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sldIdLst>
    <p:sldId id="2147481189" r:id="rId5"/>
    <p:sldId id="2147481208" r:id="rId6"/>
    <p:sldId id="2147481209" r:id="rId7"/>
    <p:sldId id="2147481210" r:id="rId8"/>
    <p:sldId id="2147481219" r:id="rId9"/>
    <p:sldId id="2147481220" r:id="rId10"/>
    <p:sldId id="2147481221" r:id="rId11"/>
  </p:sldIdLst>
  <p:sldSz cx="12192000" cy="6858000"/>
  <p:notesSz cx="6797675" cy="9872663"/>
  <p:custDataLst>
    <p:tags r:id="rId13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147481189"/>
            <p14:sldId id="2147481208"/>
            <p14:sldId id="2147481209"/>
            <p14:sldId id="2147481210"/>
            <p14:sldId id="2147481219"/>
            <p14:sldId id="2147481220"/>
            <p14:sldId id="214748122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8CEB01-E8FF-EA7F-A37C-5A7B9BF3D68A}" name="Sebastian Byskov Jensen" initials="SBJ" userId="S::sbjensen@Nilfisk.com::3627f06f-3224-4433-a481-d48ba3e130a2" providerId="AD"/>
  <p188:author id="{6E784515-E970-77BD-BCC8-B132237FEA39}" name="Lise Lundgreen" initials="LL" userId="S::llundgreen@Nilfisk.com::850d87c9-91fe-43b0-8ad0-c09bca2e5553" providerId="AD"/>
  <p188:author id="{1D70E918-029A-92A4-F84C-64BBCF744EF1}" name="Christian Kiaer Sonderbaek" initials="CS" userId="S::csonderbaek@nilfisk.com::2d2fd8bd-6db5-47df-a5a5-cf18a335939c" providerId="AD"/>
  <p188:author id="{A0C6731C-A1A9-DDDC-4457-40A12B4C4798}" name="Lois Cannon" initials="LC" userId="S::lcannon@nilfisk.com::4261f7f7-c9ce-4d1d-b12c-1dfe6cd05a67" providerId="AD"/>
  <p188:author id="{088A5324-7FDF-F5FB-E31A-3AA7FC60DD56}" name="Henriette Glaesel" initials="HG" userId="S::hglaesel@Nilfisk.com::84ac067e-1279-4b8c-bcaa-3fece5a027ef" providerId="AD"/>
  <p188:author id="{CCE1D22A-4564-FEA0-066D-AE80ED435C8C}" name="Line Skovbjerg" initials="LS" userId="S::lskovbjerg@Nilfisk.com::bd8d82be-b2a3-4297-892b-01dc5ddd9e5a" providerId="AD"/>
  <p188:author id="{03F1206D-F013-149E-C148-D86DA472F13F}" name="Line Skovbjerg" initials="LS" userId="S::lskovbjerg@nilfisk.com::bd8d82be-b2a3-4297-892b-01dc5ddd9e5a" providerId="AD"/>
  <p188:author id="{56045679-34C5-7D29-8C63-60E8645692A4}" name="Sebastian Byskov Jensen" initials="SJ" userId="S::sbjensen@nilfisk.com::3627f06f-3224-4433-a481-d48ba3e130a2" providerId="AD"/>
  <p188:author id="{853A087C-D504-1171-AF19-FE7C1311146B}" name="Thomas Brender" initials="" userId="S::tbrender@Nilfisk.com::fba71798-28ad-45a0-af2c-b16f100a9038" providerId="AD"/>
  <p188:author id="{0B661285-AFA2-60A4-87CF-A4DDB27E710E}" name="Louise Heine Cassens" initials="" userId="S::v-lhcassens@Nilfisk.com::2c858d57-9319-4d86-a5e0-291a2ac31824" providerId="AD"/>
  <p188:author id="{89F15C86-4C82-4B9E-FE45-1C38F05A4AF5}" name="Winnie Korse" initials="" userId="S::v-wkorse@Nilfisk.com::ac79d79f-fe32-4cea-ac40-a1d4240ff9d8" providerId="AD"/>
  <p188:author id="{7D561C8B-5502-E47E-B821-D0E4AEE9A68E}" name="Karen Nicolson" initials="KN" userId="S::KNicolson@Nilfisk.com::43dc85cf-bc96-4aca-a7d4-30c388b3e07c" providerId="AD"/>
  <p188:author id="{65EEE8A8-13E4-8363-9535-1B817DA4A9D6}" name="Martin Troelsgaard" initials="MT" userId="S::mtroelsgaard@Nilfisk.com::2a911867-e2ef-40c2-84ad-05853a3d71de" providerId="AD"/>
  <p188:author id="{D1B02AB4-C282-F730-56D2-F90E13AD1C98}" name="Winnie Korse" initials="WK" userId="S::v-wkorse@nilfisk.com::ac79d79f-fe32-4cea-ac40-a1d4240ff9d8" providerId="AD"/>
  <p188:author id="{613FEDC2-B21F-69D9-F6D7-71FC7431C363}" name="Christian Kiaer Sonderbaek" initials="CS" userId="S::csonderbaek@Nilfisk.com::2d2fd8bd-6db5-47df-a5a5-cf18a335939c" providerId="AD"/>
  <p188:author id="{1AC1A9DD-7A9E-FFEC-B72D-AECB85A546CD}" name="Abiola Adedeji" initials="" userId="S::aadedeji@Nilfisk.com::bd650f4c-6fc3-450f-8346-f5d03c75b5be" providerId="AD"/>
  <p188:author id="{F03ACFE6-8000-530D-164B-E4065873E991}" name="Abiola Adedeji" initials="AA" userId="S::aadedeji@nilfisk.com::bd650f4c-6fc3-450f-8346-f5d03c75b5be" providerId="AD"/>
  <p188:author id="{02AE50F3-3041-0F4C-19D5-3847CB06A822}" name="Lise Lundgreen" initials="LL" userId="S::llundgreen@nilfisk.com::850d87c9-91fe-43b0-8ad0-c09bca2e555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13F"/>
    <a:srgbClr val="4B4F54"/>
    <a:srgbClr val="8997A4"/>
    <a:srgbClr val="7C878E"/>
    <a:srgbClr val="000000"/>
    <a:srgbClr val="979797"/>
    <a:srgbClr val="606A70"/>
    <a:srgbClr val="D4CFBE"/>
    <a:srgbClr val="82827E"/>
    <a:srgbClr val="DDC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Click to edit Presentation Headline.</a:t>
            </a:r>
            <a:br>
              <a:rPr lang="en-US"/>
            </a:br>
            <a:r>
              <a:rPr lang="en-US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Note that the picture will be inserted on top of the text placeholder.</a:t>
            </a:r>
            <a:br>
              <a:rPr lang="en-US" noProof="0"/>
            </a:br>
            <a:r>
              <a:rPr lang="en-US" noProof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/>
              <a:t>Insert closing headline.</a:t>
            </a:r>
            <a:br>
              <a:rPr lang="en-US"/>
            </a:br>
            <a:r>
              <a:rPr lang="en-US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>
                <a:solidFill>
                  <a:schemeClr val="tx1"/>
                </a:solidFill>
                <a:cs typeface="Arial" pitchFamily="34" charset="0"/>
              </a:rPr>
            </a:br>
            <a:endParaRPr lang="en-US" sz="80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>
                <a:latin typeface="+mj-lt"/>
              </a:rPr>
              <a:t>Nilfisk presentation guidelines and tips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500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n-US"/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1"/>
            </p:custDataLst>
            <p:extLst>
              <p:ext uri="{D42A27DB-BD31-4B8C-83A1-F6EECF244321}">
                <p14:modId xmlns:p14="http://schemas.microsoft.com/office/powerpoint/2010/main" val="3365870413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A0ABC626-455B-41B0-A0E7-A5E156590607}" type="datetime1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6" y="6529068"/>
            <a:ext cx="208765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/>
              <a:t>COMPANY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9" r:id="rId19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v="urn:schemas-microsoft-com:vml" xmlns:a16="http://schemas.microsoft.com/office/drawing/2014/main" xmlns:p15="http://schemas.microsoft.com/office/powerpoint/2012/main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emf"/><Relationship Id="rId5" Type="http://schemas.openxmlformats.org/officeDocument/2006/relationships/hyperlink" Target="https://nilfisk-my.sharepoint.com/:w:/p/v-wkorse/EfOwSfJbtl5FovdCmK9s5M0B-EVjN1Yar9ODhHbENgJ6Zw?e=HLFgxd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emf"/><Relationship Id="rId5" Type="http://schemas.openxmlformats.org/officeDocument/2006/relationships/hyperlink" Target="https://nilfisk-my.sharepoint.com/:w:/p/v-wkorse/EfOwSfJbtl5FovdCmK9s5M0B-EVjN1Yar9ODhHbENgJ6Zw?e=HLFgxd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emf"/><Relationship Id="rId5" Type="http://schemas.openxmlformats.org/officeDocument/2006/relationships/hyperlink" Target="https://nilfisk-my.sharepoint.com/:w:/p/v-wkorse/EfOwSfJbtl5FovdCmK9s5M0B-EVjN1Yar9ODhHbENgJ6Zw?e=HLFgxd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emf"/><Relationship Id="rId5" Type="http://schemas.openxmlformats.org/officeDocument/2006/relationships/hyperlink" Target="https://nilfisk-my.sharepoint.com/:w:/p/v-wkorse/EfOwSfJbtl5FovdCmK9s5M0B-EVjN1Yar9ODhHbENgJ6Zw?e=HLFgxd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emf"/><Relationship Id="rId5" Type="http://schemas.openxmlformats.org/officeDocument/2006/relationships/hyperlink" Target="https://nilfisk-my.sharepoint.com/:w:/p/v-wkorse/EfOwSfJbtl5FovdCmK9s5M0B-EVjN1Yar9ODhHbENgJ6Zw?e=HLFgxd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.emf"/><Relationship Id="rId5" Type="http://schemas.openxmlformats.org/officeDocument/2006/relationships/hyperlink" Target="https://nilfisk-my.sharepoint.com/:w:/p/v-wkorse/EfOwSfJbtl5FovdCmK9s5M0B-EVjN1Yar9ODhHbENgJ6Zw?e=HLFgxd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F93AB-BF1F-5373-1B2C-5818E495EF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/>
              <a:t>Közösségi média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9CCAC-EBB9-C1EC-1D86-A96EE6A788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Roboto Light"/>
                <a:cs typeface="Roboto Light"/>
              </a:rPr>
              <a:t> 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B8BC3-07C7-EFB8-1CD3-621D2E79DD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t>BIZALMAS VÁLLALATI INFORMÁCIÓK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42E67-BCF1-3A74-0BD1-8501ECD4B7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BIZALMAS VÁLLALATI INFORMÁCIÓK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4066FE-D8E7-FC5F-71C1-DE6456237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sz="800"/>
              <a:t>Méret: 1200x1200</a:t>
            </a:r>
            <a:endParaRPr lang="en-DK" sz="8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SoMe #1</a:t>
            </a:r>
            <a:endParaRPr lang="en-DK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52855-13B7-2FDF-B902-3402C180E5A0}"/>
              </a:ext>
            </a:extLst>
          </p:cNvPr>
          <p:cNvSpPr txBox="1"/>
          <p:nvPr/>
        </p:nvSpPr>
        <p:spPr>
          <a:xfrm>
            <a:off x="6961366" y="2631657"/>
            <a:ext cx="3287865" cy="14959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1000" dirty="0" err="1">
                <a:effectLst/>
                <a:latin typeface="Roboto"/>
                <a:cs typeface="Roboto"/>
              </a:rPr>
              <a:t>Készüljön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fel</a:t>
            </a:r>
            <a:r>
              <a:rPr sz="1000" dirty="0">
                <a:effectLst/>
                <a:latin typeface="Roboto"/>
                <a:cs typeface="Roboto"/>
              </a:rPr>
              <a:t>, és </a:t>
            </a:r>
            <a:r>
              <a:rPr sz="1000" dirty="0" err="1">
                <a:effectLst/>
                <a:latin typeface="Roboto"/>
                <a:cs typeface="Roboto"/>
              </a:rPr>
              <a:t>legyen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részese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egy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igazán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durva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szennyeződéseltávolító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élménynek</a:t>
            </a:r>
            <a:r>
              <a:rPr sz="1000" dirty="0">
                <a:latin typeface="Roboto"/>
                <a:cs typeface="Roboto"/>
              </a:rPr>
              <a:t>!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Szerezzen</a:t>
            </a:r>
            <a:r>
              <a:rPr sz="1000" dirty="0">
                <a:effectLst/>
                <a:latin typeface="Roboto"/>
                <a:cs typeface="Roboto"/>
              </a:rPr>
              <a:t> be </a:t>
            </a:r>
            <a:r>
              <a:rPr sz="1000" dirty="0" err="1">
                <a:effectLst/>
                <a:latin typeface="Roboto"/>
                <a:cs typeface="Roboto"/>
              </a:rPr>
              <a:t>egy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gépet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az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új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>
                <a:latin typeface="Roboto"/>
                <a:cs typeface="Roboto"/>
              </a:rPr>
              <a:t>MC1C-MC2C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hideg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vizes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magasnyomású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mosók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termékcsaládjából</a:t>
            </a:r>
            <a:r>
              <a:rPr sz="1000" dirty="0">
                <a:effectLst/>
                <a:latin typeface="Roboto"/>
                <a:cs typeface="Roboto"/>
              </a:rPr>
              <a:t>, és </a:t>
            </a:r>
            <a:r>
              <a:rPr sz="1000" dirty="0" err="1">
                <a:effectLst/>
                <a:latin typeface="Roboto"/>
                <a:cs typeface="Roboto"/>
              </a:rPr>
              <a:t>szabaduljon</a:t>
            </a:r>
            <a:r>
              <a:rPr sz="1000" dirty="0">
                <a:effectLst/>
                <a:latin typeface="Roboto"/>
                <a:cs typeface="Roboto"/>
              </a:rPr>
              <a:t> meg a </a:t>
            </a:r>
            <a:r>
              <a:rPr sz="1000" dirty="0" err="1">
                <a:effectLst/>
                <a:latin typeface="Roboto"/>
                <a:cs typeface="Roboto"/>
              </a:rPr>
              <a:t>szennyeződésektől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egy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szempillantás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alatt</a:t>
            </a:r>
            <a:r>
              <a:rPr sz="1000" dirty="0">
                <a:effectLst/>
                <a:latin typeface="Roboto"/>
                <a:cs typeface="Roboto"/>
              </a:rPr>
              <a:t> a </a:t>
            </a:r>
            <a:r>
              <a:rPr sz="1000" dirty="0" err="1">
                <a:effectLst/>
                <a:latin typeface="Roboto"/>
                <a:cs typeface="Roboto"/>
              </a:rPr>
              <a:t>vízsugár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segítségével</a:t>
            </a:r>
            <a:r>
              <a:rPr sz="1000" dirty="0">
                <a:effectLst/>
                <a:latin typeface="Roboto"/>
                <a:cs typeface="Roboto"/>
              </a:rPr>
              <a:t>! Az </a:t>
            </a:r>
            <a:r>
              <a:rPr sz="1000" dirty="0" err="1">
                <a:effectLst/>
                <a:latin typeface="Roboto"/>
                <a:cs typeface="Roboto"/>
              </a:rPr>
              <a:t>egyik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fantasztikus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funkció</a:t>
            </a:r>
            <a:r>
              <a:rPr sz="1000" dirty="0">
                <a:effectLst/>
                <a:latin typeface="Roboto"/>
                <a:cs typeface="Roboto"/>
              </a:rPr>
              <a:t> a </a:t>
            </a:r>
            <a:r>
              <a:rPr sz="1000" dirty="0">
                <a:latin typeface="Roboto"/>
                <a:cs typeface="Roboto"/>
              </a:rPr>
              <a:t>15 </a:t>
            </a:r>
            <a:r>
              <a:rPr sz="1000" dirty="0" err="1">
                <a:latin typeface="Roboto"/>
                <a:cs typeface="Roboto"/>
              </a:rPr>
              <a:t>méter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hosszú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acélbetétes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tömlő</a:t>
            </a:r>
            <a:r>
              <a:rPr sz="1000" dirty="0">
                <a:effectLst/>
                <a:latin typeface="Roboto"/>
                <a:cs typeface="Roboto"/>
              </a:rPr>
              <a:t>,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amely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nehezen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gabalyodik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össze</a:t>
            </a:r>
            <a:r>
              <a:rPr sz="1000" dirty="0">
                <a:latin typeface="Roboto"/>
                <a:cs typeface="Roboto"/>
              </a:rPr>
              <a:t>, és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könnyen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felcsévélhető</a:t>
            </a:r>
            <a:r>
              <a:rPr sz="1000" dirty="0">
                <a:latin typeface="Roboto"/>
                <a:cs typeface="Roboto"/>
              </a:rPr>
              <a:t>.</a:t>
            </a:r>
            <a:endParaRPr lang="en-DK" sz="1000" kern="100" dirty="0">
              <a:effectLst/>
              <a:latin typeface="Roboto"/>
              <a:ea typeface="Roboto"/>
              <a:cs typeface="Roboto"/>
            </a:endParaRPr>
          </a:p>
        </p:txBody>
      </p:sp>
      <p:pic>
        <p:nvPicPr>
          <p:cNvPr id="10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D655E980-3006-11DB-02D4-4467A924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834" y="1562786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628823" y="2481108"/>
            <a:ext cx="1727187" cy="7342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600">
                <a:latin typeface="Arial"/>
                <a:cs typeface="Arial"/>
              </a:rPr>
              <a:t>Készüljön fel, és legyen részese egy igazán durva szennyeződéseltávolító élménynek! Szerezzen be egy gépet az új MC1C–MC2C</a:t>
            </a:r>
            <a:r>
              <a:rPr sz="600">
                <a:effectLst/>
                <a:latin typeface="Arial"/>
                <a:cs typeface="Arial"/>
              </a:rPr>
              <a:t> hideg vizes magasnyomású mosók termékcsaládjából, és szabaduljon meg a szennyeződésektől egy szempillantás alatt a vízsugár segítségével! Az egyik fantasztikus funkció a </a:t>
            </a:r>
            <a:r>
              <a:rPr sz="600">
                <a:latin typeface="Arial"/>
                <a:cs typeface="Arial"/>
              </a:rPr>
              <a:t>15 méter hosszú</a:t>
            </a:r>
            <a:r>
              <a:rPr sz="600">
                <a:effectLst/>
                <a:latin typeface="Arial"/>
                <a:cs typeface="Arial"/>
              </a:rPr>
              <a:t> acélbetétes </a:t>
            </a:r>
            <a:r>
              <a:rPr sz="600">
                <a:latin typeface="Arial"/>
                <a:cs typeface="Arial"/>
              </a:rPr>
              <a:t>tömlő, amely nehezen</a:t>
            </a:r>
            <a:r>
              <a:rPr sz="600">
                <a:effectLst/>
                <a:latin typeface="Arial"/>
                <a:cs typeface="Arial"/>
              </a:rPr>
              <a:t> gabalyodik össze, és könnyen felcsévélhető.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628823" y="3234172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Tudjon meg többet!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A2725-3BE9-0CE6-9658-CD15699B8780}"/>
              </a:ext>
            </a:extLst>
          </p:cNvPr>
          <p:cNvSpPr txBox="1"/>
          <p:nvPr/>
        </p:nvSpPr>
        <p:spPr>
          <a:xfrm>
            <a:off x="560483" y="1277134"/>
            <a:ext cx="60968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700" b="1">
                <a:hlinkClick r:id="rId5"/>
              </a:rPr>
              <a:t>Hivatkozás másolathoz</a:t>
            </a:r>
            <a:endParaRPr lang="en-DK" sz="7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3CE50F-6934-DF65-C84D-C44AF18BB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8" y="1295460"/>
            <a:ext cx="153888" cy="153888"/>
          </a:xfrm>
          <a:prstGeom prst="rect">
            <a:avLst/>
          </a:prstGeom>
        </p:spPr>
      </p:pic>
      <p:pic>
        <p:nvPicPr>
          <p:cNvPr id="6" name="Media 1">
            <a:hlinkClick r:id="" action="ppaction://media"/>
            <a:extLst>
              <a:ext uri="{FF2B5EF4-FFF2-40B4-BE49-F238E27FC236}">
                <a16:creationId xmlns:a16="http://schemas.microsoft.com/office/drawing/2014/main" id="{2077B650-7BC4-4606-99E4-E87E990803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2278" y="3580658"/>
            <a:ext cx="1945344" cy="194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B5C1E982-7414-BA9D-2F32-C5825E06B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BIZALMAS VÁLLALATI INFORMÁCIÓK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4066FE-D8E7-FC5F-71C1-DE6456237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sz="800"/>
              <a:t>Méret: 1200x1200</a:t>
            </a:r>
            <a:endParaRPr lang="en-DK" sz="8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SoMe #2</a:t>
            </a:r>
            <a:endParaRPr lang="en-DK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E2D9E-58DA-469C-6C24-0288BCF533DC}"/>
              </a:ext>
            </a:extLst>
          </p:cNvPr>
          <p:cNvSpPr txBox="1"/>
          <p:nvPr/>
        </p:nvSpPr>
        <p:spPr>
          <a:xfrm>
            <a:off x="6961366" y="2631657"/>
            <a:ext cx="3287865" cy="17754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1000" dirty="0">
                <a:latin typeface="Roboto"/>
              </a:rPr>
              <a:t>️</a:t>
            </a:r>
            <a:r>
              <a:rPr sz="1000" dirty="0" err="1">
                <a:latin typeface="Roboto"/>
              </a:rPr>
              <a:t>Nincs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szükség</a:t>
            </a:r>
            <a:r>
              <a:rPr sz="1000" dirty="0">
                <a:latin typeface="Roboto"/>
              </a:rPr>
              <a:t> a </a:t>
            </a:r>
            <a:r>
              <a:rPr sz="1000" dirty="0" err="1">
                <a:latin typeface="Roboto"/>
              </a:rPr>
              <a:t>fúvókák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cserélgetésére</a:t>
            </a:r>
            <a:r>
              <a:rPr sz="1000" dirty="0">
                <a:latin typeface="Roboto"/>
              </a:rPr>
              <a:t>, </a:t>
            </a:r>
            <a:r>
              <a:rPr sz="1000" dirty="0" err="1">
                <a:latin typeface="Roboto"/>
              </a:rPr>
              <a:t>egyből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kezdődhet</a:t>
            </a:r>
            <a:r>
              <a:rPr sz="1000" dirty="0">
                <a:latin typeface="Roboto"/>
              </a:rPr>
              <a:t> a </a:t>
            </a:r>
            <a:r>
              <a:rPr sz="1000" dirty="0" err="1">
                <a:latin typeface="Roboto"/>
              </a:rPr>
              <a:t>munka</a:t>
            </a:r>
            <a:r>
              <a:rPr sz="1000" dirty="0">
                <a:latin typeface="Roboto"/>
              </a:rPr>
              <a:t>! Az </a:t>
            </a:r>
            <a:r>
              <a:rPr sz="1000" dirty="0" err="1">
                <a:latin typeface="Roboto"/>
              </a:rPr>
              <a:t>egyedülálló</a:t>
            </a:r>
            <a:r>
              <a:rPr sz="1000" dirty="0">
                <a:latin typeface="Roboto"/>
              </a:rPr>
              <a:t> 4 </a:t>
            </a:r>
            <a:r>
              <a:rPr sz="1000" dirty="0" err="1">
                <a:latin typeface="Roboto"/>
              </a:rPr>
              <a:t>az</a:t>
            </a:r>
            <a:r>
              <a:rPr sz="1000" dirty="0">
                <a:latin typeface="Roboto"/>
              </a:rPr>
              <a:t> 1-ben </a:t>
            </a:r>
            <a:r>
              <a:rPr sz="1000" dirty="0" err="1">
                <a:latin typeface="Roboto"/>
              </a:rPr>
              <a:t>fúvóka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minden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feladathoz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gyorsan</a:t>
            </a:r>
            <a:r>
              <a:rPr sz="1000" dirty="0">
                <a:latin typeface="Roboto"/>
              </a:rPr>
              <a:t> és </a:t>
            </a:r>
            <a:r>
              <a:rPr sz="1000" dirty="0" err="1">
                <a:latin typeface="Roboto"/>
              </a:rPr>
              <a:t>könnyen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alkalmazkodik</a:t>
            </a:r>
            <a:endParaRPr lang="hu-HU" sz="1000" dirty="0">
              <a:latin typeface="Roboto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1000" dirty="0" err="1">
                <a:effectLst/>
                <a:latin typeface="Roboto"/>
                <a:cs typeface="Roboto"/>
              </a:rPr>
              <a:t>Új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>
                <a:latin typeface="Roboto"/>
                <a:cs typeface="Roboto"/>
              </a:rPr>
              <a:t>MC1C–MC2C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hideg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vizes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magasnyomású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mosóink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nagyobb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teljesítményt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nyújt</a:t>
            </a:r>
            <a:r>
              <a:rPr lang="hu-HU" sz="1000" dirty="0" err="1">
                <a:effectLst/>
                <a:latin typeface="Roboto"/>
                <a:cs typeface="Roboto"/>
              </a:rPr>
              <a:t>anak</a:t>
            </a:r>
            <a:r>
              <a:rPr sz="1000" dirty="0">
                <a:effectLst/>
                <a:latin typeface="Roboto"/>
                <a:cs typeface="Roboto"/>
              </a:rPr>
              <a:t> a </a:t>
            </a:r>
            <a:r>
              <a:rPr sz="1000" dirty="0" err="1">
                <a:effectLst/>
                <a:latin typeface="Roboto"/>
                <a:cs typeface="Roboto"/>
              </a:rPr>
              <a:t>profiknak</a:t>
            </a:r>
            <a:r>
              <a:rPr sz="1000" dirty="0">
                <a:effectLst/>
                <a:latin typeface="Roboto"/>
                <a:cs typeface="Roboto"/>
              </a:rPr>
              <a:t>. </a:t>
            </a:r>
            <a:r>
              <a:rPr sz="1000" dirty="0" err="1">
                <a:effectLst/>
                <a:latin typeface="Roboto"/>
                <a:cs typeface="Roboto"/>
              </a:rPr>
              <a:t>Élvezze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az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ergonomikus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kialakítású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szórópisztoly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előnyeit</a:t>
            </a:r>
            <a:r>
              <a:rPr sz="1000" dirty="0">
                <a:effectLst/>
                <a:latin typeface="Roboto"/>
                <a:cs typeface="Roboto"/>
              </a:rPr>
              <a:t>, </a:t>
            </a:r>
            <a:r>
              <a:rPr sz="1000" dirty="0" err="1">
                <a:effectLst/>
                <a:latin typeface="Roboto"/>
                <a:cs typeface="Roboto"/>
              </a:rPr>
              <a:t>amelynek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köszönhetően</a:t>
            </a:r>
            <a:r>
              <a:rPr sz="1000" dirty="0">
                <a:effectLst/>
                <a:latin typeface="Roboto"/>
                <a:cs typeface="Roboto"/>
              </a:rPr>
              <a:t> a </a:t>
            </a:r>
            <a:r>
              <a:rPr sz="1000" dirty="0" err="1">
                <a:effectLst/>
                <a:latin typeface="Roboto"/>
                <a:cs typeface="Roboto"/>
              </a:rPr>
              <a:t>gép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hatékonyabban</a:t>
            </a:r>
            <a:r>
              <a:rPr sz="1000" dirty="0">
                <a:effectLst/>
                <a:latin typeface="Roboto"/>
                <a:cs typeface="Roboto"/>
              </a:rPr>
              <a:t> és </a:t>
            </a:r>
            <a:r>
              <a:rPr sz="1000" dirty="0" err="1">
                <a:effectLst/>
                <a:latin typeface="Roboto"/>
                <a:cs typeface="Roboto"/>
              </a:rPr>
              <a:t>alacsonyabb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nyomással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képes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működni</a:t>
            </a:r>
            <a:r>
              <a:rPr sz="1000" dirty="0">
                <a:effectLst/>
                <a:latin typeface="Roboto"/>
                <a:cs typeface="Roboto"/>
              </a:rPr>
              <a:t>, </a:t>
            </a:r>
            <a:r>
              <a:rPr lang="hu-HU" sz="1000" dirty="0">
                <a:effectLst/>
                <a:latin typeface="Roboto"/>
                <a:cs typeface="Roboto"/>
              </a:rPr>
              <a:t>egyszerűen és kényelmesen</a:t>
            </a:r>
            <a:r>
              <a:rPr sz="1000" dirty="0">
                <a:effectLst/>
                <a:latin typeface="Roboto"/>
                <a:cs typeface="Roboto"/>
              </a:rPr>
              <a:t>.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633847" y="2481108"/>
            <a:ext cx="1727187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sz="800">
                <a:effectLst/>
                <a:latin typeface="Segoe UI Emoji"/>
                <a:cs typeface="Times New Roman"/>
              </a:rPr>
              <a:t>️ </a:t>
            </a:r>
            <a:r>
              <a:rPr sz="600">
                <a:latin typeface="Arial"/>
                <a:cs typeface="Arial"/>
              </a:rPr>
              <a:t>Nincs szükség a fúvókák cserélgetésére, egyből kezdődhet a munka! Az egyedülálló 4 az 1-ben fúvóka minden feladathoz gyorsan és könnyen alkalmazkodik. Új</a:t>
            </a:r>
            <a:r>
              <a:rPr sz="600">
                <a:effectLst/>
                <a:latin typeface="Arial"/>
                <a:cs typeface="Arial"/>
              </a:rPr>
              <a:t> </a:t>
            </a:r>
            <a:r>
              <a:rPr sz="600">
                <a:latin typeface="Arial"/>
                <a:cs typeface="Arial"/>
              </a:rPr>
              <a:t>MC1C–MC2C</a:t>
            </a:r>
            <a:r>
              <a:rPr sz="600">
                <a:effectLst/>
                <a:latin typeface="Arial"/>
                <a:cs typeface="Arial"/>
              </a:rPr>
              <a:t> hideg vizes magasnyomású mosóink termékcsaládja nagyobb teljesítményt nyújt a profiknak. Élvezze az ergonomikus kialakítású szórópisztoly előnyeit, amelynek köszönhetően a gép hatékonyabban és alacsonyabb </a:t>
            </a:r>
            <a:r>
              <a:rPr sz="600">
                <a:latin typeface="Arial"/>
                <a:cs typeface="Arial"/>
              </a:rPr>
              <a:t>nyomással </a:t>
            </a:r>
            <a:r>
              <a:t>képes működni,</a:t>
            </a:r>
            <a:r>
              <a:rPr sz="600">
                <a:effectLst/>
                <a:latin typeface="Arial"/>
                <a:cs typeface="Arial"/>
              </a:rPr>
              <a:t>emellett a megerőltetés kockázatát is csökkenti. </a:t>
            </a:r>
            <a:endParaRPr lang="da-DK" sz="100" b="1">
              <a:latin typeface="Arial"/>
              <a:ea typeface="Roboto Light"/>
              <a:cs typeface="Arial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633847" y="3234172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Tudjon meg többet!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1A7766-37BF-6477-628D-C5AB3EFF09B8}"/>
              </a:ext>
            </a:extLst>
          </p:cNvPr>
          <p:cNvSpPr txBox="1"/>
          <p:nvPr/>
        </p:nvSpPr>
        <p:spPr>
          <a:xfrm>
            <a:off x="560483" y="1277134"/>
            <a:ext cx="60968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700" b="1">
                <a:hlinkClick r:id="rId5"/>
              </a:rPr>
              <a:t>Hivatkozás másolathoz</a:t>
            </a:r>
            <a:endParaRPr lang="en-DK" sz="7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10ED15-6DFA-8538-F07D-576E69544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8" y="1295460"/>
            <a:ext cx="153888" cy="153888"/>
          </a:xfrm>
          <a:prstGeom prst="rect">
            <a:avLst/>
          </a:prstGeom>
        </p:spPr>
      </p:pic>
      <p:pic>
        <p:nvPicPr>
          <p:cNvPr id="6" name="Media 2">
            <a:hlinkClick r:id="" action="ppaction://media"/>
            <a:extLst>
              <a:ext uri="{FF2B5EF4-FFF2-40B4-BE49-F238E27FC236}">
                <a16:creationId xmlns:a16="http://schemas.microsoft.com/office/drawing/2014/main" id="{086D12A9-8A04-12FE-1B16-BAF70F715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9353" y="3400914"/>
            <a:ext cx="1992244" cy="199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7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BIZALMAS VÁLLALATI INFORMÁCIÓK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SoMe #3</a:t>
            </a:r>
            <a:endParaRPr lang="en-DK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C6252E6-3207-37B8-5D99-B272258C35F0}"/>
              </a:ext>
            </a:extLst>
          </p:cNvPr>
          <p:cNvSpPr txBox="1">
            <a:spLocks/>
          </p:cNvSpPr>
          <p:nvPr/>
        </p:nvSpPr>
        <p:spPr>
          <a:xfrm>
            <a:off x="7298635" y="2783164"/>
            <a:ext cx="3077817" cy="1815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u-HU" sz="1000" dirty="0">
                <a:latin typeface="Roboto"/>
                <a:cs typeface="Roboto"/>
              </a:rPr>
              <a:t>Meggyőző</a:t>
            </a:r>
            <a:r>
              <a:rPr sz="1000" dirty="0">
                <a:effectLst/>
                <a:latin typeface="Roboto"/>
                <a:cs typeface="Roboto"/>
              </a:rPr>
              <a:t>, </a:t>
            </a:r>
            <a:r>
              <a:rPr sz="1000" dirty="0" err="1">
                <a:effectLst/>
                <a:latin typeface="Roboto"/>
                <a:cs typeface="Roboto"/>
              </a:rPr>
              <a:t>amikor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látja</a:t>
            </a:r>
            <a:r>
              <a:rPr sz="1000" dirty="0">
                <a:effectLst/>
                <a:latin typeface="Roboto"/>
                <a:cs typeface="Roboto"/>
              </a:rPr>
              <a:t>, </a:t>
            </a:r>
            <a:r>
              <a:rPr sz="1000" dirty="0" err="1">
                <a:effectLst/>
                <a:latin typeface="Roboto"/>
                <a:cs typeface="Roboto"/>
              </a:rPr>
              <a:t>ahogy</a:t>
            </a:r>
            <a:r>
              <a:rPr sz="1000" dirty="0">
                <a:effectLst/>
                <a:latin typeface="Roboto"/>
                <a:cs typeface="Roboto"/>
              </a:rPr>
              <a:t> a </a:t>
            </a:r>
            <a:r>
              <a:rPr sz="1000" dirty="0" err="1">
                <a:effectLst/>
                <a:latin typeface="Roboto"/>
                <a:cs typeface="Roboto"/>
              </a:rPr>
              <a:t>sarat</a:t>
            </a:r>
            <a:r>
              <a:rPr sz="1000" dirty="0">
                <a:effectLst/>
                <a:latin typeface="Roboto"/>
                <a:cs typeface="Roboto"/>
              </a:rPr>
              <a:t>, a </a:t>
            </a:r>
            <a:r>
              <a:rPr sz="1000" dirty="0" err="1">
                <a:effectLst/>
                <a:latin typeface="Roboto"/>
                <a:cs typeface="Roboto"/>
              </a:rPr>
              <a:t>homokot</a:t>
            </a:r>
            <a:r>
              <a:rPr sz="1000" dirty="0">
                <a:effectLst/>
                <a:latin typeface="Roboto"/>
                <a:cs typeface="Roboto"/>
              </a:rPr>
              <a:t> és a </a:t>
            </a:r>
            <a:r>
              <a:rPr sz="1000" dirty="0" err="1">
                <a:effectLst/>
                <a:latin typeface="Roboto"/>
                <a:cs typeface="Roboto"/>
              </a:rPr>
              <a:t>szennyeződéseket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ilyen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erővel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lehet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eltüntetni</a:t>
            </a:r>
            <a:r>
              <a:rPr sz="1000" dirty="0">
                <a:effectLst/>
                <a:latin typeface="Roboto"/>
                <a:cs typeface="Roboto"/>
              </a:rPr>
              <a:t>, </a:t>
            </a:r>
            <a:r>
              <a:rPr sz="1000" dirty="0" err="1">
                <a:effectLst/>
                <a:latin typeface="Roboto"/>
                <a:cs typeface="Roboto"/>
              </a:rPr>
              <a:t>ugye</a:t>
            </a:r>
            <a:r>
              <a:rPr sz="1000" dirty="0">
                <a:effectLst/>
                <a:latin typeface="Roboto"/>
                <a:cs typeface="Roboto"/>
              </a:rPr>
              <a:t>? </a:t>
            </a:r>
            <a:r>
              <a:rPr sz="1000" dirty="0" err="1">
                <a:effectLst/>
                <a:latin typeface="Roboto"/>
                <a:cs typeface="Roboto"/>
              </a:rPr>
              <a:t>Tapasztalja</a:t>
            </a:r>
            <a:r>
              <a:rPr sz="1000" dirty="0">
                <a:effectLst/>
                <a:latin typeface="Roboto"/>
                <a:cs typeface="Roboto"/>
              </a:rPr>
              <a:t> meg a </a:t>
            </a:r>
            <a:r>
              <a:rPr sz="1000" dirty="0" err="1">
                <a:latin typeface="Roboto"/>
                <a:cs typeface="Roboto"/>
              </a:rPr>
              <a:t>való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életben</a:t>
            </a:r>
            <a:r>
              <a:rPr sz="1000" dirty="0">
                <a:latin typeface="Roboto"/>
                <a:cs typeface="Roboto"/>
              </a:rPr>
              <a:t>, és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fedezze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fel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professzionális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új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>
                <a:latin typeface="Roboto"/>
                <a:cs typeface="Roboto"/>
              </a:rPr>
              <a:t>MC1C–MC2C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hideg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vizes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magasnyomású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mosóink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termékcsaládját</a:t>
            </a:r>
            <a:r>
              <a:rPr sz="1000" dirty="0">
                <a:effectLst/>
                <a:latin typeface="Roboto"/>
                <a:cs typeface="Roboto"/>
              </a:rPr>
              <a:t>. </a:t>
            </a:r>
            <a:r>
              <a:rPr sz="1000" dirty="0" err="1">
                <a:effectLst/>
                <a:latin typeface="Roboto"/>
                <a:cs typeface="Roboto"/>
              </a:rPr>
              <a:t>Nyugodtan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mondja</a:t>
            </a:r>
            <a:r>
              <a:rPr sz="1000" dirty="0">
                <a:effectLst/>
                <a:latin typeface="Roboto"/>
                <a:cs typeface="Roboto"/>
              </a:rPr>
              <a:t> ki a </a:t>
            </a:r>
            <a:r>
              <a:rPr sz="1000" dirty="0" err="1">
                <a:effectLst/>
                <a:latin typeface="Roboto"/>
                <a:cs typeface="Roboto"/>
              </a:rPr>
              <a:t>halálos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ítéletet</a:t>
            </a:r>
            <a:r>
              <a:rPr sz="1000" dirty="0">
                <a:effectLst/>
                <a:latin typeface="Roboto"/>
                <a:cs typeface="Roboto"/>
              </a:rPr>
              <a:t> a </a:t>
            </a:r>
            <a:r>
              <a:rPr sz="1000" dirty="0" err="1">
                <a:effectLst/>
                <a:latin typeface="Roboto"/>
                <a:cs typeface="Roboto"/>
              </a:rPr>
              <a:t>szennyeződésekre</a:t>
            </a:r>
            <a:r>
              <a:rPr sz="1000" dirty="0">
                <a:effectLst/>
                <a:latin typeface="Roboto"/>
                <a:cs typeface="Roboto"/>
              </a:rPr>
              <a:t> a </a:t>
            </a:r>
            <a:r>
              <a:rPr sz="1000" dirty="0" err="1">
                <a:effectLst/>
                <a:latin typeface="Roboto"/>
                <a:cs typeface="Roboto"/>
              </a:rPr>
              <a:t>mindennapi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tisztítási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feladatok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során</a:t>
            </a:r>
            <a:r>
              <a:rPr sz="1000" dirty="0">
                <a:effectLst/>
                <a:latin typeface="Roboto"/>
                <a:cs typeface="Roboto"/>
              </a:rPr>
              <a:t>!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FE2FD3A0-47EF-6AC4-C765-097E55CBA8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sz="800"/>
              <a:t>Méret: 1200x1200</a:t>
            </a:r>
            <a:endParaRPr lang="en-DK" sz="800"/>
          </a:p>
        </p:txBody>
      </p:sp>
      <p:pic>
        <p:nvPicPr>
          <p:cNvPr id="14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BCEB6F73-09AC-A804-4D83-E3C80258D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623799" y="2481108"/>
            <a:ext cx="1727187" cy="6280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600">
                <a:effectLst/>
                <a:latin typeface="Arial"/>
                <a:cs typeface="Arial"/>
              </a:rPr>
              <a:t>Furcsa elégedettség tölti el, amikor látja, ahogy a sarat, a homokot és a szennyeződéseket ilyen erővel lehet eltüntetni, ugye? Tapasztalja meg a </a:t>
            </a:r>
            <a:r>
              <a:rPr sz="600">
                <a:latin typeface="Arial"/>
                <a:cs typeface="Arial"/>
              </a:rPr>
              <a:t>való életben, és</a:t>
            </a:r>
            <a:r>
              <a:rPr sz="600">
                <a:effectLst/>
                <a:latin typeface="Arial"/>
                <a:cs typeface="Arial"/>
              </a:rPr>
              <a:t> fedezze fel professzionális új </a:t>
            </a:r>
            <a:r>
              <a:rPr sz="600">
                <a:latin typeface="Arial"/>
                <a:cs typeface="Arial"/>
              </a:rPr>
              <a:t>MC1C–MC2C</a:t>
            </a:r>
            <a:r>
              <a:rPr sz="600">
                <a:effectLst/>
                <a:latin typeface="Arial"/>
                <a:cs typeface="Arial"/>
              </a:rPr>
              <a:t> hideg vizes magasnyomású mosóink termékcsaládját. Nyugodtan mondja ki a halálos ítéletet a szennyeződésekre a mindennapi tisztítási feladatok során!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623799" y="3234172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Tudjon meg többet!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0A6031-F19E-341B-F05D-11DFAB5658A4}"/>
              </a:ext>
            </a:extLst>
          </p:cNvPr>
          <p:cNvSpPr txBox="1"/>
          <p:nvPr/>
        </p:nvSpPr>
        <p:spPr>
          <a:xfrm>
            <a:off x="560483" y="1277134"/>
            <a:ext cx="60968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700" b="1">
                <a:hlinkClick r:id="rId5"/>
              </a:rPr>
              <a:t>Hivatkozás másolathoz</a:t>
            </a:r>
            <a:endParaRPr lang="en-DK" sz="700" b="1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9F794A-D897-73A2-0CD3-67EAD0EEB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8" y="1295460"/>
            <a:ext cx="153888" cy="153888"/>
          </a:xfrm>
          <a:prstGeom prst="rect">
            <a:avLst/>
          </a:prstGeom>
        </p:spPr>
      </p:pic>
      <p:pic>
        <p:nvPicPr>
          <p:cNvPr id="4" name="Media 3">
            <a:hlinkClick r:id="" action="ppaction://media"/>
            <a:extLst>
              <a:ext uri="{FF2B5EF4-FFF2-40B4-BE49-F238E27FC236}">
                <a16:creationId xmlns:a16="http://schemas.microsoft.com/office/drawing/2014/main" id="{233B75CE-64FF-6A3E-D89C-3D7FFC79C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8976" y="3341894"/>
            <a:ext cx="2017906" cy="201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BIZALMAS VÁLLALATI INFORMÁCIÓK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4066FE-D8E7-FC5F-71C1-DE6456237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sz="800"/>
              <a:t>Méret: 1200x1200</a:t>
            </a:r>
            <a:endParaRPr lang="en-DK" sz="8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SoMe #4</a:t>
            </a:r>
            <a:endParaRPr lang="en-DK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C6252E6-3207-37B8-5D99-B272258C35F0}"/>
              </a:ext>
            </a:extLst>
          </p:cNvPr>
          <p:cNvSpPr txBox="1">
            <a:spLocks/>
          </p:cNvSpPr>
          <p:nvPr/>
        </p:nvSpPr>
        <p:spPr>
          <a:xfrm>
            <a:off x="7298635" y="2783164"/>
            <a:ext cx="3077817" cy="1815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1000" dirty="0">
                <a:effectLst/>
                <a:latin typeface="Roboto"/>
                <a:cs typeface="Roboto"/>
              </a:rPr>
              <a:t>✨</a:t>
            </a:r>
            <a:r>
              <a:rPr sz="1000" dirty="0" err="1">
                <a:effectLst/>
                <a:latin typeface="Roboto"/>
                <a:cs typeface="Roboto"/>
              </a:rPr>
              <a:t>Szeretné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teljeskörűen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kihasználni</a:t>
            </a:r>
            <a:r>
              <a:rPr sz="1000" dirty="0">
                <a:effectLst/>
                <a:latin typeface="Roboto"/>
                <a:cs typeface="Roboto"/>
              </a:rPr>
              <a:t> a </a:t>
            </a:r>
            <a:r>
              <a:rPr sz="1000" dirty="0" err="1">
                <a:effectLst/>
                <a:latin typeface="Roboto"/>
                <a:cs typeface="Roboto"/>
              </a:rPr>
              <a:t>korszerűsített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>
                <a:latin typeface="Roboto"/>
                <a:cs typeface="Roboto"/>
              </a:rPr>
              <a:t>MC2C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hideg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vizes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magasnyomású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mosót</a:t>
            </a:r>
            <a:r>
              <a:rPr sz="1000" dirty="0">
                <a:effectLst/>
                <a:latin typeface="Roboto"/>
                <a:cs typeface="Roboto"/>
              </a:rPr>
              <a:t>? </a:t>
            </a:r>
            <a:r>
              <a:rPr lang="hu-HU" sz="1000" dirty="0">
                <a:effectLst/>
                <a:latin typeface="Roboto"/>
                <a:cs typeface="Roboto"/>
              </a:rPr>
              <a:t>Ismerje meg az </a:t>
            </a:r>
            <a:r>
              <a:rPr sz="1000" dirty="0" err="1">
                <a:effectLst/>
                <a:latin typeface="Roboto"/>
                <a:cs typeface="Roboto"/>
              </a:rPr>
              <a:t>olyan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fantasztikus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funkciókat</a:t>
            </a:r>
            <a:r>
              <a:rPr sz="1000" dirty="0">
                <a:effectLst/>
                <a:latin typeface="Roboto"/>
                <a:cs typeface="Roboto"/>
              </a:rPr>
              <a:t>, mint </a:t>
            </a:r>
            <a:r>
              <a:rPr sz="1000" dirty="0" err="1">
                <a:effectLst/>
                <a:latin typeface="Roboto"/>
                <a:cs typeface="Roboto"/>
              </a:rPr>
              <a:t>az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ergonomikus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szórópisztoly</a:t>
            </a:r>
            <a:r>
              <a:rPr sz="1000" dirty="0">
                <a:effectLst/>
                <a:latin typeface="Roboto"/>
                <a:cs typeface="Roboto"/>
              </a:rPr>
              <a:t>, a </a:t>
            </a:r>
            <a:r>
              <a:rPr sz="1000" dirty="0">
                <a:latin typeface="Roboto"/>
                <a:cs typeface="Roboto"/>
              </a:rPr>
              <a:t>4 </a:t>
            </a:r>
            <a:r>
              <a:rPr sz="1000" dirty="0" err="1">
                <a:latin typeface="Roboto"/>
                <a:cs typeface="Roboto"/>
              </a:rPr>
              <a:t>az</a:t>
            </a:r>
            <a:r>
              <a:rPr sz="1000" dirty="0">
                <a:latin typeface="Roboto"/>
                <a:cs typeface="Roboto"/>
              </a:rPr>
              <a:t> 1-ben </a:t>
            </a:r>
            <a:r>
              <a:rPr sz="1000" dirty="0" err="1">
                <a:latin typeface="Roboto"/>
                <a:cs typeface="Roboto"/>
              </a:rPr>
              <a:t>fúvóka</a:t>
            </a:r>
            <a:r>
              <a:rPr sz="1000" dirty="0">
                <a:effectLst/>
                <a:latin typeface="Roboto"/>
                <a:cs typeface="Roboto"/>
              </a:rPr>
              <a:t> és a 15 m-es </a:t>
            </a:r>
            <a:r>
              <a:rPr sz="1000" dirty="0" err="1">
                <a:effectLst/>
                <a:latin typeface="Roboto"/>
                <a:cs typeface="Roboto"/>
              </a:rPr>
              <a:t>acélbetétes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tömlő</a:t>
            </a:r>
            <a:r>
              <a:rPr sz="1000" dirty="0">
                <a:latin typeface="Roboto"/>
                <a:cs typeface="Roboto"/>
              </a:rPr>
              <a:t>, </a:t>
            </a:r>
            <a:r>
              <a:rPr sz="1000" dirty="0" err="1">
                <a:latin typeface="Roboto"/>
                <a:cs typeface="Roboto"/>
              </a:rPr>
              <a:t>amely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nehezen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gabalyodik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össze</a:t>
            </a:r>
            <a:r>
              <a:rPr sz="1000" dirty="0">
                <a:latin typeface="Roboto"/>
                <a:cs typeface="Roboto"/>
              </a:rPr>
              <a:t>, </a:t>
            </a:r>
            <a:r>
              <a:rPr sz="1000" dirty="0">
                <a:effectLst/>
                <a:latin typeface="Roboto"/>
                <a:cs typeface="Roboto"/>
              </a:rPr>
              <a:t>és </a:t>
            </a:r>
            <a:r>
              <a:rPr sz="1000" dirty="0" err="1">
                <a:latin typeface="Roboto"/>
                <a:cs typeface="Roboto"/>
              </a:rPr>
              <a:t>könnyen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felcsévélhető</a:t>
            </a:r>
            <a:r>
              <a:rPr sz="1000" dirty="0">
                <a:effectLst/>
                <a:latin typeface="Roboto"/>
                <a:cs typeface="Roboto"/>
              </a:rPr>
              <a:t>.</a:t>
            </a:r>
          </a:p>
        </p:txBody>
      </p:sp>
      <p:pic>
        <p:nvPicPr>
          <p:cNvPr id="11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E86E2A7D-7325-929D-894F-B27DB643C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593654" y="2481108"/>
            <a:ext cx="1727187" cy="7342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600">
                <a:effectLst/>
                <a:latin typeface="Arial"/>
                <a:cs typeface="Arial"/>
              </a:rPr>
              <a:t>✨Szeretné teljes körűen kihasználni a korszerűsített </a:t>
            </a:r>
            <a:r>
              <a:rPr sz="600">
                <a:latin typeface="Arial"/>
                <a:cs typeface="Arial"/>
              </a:rPr>
              <a:t>MC2C</a:t>
            </a:r>
            <a:r>
              <a:rPr sz="600">
                <a:effectLst/>
                <a:latin typeface="Arial"/>
                <a:cs typeface="Arial"/>
              </a:rPr>
              <a:t> hideg vizes magasnyomású mosót? Egyszerűen keresse a barna kartondoboz csomagolást a kereskedőjénél, hogy megismerje az olyan fantasztikus (tényleg fantasztikus!) funkciókat, mint az ergonomikus szórópisztoly, a 4 az 1-ben lándzsa és a 15 m-es acélbetétes tömlő</a:t>
            </a:r>
            <a:r>
              <a:rPr sz="600">
                <a:latin typeface="Arial"/>
                <a:cs typeface="Arial"/>
              </a:rPr>
              <a:t>, amely nehezen gabalyodik össze, </a:t>
            </a:r>
            <a:r>
              <a:rPr sz="600">
                <a:effectLst/>
                <a:latin typeface="Arial"/>
                <a:cs typeface="Arial"/>
              </a:rPr>
              <a:t>és </a:t>
            </a:r>
            <a:r>
              <a:rPr sz="600">
                <a:latin typeface="Arial"/>
                <a:cs typeface="Arial"/>
              </a:rPr>
              <a:t>könnyen</a:t>
            </a:r>
            <a:r>
              <a:rPr sz="600">
                <a:effectLst/>
                <a:latin typeface="Arial"/>
                <a:cs typeface="Arial"/>
              </a:rPr>
              <a:t> felcsévélhető.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593654" y="3234172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Tudjon meg többet!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71EF67-7E6C-C1F0-C258-F3F3D2201B62}"/>
              </a:ext>
            </a:extLst>
          </p:cNvPr>
          <p:cNvSpPr txBox="1"/>
          <p:nvPr/>
        </p:nvSpPr>
        <p:spPr>
          <a:xfrm>
            <a:off x="560483" y="1277134"/>
            <a:ext cx="60968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700" b="1">
                <a:hlinkClick r:id="rId5"/>
              </a:rPr>
              <a:t>Hivatkozás másolathoz</a:t>
            </a:r>
            <a:endParaRPr lang="en-DK" sz="7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E68818-9718-B9F7-7B75-749A77BD1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8" y="1295460"/>
            <a:ext cx="153888" cy="153888"/>
          </a:xfrm>
          <a:prstGeom prst="rect">
            <a:avLst/>
          </a:prstGeom>
        </p:spPr>
      </p:pic>
      <p:pic>
        <p:nvPicPr>
          <p:cNvPr id="6" name="Media 4">
            <a:hlinkClick r:id="" action="ppaction://media"/>
            <a:extLst>
              <a:ext uri="{FF2B5EF4-FFF2-40B4-BE49-F238E27FC236}">
                <a16:creationId xmlns:a16="http://schemas.microsoft.com/office/drawing/2014/main" id="{742D788A-F9FA-5B18-B915-62BDE73A31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1899" y="3427103"/>
            <a:ext cx="1945136" cy="194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BIZALMAS VÁLLALATI INFORMÁCIÓK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4066FE-D8E7-FC5F-71C1-DE6456237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sz="800"/>
              <a:t>Méret: 1200x1200</a:t>
            </a:r>
            <a:endParaRPr lang="en-DK" sz="8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SoMe #5</a:t>
            </a:r>
            <a:endParaRPr lang="en-DK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C6252E6-3207-37B8-5D99-B272258C35F0}"/>
              </a:ext>
            </a:extLst>
          </p:cNvPr>
          <p:cNvSpPr txBox="1">
            <a:spLocks/>
          </p:cNvSpPr>
          <p:nvPr/>
        </p:nvSpPr>
        <p:spPr>
          <a:xfrm>
            <a:off x="7298635" y="2783164"/>
            <a:ext cx="3077817" cy="1815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1000" dirty="0" err="1">
                <a:latin typeface="Roboto"/>
              </a:rPr>
              <a:t>Nehéz</a:t>
            </a:r>
            <a:r>
              <a:rPr sz="1000" dirty="0">
                <a:latin typeface="Roboto"/>
              </a:rPr>
              <a:t>, </a:t>
            </a:r>
            <a:r>
              <a:rPr sz="1000" dirty="0" err="1">
                <a:latin typeface="Roboto"/>
              </a:rPr>
              <a:t>makacs</a:t>
            </a:r>
            <a:r>
              <a:rPr sz="1000" dirty="0">
                <a:latin typeface="Roboto"/>
              </a:rPr>
              <a:t>, </a:t>
            </a:r>
            <a:r>
              <a:rPr sz="1000" dirty="0" err="1">
                <a:latin typeface="Roboto"/>
              </a:rPr>
              <a:t>kihívást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jelentő</a:t>
            </a:r>
            <a:r>
              <a:rPr lang="hu-HU" sz="1000" dirty="0">
                <a:latin typeface="Roboto"/>
              </a:rPr>
              <a:t> kosz</a:t>
            </a:r>
            <a:r>
              <a:rPr sz="1000" dirty="0">
                <a:latin typeface="Roboto"/>
              </a:rPr>
              <a:t>? Nem </a:t>
            </a:r>
            <a:r>
              <a:rPr sz="1000" dirty="0" err="1">
                <a:latin typeface="Roboto"/>
              </a:rPr>
              <a:t>jelent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gondot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többé</a:t>
            </a:r>
            <a:r>
              <a:rPr sz="1000" dirty="0">
                <a:latin typeface="Roboto"/>
              </a:rPr>
              <a:t>! </a:t>
            </a:r>
            <a:r>
              <a:rPr sz="1000" dirty="0" err="1">
                <a:latin typeface="Roboto"/>
              </a:rPr>
              <a:t>Próbálja</a:t>
            </a:r>
            <a:r>
              <a:rPr sz="1000" dirty="0">
                <a:latin typeface="Roboto"/>
              </a:rPr>
              <a:t> ki </a:t>
            </a:r>
            <a:r>
              <a:rPr sz="1000" dirty="0" err="1">
                <a:latin typeface="Roboto"/>
              </a:rPr>
              <a:t>új</a:t>
            </a:r>
            <a:r>
              <a:rPr sz="1000" dirty="0">
                <a:latin typeface="Roboto"/>
              </a:rPr>
              <a:t> MC1C–MC2C </a:t>
            </a:r>
            <a:r>
              <a:rPr sz="1000" dirty="0" err="1">
                <a:latin typeface="Roboto"/>
              </a:rPr>
              <a:t>hidegvizes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magasnyomású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mosóink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termékcsaládját</a:t>
            </a:r>
            <a:r>
              <a:rPr sz="1000" dirty="0">
                <a:latin typeface="Roboto"/>
              </a:rPr>
              <a:t>. Az </a:t>
            </a:r>
            <a:r>
              <a:rPr sz="1000" dirty="0" err="1">
                <a:latin typeface="Roboto"/>
              </a:rPr>
              <a:t>egyedülálló</a:t>
            </a:r>
            <a:r>
              <a:rPr sz="1000" dirty="0">
                <a:latin typeface="Roboto"/>
              </a:rPr>
              <a:t> 4 </a:t>
            </a:r>
            <a:r>
              <a:rPr sz="1000" dirty="0" err="1">
                <a:latin typeface="Roboto"/>
              </a:rPr>
              <a:t>az</a:t>
            </a:r>
            <a:r>
              <a:rPr sz="1000" dirty="0">
                <a:latin typeface="Roboto"/>
              </a:rPr>
              <a:t> 1-ben </a:t>
            </a:r>
            <a:r>
              <a:rPr sz="1000" dirty="0" err="1">
                <a:latin typeface="Roboto"/>
              </a:rPr>
              <a:t>fúvóka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mindig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kéznél</a:t>
            </a:r>
            <a:r>
              <a:rPr sz="1000" dirty="0">
                <a:latin typeface="Roboto"/>
              </a:rPr>
              <a:t> van  </a:t>
            </a:r>
            <a:r>
              <a:rPr sz="1000" dirty="0" err="1">
                <a:latin typeface="Roboto"/>
              </a:rPr>
              <a:t>bármilyen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kemény</a:t>
            </a:r>
            <a:r>
              <a:rPr sz="1000" dirty="0">
                <a:latin typeface="Roboto"/>
              </a:rPr>
              <a:t> és </a:t>
            </a:r>
            <a:r>
              <a:rPr sz="1000" dirty="0" err="1">
                <a:latin typeface="Roboto"/>
              </a:rPr>
              <a:t>erőt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próbáló</a:t>
            </a:r>
            <a:r>
              <a:rPr sz="1000" dirty="0">
                <a:latin typeface="Roboto"/>
              </a:rPr>
              <a:t> (</a:t>
            </a:r>
            <a:r>
              <a:rPr sz="1000" dirty="0" err="1">
                <a:latin typeface="Roboto"/>
              </a:rPr>
              <a:t>vagy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gyengébb</a:t>
            </a:r>
            <a:r>
              <a:rPr sz="1000" dirty="0">
                <a:latin typeface="Roboto"/>
              </a:rPr>
              <a:t> és </a:t>
            </a:r>
            <a:r>
              <a:rPr sz="1000" dirty="0" err="1">
                <a:latin typeface="Roboto"/>
              </a:rPr>
              <a:t>kíméletesebb</a:t>
            </a:r>
            <a:r>
              <a:rPr sz="1000" dirty="0">
                <a:latin typeface="Roboto"/>
              </a:rPr>
              <a:t>) </a:t>
            </a:r>
            <a:r>
              <a:rPr sz="1000" dirty="0" err="1">
                <a:latin typeface="Roboto"/>
              </a:rPr>
              <a:t>tisztításhoz</a:t>
            </a:r>
            <a:r>
              <a:rPr sz="1000" dirty="0">
                <a:latin typeface="Roboto"/>
              </a:rPr>
              <a:t>. </a:t>
            </a:r>
            <a:r>
              <a:rPr sz="1000" dirty="0" err="1">
                <a:latin typeface="Roboto"/>
              </a:rPr>
              <a:t>Már</a:t>
            </a:r>
            <a:r>
              <a:rPr sz="1000" dirty="0">
                <a:latin typeface="Roboto"/>
              </a:rPr>
              <a:t> </a:t>
            </a:r>
            <a:r>
              <a:rPr sz="1000" dirty="0" err="1">
                <a:latin typeface="Roboto"/>
              </a:rPr>
              <a:t>viheti</a:t>
            </a:r>
            <a:r>
              <a:rPr sz="1000" dirty="0">
                <a:latin typeface="Roboto"/>
              </a:rPr>
              <a:t> is!</a:t>
            </a:r>
            <a:endParaRPr lang="en-US" sz="1000" dirty="0">
              <a:latin typeface="Roboto"/>
            </a:endParaRPr>
          </a:p>
        </p:txBody>
      </p:sp>
      <p:pic>
        <p:nvPicPr>
          <p:cNvPr id="11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F7E966A9-5211-B190-F1AF-E472FC32B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583606" y="2481108"/>
            <a:ext cx="1727187" cy="7344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700">
                <a:effectLst/>
                <a:latin typeface="Roboto"/>
                <a:cs typeface="Roboto"/>
              </a:rPr>
              <a:t>Nehéz, makacs, kihívást jelentő? Nem jelent gondot többé! Próbálja ki új </a:t>
            </a:r>
            <a:r>
              <a:rPr sz="700">
                <a:latin typeface="Roboto"/>
                <a:cs typeface="Roboto"/>
              </a:rPr>
              <a:t>MC1C–MC2C</a:t>
            </a:r>
            <a:r>
              <a:rPr sz="700">
                <a:effectLst/>
                <a:latin typeface="Roboto"/>
                <a:cs typeface="Roboto"/>
              </a:rPr>
              <a:t> hideg vizes magasnyomású mosóink termékcsaládját. Az egyedülálló </a:t>
            </a:r>
            <a:r>
              <a:rPr sz="700">
                <a:latin typeface="Roboto"/>
                <a:cs typeface="Roboto"/>
              </a:rPr>
              <a:t>4 az 1-ben</a:t>
            </a:r>
            <a:r>
              <a:rPr sz="700">
                <a:effectLst/>
                <a:latin typeface="Roboto"/>
                <a:cs typeface="Roboto"/>
              </a:rPr>
              <a:t> fúvóka mindig kéznél van </a:t>
            </a:r>
            <a:r>
              <a:rPr sz="700">
                <a:latin typeface="Roboto"/>
                <a:cs typeface="Roboto"/>
              </a:rPr>
              <a:t> </a:t>
            </a:r>
            <a:r>
              <a:rPr sz="700">
                <a:effectLst/>
                <a:latin typeface="Roboto"/>
                <a:cs typeface="Roboto"/>
              </a:rPr>
              <a:t>bármilyen kemény és erőt próbáló (vagy gyengébb és kíméletesebb) tisztításhoz. Már viheti is!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583606" y="3234172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Tudjon meg többet!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8FA1EC-13E5-FFBF-C5F0-273D1757F011}"/>
              </a:ext>
            </a:extLst>
          </p:cNvPr>
          <p:cNvSpPr txBox="1"/>
          <p:nvPr/>
        </p:nvSpPr>
        <p:spPr>
          <a:xfrm>
            <a:off x="560483" y="1277134"/>
            <a:ext cx="60968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700" b="1">
                <a:hlinkClick r:id="rId5"/>
              </a:rPr>
              <a:t>Hivatkozás másolathoz</a:t>
            </a:r>
            <a:endParaRPr lang="en-DK" sz="700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392FDD-D116-53FE-62AC-D8DEEAA80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8" y="1295460"/>
            <a:ext cx="153888" cy="153888"/>
          </a:xfrm>
          <a:prstGeom prst="rect">
            <a:avLst/>
          </a:prstGeom>
        </p:spPr>
      </p:pic>
      <p:pic>
        <p:nvPicPr>
          <p:cNvPr id="6" name="Media 5">
            <a:hlinkClick r:id="" action="ppaction://media"/>
            <a:extLst>
              <a:ext uri="{FF2B5EF4-FFF2-40B4-BE49-F238E27FC236}">
                <a16:creationId xmlns:a16="http://schemas.microsoft.com/office/drawing/2014/main" id="{0CA08764-2C94-D8C0-02DD-35A6CCEE54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9916" y="3376870"/>
            <a:ext cx="1962324" cy="196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0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041155-4225-9003-6DBB-EEEEC812592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t>BIZALMAS VÁLLALATI INFORMÁCIÓK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91EA273C-1A90-AE2E-3529-12C521E3D1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4066FE-D8E7-FC5F-71C1-DE64562370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sz="800"/>
              <a:t>Méret: 1200x1200</a:t>
            </a:r>
            <a:endParaRPr lang="en-DK" sz="80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47DD55E-4301-0465-1739-BEAC8126C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SoMe #6</a:t>
            </a:r>
            <a:endParaRPr lang="en-DK"/>
          </a:p>
        </p:txBody>
      </p:sp>
      <p:pic>
        <p:nvPicPr>
          <p:cNvPr id="6" name="Billede 5" descr="Et billede, der indeholder Mobiltelefon, Kommunikationsenhed, Transportabel kommunikationsenhed, Mobilenhed&#10;&#10;Automatisk genereret beskrivelse">
            <a:extLst>
              <a:ext uri="{FF2B5EF4-FFF2-40B4-BE49-F238E27FC236}">
                <a16:creationId xmlns:a16="http://schemas.microsoft.com/office/drawing/2014/main" id="{1BAE65BD-0D17-0080-AB05-D62CCD670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49" y="1362343"/>
            <a:ext cx="2639033" cy="469161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7086BFB-A0A3-A750-03B8-2810D1EA8FFB}"/>
              </a:ext>
            </a:extLst>
          </p:cNvPr>
          <p:cNvSpPr txBox="1"/>
          <p:nvPr/>
        </p:nvSpPr>
        <p:spPr>
          <a:xfrm>
            <a:off x="4638871" y="2481108"/>
            <a:ext cx="1727187" cy="7359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600">
                <a:effectLst/>
                <a:latin typeface="Roboto"/>
                <a:cs typeface="Roboto"/>
              </a:rPr>
              <a:t>Készen áll egy igazán szórakoztató takarításra? Lássuk el a sár, a homok, a piszok és az őrülten makacs szennyeződések baját egy vízi csatában! Próbálja ki, milyen könnyű nyerni az új, nagy teljesítményű </a:t>
            </a:r>
            <a:r>
              <a:rPr sz="600">
                <a:latin typeface="Roboto"/>
                <a:cs typeface="Roboto"/>
              </a:rPr>
              <a:t>MC1C–MC2C</a:t>
            </a:r>
            <a:r>
              <a:rPr sz="600">
                <a:effectLst/>
                <a:latin typeface="Roboto"/>
                <a:cs typeface="Roboto"/>
              </a:rPr>
              <a:t> hideg vizes magasnyomású mosóink termékcsaládjával, és mostantól végezze a tisztítási feladatokat szórakozva.</a:t>
            </a:r>
            <a:r>
              <a:rPr sz="600">
                <a:latin typeface="Roboto"/>
                <a:cs typeface="Roboto"/>
              </a:rPr>
              <a:t> Könnyű és helytakarékos kialakításának köszönhetően könnyen elvihető bárhová.</a:t>
            </a:r>
            <a:endParaRPr lang="en-DK" sz="600" kern="100">
              <a:effectLst/>
              <a:latin typeface="Roboto"/>
              <a:ea typeface="Roboto"/>
              <a:cs typeface="Roboto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1E5BD08-B4A6-7940-99A6-F88263D8A341}"/>
              </a:ext>
            </a:extLst>
          </p:cNvPr>
          <p:cNvSpPr txBox="1"/>
          <p:nvPr/>
        </p:nvSpPr>
        <p:spPr>
          <a:xfrm>
            <a:off x="4638871" y="3234172"/>
            <a:ext cx="183775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sz="700" b="1">
                <a:solidFill>
                  <a:schemeClr val="accent3"/>
                </a:solidFill>
                <a:latin typeface="Arial"/>
                <a:cs typeface="Arial"/>
              </a:rPr>
              <a:t>Tudjon meg többet!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C6252E6-3207-37B8-5D99-B272258C35F0}"/>
              </a:ext>
            </a:extLst>
          </p:cNvPr>
          <p:cNvSpPr txBox="1">
            <a:spLocks/>
          </p:cNvSpPr>
          <p:nvPr/>
        </p:nvSpPr>
        <p:spPr>
          <a:xfrm>
            <a:off x="7298635" y="2783164"/>
            <a:ext cx="3077817" cy="1815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9104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sz="1000" dirty="0" err="1">
                <a:effectLst/>
                <a:latin typeface="Roboto"/>
                <a:cs typeface="Roboto"/>
              </a:rPr>
              <a:t>Készen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áll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egy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igazán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lang="hu-HU" sz="1000" dirty="0">
                <a:effectLst/>
                <a:latin typeface="Roboto"/>
                <a:cs typeface="Roboto"/>
              </a:rPr>
              <a:t>hatékony és egyszerű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takarításra</a:t>
            </a:r>
            <a:r>
              <a:rPr sz="1000" dirty="0">
                <a:effectLst/>
                <a:latin typeface="Roboto"/>
                <a:cs typeface="Roboto"/>
              </a:rPr>
              <a:t>? </a:t>
            </a:r>
            <a:r>
              <a:rPr sz="1000" dirty="0" err="1">
                <a:effectLst/>
                <a:latin typeface="Roboto"/>
                <a:cs typeface="Roboto"/>
              </a:rPr>
              <a:t>Lássuk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el</a:t>
            </a:r>
            <a:r>
              <a:rPr sz="1000" dirty="0">
                <a:effectLst/>
                <a:latin typeface="Roboto"/>
                <a:cs typeface="Roboto"/>
              </a:rPr>
              <a:t> a </a:t>
            </a:r>
            <a:r>
              <a:rPr sz="1000" dirty="0" err="1">
                <a:effectLst/>
                <a:latin typeface="Roboto"/>
                <a:cs typeface="Roboto"/>
              </a:rPr>
              <a:t>sár</a:t>
            </a:r>
            <a:r>
              <a:rPr sz="1000" dirty="0">
                <a:effectLst/>
                <a:latin typeface="Roboto"/>
                <a:cs typeface="Roboto"/>
              </a:rPr>
              <a:t>, a </a:t>
            </a:r>
            <a:r>
              <a:rPr sz="1000" dirty="0" err="1">
                <a:effectLst/>
                <a:latin typeface="Roboto"/>
                <a:cs typeface="Roboto"/>
              </a:rPr>
              <a:t>homok</a:t>
            </a:r>
            <a:r>
              <a:rPr sz="1000" dirty="0">
                <a:effectLst/>
                <a:latin typeface="Roboto"/>
                <a:cs typeface="Roboto"/>
              </a:rPr>
              <a:t>, a </a:t>
            </a:r>
            <a:r>
              <a:rPr sz="1000" dirty="0" err="1">
                <a:effectLst/>
                <a:latin typeface="Roboto"/>
                <a:cs typeface="Roboto"/>
              </a:rPr>
              <a:t>piszok</a:t>
            </a:r>
            <a:r>
              <a:rPr sz="1000" dirty="0">
                <a:effectLst/>
                <a:latin typeface="Roboto"/>
                <a:cs typeface="Roboto"/>
              </a:rPr>
              <a:t> és </a:t>
            </a:r>
            <a:r>
              <a:rPr sz="1000" dirty="0" err="1">
                <a:effectLst/>
                <a:latin typeface="Roboto"/>
                <a:cs typeface="Roboto"/>
              </a:rPr>
              <a:t>az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őrülten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makacs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szennyeződések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baját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egy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vízi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csatában</a:t>
            </a:r>
            <a:r>
              <a:rPr sz="1000" dirty="0">
                <a:effectLst/>
                <a:latin typeface="Roboto"/>
                <a:cs typeface="Roboto"/>
              </a:rPr>
              <a:t>! </a:t>
            </a:r>
            <a:r>
              <a:rPr sz="1000" dirty="0" err="1">
                <a:effectLst/>
                <a:latin typeface="Roboto"/>
                <a:cs typeface="Roboto"/>
              </a:rPr>
              <a:t>Próbálja</a:t>
            </a:r>
            <a:r>
              <a:rPr sz="1000" dirty="0">
                <a:effectLst/>
                <a:latin typeface="Roboto"/>
                <a:cs typeface="Roboto"/>
              </a:rPr>
              <a:t> ki, </a:t>
            </a:r>
            <a:r>
              <a:rPr sz="1000" dirty="0" err="1">
                <a:effectLst/>
                <a:latin typeface="Roboto"/>
                <a:cs typeface="Roboto"/>
              </a:rPr>
              <a:t>milyen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könnyű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nyerni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az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új</a:t>
            </a:r>
            <a:r>
              <a:rPr sz="1000" dirty="0">
                <a:effectLst/>
                <a:latin typeface="Roboto"/>
                <a:cs typeface="Roboto"/>
              </a:rPr>
              <a:t>, </a:t>
            </a:r>
            <a:r>
              <a:rPr sz="1000" dirty="0" err="1">
                <a:effectLst/>
                <a:latin typeface="Roboto"/>
                <a:cs typeface="Roboto"/>
              </a:rPr>
              <a:t>nagy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teljesítményű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>
                <a:latin typeface="Roboto"/>
                <a:cs typeface="Roboto"/>
              </a:rPr>
              <a:t>MC1C–MC2C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hidegvizes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magasnyomású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mosóink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termékcsaládjával</a:t>
            </a:r>
            <a:r>
              <a:rPr sz="1000" dirty="0">
                <a:effectLst/>
                <a:latin typeface="Roboto"/>
                <a:cs typeface="Roboto"/>
              </a:rPr>
              <a:t>, és </a:t>
            </a:r>
            <a:r>
              <a:rPr sz="1000" dirty="0" err="1">
                <a:effectLst/>
                <a:latin typeface="Roboto"/>
                <a:cs typeface="Roboto"/>
              </a:rPr>
              <a:t>mostantól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végezze</a:t>
            </a:r>
            <a:r>
              <a:rPr sz="1000" dirty="0">
                <a:effectLst/>
                <a:latin typeface="Roboto"/>
                <a:cs typeface="Roboto"/>
              </a:rPr>
              <a:t> a </a:t>
            </a:r>
            <a:r>
              <a:rPr sz="1000" dirty="0" err="1">
                <a:effectLst/>
                <a:latin typeface="Roboto"/>
                <a:cs typeface="Roboto"/>
              </a:rPr>
              <a:t>tisztítási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sz="1000" dirty="0" err="1">
                <a:effectLst/>
                <a:latin typeface="Roboto"/>
                <a:cs typeface="Roboto"/>
              </a:rPr>
              <a:t>feladatokat</a:t>
            </a:r>
            <a:r>
              <a:rPr sz="1000" dirty="0">
                <a:effectLst/>
                <a:latin typeface="Roboto"/>
                <a:cs typeface="Roboto"/>
              </a:rPr>
              <a:t> </a:t>
            </a:r>
            <a:r>
              <a:rPr lang="hu-HU" sz="1000" dirty="0">
                <a:effectLst/>
                <a:latin typeface="Roboto"/>
                <a:cs typeface="Roboto"/>
              </a:rPr>
              <a:t>játszi könnyedséggel</a:t>
            </a:r>
            <a:r>
              <a:rPr sz="1000" dirty="0">
                <a:effectLst/>
                <a:latin typeface="Roboto"/>
                <a:cs typeface="Roboto"/>
              </a:rPr>
              <a:t>.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Könnyű</a:t>
            </a:r>
            <a:r>
              <a:rPr sz="1000" dirty="0">
                <a:latin typeface="Roboto"/>
                <a:cs typeface="Roboto"/>
              </a:rPr>
              <a:t> és </a:t>
            </a:r>
            <a:r>
              <a:rPr sz="1000" dirty="0" err="1">
                <a:latin typeface="Roboto"/>
                <a:cs typeface="Roboto"/>
              </a:rPr>
              <a:t>helytakarékos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kialakításának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köszönhetően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sz="1000" dirty="0" err="1">
                <a:latin typeface="Roboto"/>
                <a:cs typeface="Roboto"/>
              </a:rPr>
              <a:t>könnyen</a:t>
            </a:r>
            <a:r>
              <a:rPr sz="1000" dirty="0">
                <a:latin typeface="Roboto"/>
                <a:cs typeface="Roboto"/>
              </a:rPr>
              <a:t> </a:t>
            </a:r>
            <a:r>
              <a:rPr lang="hu-HU" sz="1000" dirty="0">
                <a:latin typeface="Roboto"/>
                <a:cs typeface="Roboto"/>
              </a:rPr>
              <a:t>szállítható</a:t>
            </a:r>
            <a:r>
              <a:rPr sz="1000" dirty="0">
                <a:latin typeface="Roboto"/>
                <a:cs typeface="Roboto"/>
              </a:rPr>
              <a:t>.</a:t>
            </a:r>
            <a:endParaRPr lang="en-DK" sz="1000" kern="100" dirty="0">
              <a:effectLst/>
              <a:latin typeface="Roboto"/>
              <a:ea typeface="Roboto"/>
              <a:cs typeface="Robo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4FBD7-D730-BB08-C03A-172CF2254838}"/>
              </a:ext>
            </a:extLst>
          </p:cNvPr>
          <p:cNvSpPr txBox="1"/>
          <p:nvPr/>
        </p:nvSpPr>
        <p:spPr>
          <a:xfrm>
            <a:off x="560483" y="1277134"/>
            <a:ext cx="609683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700" b="1">
                <a:hlinkClick r:id="rId5"/>
              </a:rPr>
              <a:t>Hivatkozás másolathoz</a:t>
            </a:r>
            <a:endParaRPr lang="en-DK" sz="700" b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633093-63DC-FAB9-E694-2716E079E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8" y="1295460"/>
            <a:ext cx="153888" cy="153888"/>
          </a:xfrm>
          <a:prstGeom prst="rect">
            <a:avLst/>
          </a:prstGeom>
        </p:spPr>
      </p:pic>
      <p:pic>
        <p:nvPicPr>
          <p:cNvPr id="10" name="Media 6">
            <a:hlinkClick r:id="" action="ppaction://media"/>
            <a:extLst>
              <a:ext uri="{FF2B5EF4-FFF2-40B4-BE49-F238E27FC236}">
                <a16:creationId xmlns:a16="http://schemas.microsoft.com/office/drawing/2014/main" id="{42346460-CE40-0009-18B2-8772252BB4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1832" y="3432859"/>
            <a:ext cx="1994789" cy="199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 xmlns:a16="http://schemas.microsoft.com/office/drawing/2014/main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ilfisk PTT template.potx" id="{7A9557A8-529B-4922-91C4-068E642D7779}" vid="{E2B5E536-F595-459F-B95D-68E3CE5DC3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b6773b7-0c30-4c12-b4ef-4bc8e04c12b3">
      <Terms xmlns="http://schemas.microsoft.com/office/infopath/2007/PartnerControls"/>
    </lcf76f155ced4ddcb4097134ff3c332f>
    <TaxCatchAll xmlns="a4909bf0-6c06-4e98-bd7a-063ffc934d7f" xsi:nil="true"/>
    <SharedWithUsers xmlns="a4909bf0-6c06-4e98-bd7a-063ffc934d7f">
      <UserInfo>
        <DisplayName>Andreas Hagbarth</DisplayName>
        <AccountId>46</AccountId>
        <AccountType/>
      </UserInfo>
      <UserInfo>
        <DisplayName>Line Skovbjerg</DisplayName>
        <AccountId>269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38C1CE8BDFF6C4C8381F5D709CBA85C" ma:contentTypeVersion="17" ma:contentTypeDescription="Opret et nyt dokument." ma:contentTypeScope="" ma:versionID="35b3f029efceabfb69223e9482ade35c">
  <xsd:schema xmlns:xsd="http://www.w3.org/2001/XMLSchema" xmlns:xs="http://www.w3.org/2001/XMLSchema" xmlns:p="http://schemas.microsoft.com/office/2006/metadata/properties" xmlns:ns2="ab6773b7-0c30-4c12-b4ef-4bc8e04c12b3" xmlns:ns3="a4909bf0-6c06-4e98-bd7a-063ffc934d7f" targetNamespace="http://schemas.microsoft.com/office/2006/metadata/properties" ma:root="true" ma:fieldsID="eb1fbc0edb9b241197136ace30bfba89" ns2:_="" ns3:_="">
    <xsd:import namespace="ab6773b7-0c30-4c12-b4ef-4bc8e04c12b3"/>
    <xsd:import namespace="a4909bf0-6c06-4e98-bd7a-063ffc934d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6773b7-0c30-4c12-b4ef-4bc8e04c12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f4d3e637-ff8d-4400-8b4f-c20cae65de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909bf0-6c06-4e98-bd7a-063ffc934d7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5e2cd39-7994-4517-b4d5-e6ff266f69be}" ma:internalName="TaxCatchAll" ma:showField="CatchAllData" ma:web="a4909bf0-6c06-4e98-bd7a-063ffc934d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35D97F-54F6-4139-90B1-4BC360E16E5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a4909bf0-6c06-4e98-bd7a-063ffc934d7f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b6773b7-0c30-4c12-b4ef-4bc8e04c12b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3176301-5BC6-48C0-94FA-6CC83BDEBE7C}">
  <ds:schemaRefs>
    <ds:schemaRef ds:uri="a4909bf0-6c06-4e98-bd7a-063ffc934d7f"/>
    <ds:schemaRef ds:uri="ab6773b7-0c30-4c12-b4ef-4bc8e04c12b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791</Words>
  <Application>Microsoft Office PowerPoint</Application>
  <PresentationFormat>Widescreen</PresentationFormat>
  <Paragraphs>53</Paragraphs>
  <Slides>7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Courier New</vt:lpstr>
      <vt:lpstr>Roboto</vt:lpstr>
      <vt:lpstr>Roboto Black</vt:lpstr>
      <vt:lpstr>Roboto Bold</vt:lpstr>
      <vt:lpstr>Roboto Light</vt:lpstr>
      <vt:lpstr>Segoe UI Emoji</vt:lpstr>
      <vt:lpstr>Nilfisk Toolbox_Standard_4-3</vt:lpstr>
      <vt:lpstr>think-cell Slide</vt:lpstr>
      <vt:lpstr>Közösségi média</vt:lpstr>
      <vt:lpstr>SoMe #1</vt:lpstr>
      <vt:lpstr>SoMe #2</vt:lpstr>
      <vt:lpstr>SoMe #3</vt:lpstr>
      <vt:lpstr>SoMe #4</vt:lpstr>
      <vt:lpstr>SoMe #5</vt:lpstr>
      <vt:lpstr>SoMe #6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Sia Daugaard Jelle</dc:creator>
  <cp:lastModifiedBy>Anh Nguyen</cp:lastModifiedBy>
  <cp:revision>12</cp:revision>
  <dcterms:created xsi:type="dcterms:W3CDTF">2022-03-02T09:32:59Z</dcterms:created>
  <dcterms:modified xsi:type="dcterms:W3CDTF">2024-10-08T09:36:53Z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0x010100838C1CE8BDFF6C4C8381F5D709CBA85C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  <property fmtid="{D5CDD505-2E9C-101B-9397-08002B2CF9AE}" pid="13" name="MediaServiceImageTags">
    <vt:lpwstr/>
  </property>
</Properties>
</file>