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3"/>
  </p:notesMasterIdLst>
  <p:handoutMasterIdLst>
    <p:handoutMasterId r:id="rId24"/>
  </p:handoutMasterIdLst>
  <p:sldIdLst>
    <p:sldId id="273" r:id="rId5"/>
    <p:sldId id="2147483068" r:id="rId6"/>
    <p:sldId id="2147483065" r:id="rId7"/>
    <p:sldId id="2147483063" r:id="rId8"/>
    <p:sldId id="2147483051" r:id="rId9"/>
    <p:sldId id="2147482930" r:id="rId10"/>
    <p:sldId id="277" r:id="rId11"/>
    <p:sldId id="2147474279" r:id="rId12"/>
    <p:sldId id="2147482932" r:id="rId13"/>
    <p:sldId id="2147482934" r:id="rId14"/>
    <p:sldId id="2147483069" r:id="rId15"/>
    <p:sldId id="2147483070" r:id="rId16"/>
    <p:sldId id="2147483072" r:id="rId17"/>
    <p:sldId id="2147483067" r:id="rId18"/>
    <p:sldId id="2147483071" r:id="rId19"/>
    <p:sldId id="2147482946" r:id="rId20"/>
    <p:sldId id="2147483073" r:id="rId21"/>
    <p:sldId id="12968" r:id="rId22"/>
  </p:sldIdLst>
  <p:sldSz cx="12192000" cy="6858000"/>
  <p:notesSz cx="6797675" cy="9928225"/>
  <p:custDataLst>
    <p:tags r:id="rId25"/>
  </p:custDataLst>
  <p:defaultText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267D357A-736E-4419-8F31-7020650603D7}">
          <p14:sldIdLst>
            <p14:sldId id="273"/>
            <p14:sldId id="2147483068"/>
            <p14:sldId id="2147483065"/>
            <p14:sldId id="2147483063"/>
            <p14:sldId id="2147483051"/>
            <p14:sldId id="2147482930"/>
            <p14:sldId id="277"/>
            <p14:sldId id="2147474279"/>
            <p14:sldId id="2147482932"/>
            <p14:sldId id="2147482934"/>
            <p14:sldId id="2147483069"/>
            <p14:sldId id="2147483070"/>
            <p14:sldId id="2147483072"/>
            <p14:sldId id="2147483067"/>
            <p14:sldId id="2147483071"/>
            <p14:sldId id="2147482946"/>
            <p14:sldId id="2147483073"/>
            <p14:sldId id="12968"/>
          </p14:sldIdLst>
        </p14:section>
        <p14:section name="Sale Presentation" id="{F1FB6197-41ED-4AB6-91F2-083D74785D1D}">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5F5F14-D78F-20FD-D9C5-AF28FE30E3B6}" name="Valentina Bonucchi" initials="VB" userId="S::VBonucchi@Nilfisk.com::a3c72a79-03ca-4054-8650-fe55237bf169" providerId="AD"/>
  <p188:author id="{CCE1D22A-4564-FEA0-066D-AE80ED435C8C}" name="Line Skovbjerg" initials="" userId="S::lskovbjerg@Nilfisk.com::bd8d82be-b2a3-4297-892b-01dc5ddd9e5a" providerId="AD"/>
  <p188:author id="{74446F57-BD5D-9304-B798-000F7C1101D2}" name="Bjoern Ekner" initials="BE" userId="S::bekner@nilfisk.com::0c9f871f-41e7-4b95-992b-e041a1b17e12" providerId="AD"/>
  <p188:author id="{03F1206D-F013-149E-C148-D86DA472F13F}" name="Line Skovbjerg" initials="LS" userId="S::lskovbjerg@nilfisk.com::bd8d82be-b2a3-4297-892b-01dc5ddd9e5a" providerId="AD"/>
  <p188:author id="{8E8BDB7C-FC89-FECF-7903-928E036C17A6}" name="Omar Vazquez" initials="OV" userId="S::ovazquez@nilfisk.com::52e0d027-c456-4b0c-86ae-a36ffe55f0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rlotte Vittrup" initials="CV" lastIdx="44" clrIdx="0">
    <p:extLst>
      <p:ext uri="{19B8F6BF-5375-455C-9EA6-DF929625EA0E}">
        <p15:presenceInfo xmlns:p15="http://schemas.microsoft.com/office/powerpoint/2012/main" userId="S-1-5-21-2455030247-886758136-1406340923-94286" providerId="AD"/>
      </p:ext>
    </p:extLst>
  </p:cmAuthor>
  <p:cmAuthor id="2" name="Lars Chrois" initials="LC" lastIdx="26" clrIdx="1">
    <p:extLst>
      <p:ext uri="{19B8F6BF-5375-455C-9EA6-DF929625EA0E}">
        <p15:presenceInfo xmlns:p15="http://schemas.microsoft.com/office/powerpoint/2012/main" userId="3ee1608269410e27" providerId="Windows Live"/>
      </p:ext>
    </p:extLst>
  </p:cmAuthor>
  <p:cmAuthor id="3" name="Laszlo Vilimi" initials="LV" lastIdx="4" clrIdx="2">
    <p:extLst>
      <p:ext uri="{19B8F6BF-5375-455C-9EA6-DF929625EA0E}">
        <p15:presenceInfo xmlns:p15="http://schemas.microsoft.com/office/powerpoint/2012/main" userId="S::lvilimi@nilfisk.com::cf46dc75-66d6-4f76-8bdd-1114b2eaf699" providerId="AD"/>
      </p:ext>
    </p:extLst>
  </p:cmAuthor>
  <p:cmAuthor id="4" name="Becky Li" initials="BL" lastIdx="5" clrIdx="3">
    <p:extLst>
      <p:ext uri="{19B8F6BF-5375-455C-9EA6-DF929625EA0E}">
        <p15:presenceInfo xmlns:p15="http://schemas.microsoft.com/office/powerpoint/2012/main" userId="S::becli@Nilfisk.com::502aed73-36ae-45ab-8feb-c19cf55dec24" providerId="AD"/>
      </p:ext>
    </p:extLst>
  </p:cmAuthor>
  <p:cmAuthor id="5" name="Salvatore Danese" initials="SD" lastIdx="3" clrIdx="4">
    <p:extLst>
      <p:ext uri="{19B8F6BF-5375-455C-9EA6-DF929625EA0E}">
        <p15:presenceInfo xmlns:p15="http://schemas.microsoft.com/office/powerpoint/2012/main" userId="S::sdanese@Nilfisk.com::b3f9bee2-591b-48bc-8ffa-d98ffb6f2f13" providerId="AD"/>
      </p:ext>
    </p:extLst>
  </p:cmAuthor>
  <p:cmAuthor id="6" name="Omar Vazquez" initials="OV" lastIdx="1" clrIdx="5">
    <p:extLst>
      <p:ext uri="{19B8F6BF-5375-455C-9EA6-DF929625EA0E}">
        <p15:presenceInfo xmlns:p15="http://schemas.microsoft.com/office/powerpoint/2012/main" userId="Omar Vazque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DFF"/>
    <a:srgbClr val="38AFD9"/>
    <a:srgbClr val="2B5C7D"/>
    <a:srgbClr val="65CFFF"/>
    <a:srgbClr val="D5D6D6"/>
    <a:srgbClr val="0547D9"/>
    <a:srgbClr val="DDCFBF"/>
    <a:srgbClr val="8997A4"/>
    <a:srgbClr val="7C878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4" d="100"/>
          <a:sy n="114" d="100"/>
        </p:scale>
        <p:origin x="354" y="9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DB7D843-E9D4-46C3-A75E-ADC364570171}"/>
              </a:ext>
            </a:extLst>
          </p:cNvPr>
          <p:cNvSpPr>
            <a:spLocks noGrp="1"/>
          </p:cNvSpPr>
          <p:nvPr>
            <p:ph type="hdr" sz="quarter"/>
          </p:nvPr>
        </p:nvSpPr>
        <p:spPr>
          <a:xfrm>
            <a:off x="3" y="1"/>
            <a:ext cx="2946400" cy="498088"/>
          </a:xfrm>
          <a:prstGeom prst="rect">
            <a:avLst/>
          </a:prstGeom>
        </p:spPr>
        <p:txBody>
          <a:bodyPr vert="horz" lIns="91685" tIns="45842" rIns="91685" bIns="45842" rtlCol="0"/>
          <a:lstStyle>
            <a:lvl1pPr algn="l">
              <a:defRPr sz="1200"/>
            </a:lvl1pPr>
          </a:lstStyle>
          <a:p>
            <a:endParaRPr lang="en-US"/>
          </a:p>
        </p:txBody>
      </p:sp>
      <p:sp>
        <p:nvSpPr>
          <p:cNvPr id="3" name="Date Placeholder 2">
            <a:extLst>
              <a:ext uri="{FF2B5EF4-FFF2-40B4-BE49-F238E27FC236}">
                <a16:creationId xmlns:a16="http://schemas.microsoft.com/office/drawing/2014/main" id="{517044E5-B7E4-45AD-B8E2-CC02F1F8E90D}"/>
              </a:ext>
            </a:extLst>
          </p:cNvPr>
          <p:cNvSpPr>
            <a:spLocks noGrp="1"/>
          </p:cNvSpPr>
          <p:nvPr>
            <p:ph type="dt" sz="quarter" idx="1"/>
          </p:nvPr>
        </p:nvSpPr>
        <p:spPr>
          <a:xfrm>
            <a:off x="3849688" y="1"/>
            <a:ext cx="2946400" cy="498088"/>
          </a:xfrm>
          <a:prstGeom prst="rect">
            <a:avLst/>
          </a:prstGeom>
        </p:spPr>
        <p:txBody>
          <a:bodyPr vert="horz" lIns="91685" tIns="45842" rIns="91685" bIns="45842" rtlCol="0"/>
          <a:lstStyle>
            <a:lvl1pPr algn="r">
              <a:defRPr sz="1200"/>
            </a:lvl1pPr>
          </a:lstStyle>
          <a:p>
            <a:fld id="{54ED89A4-867A-4692-93A7-8F4F93CB5991}" type="datetimeFigureOut">
              <a:rPr lang="en-US" smtClean="0"/>
              <a:t>2/11/2025</a:t>
            </a:fld>
            <a:endParaRPr lang="en-US"/>
          </a:p>
        </p:txBody>
      </p:sp>
      <p:sp>
        <p:nvSpPr>
          <p:cNvPr id="4" name="Footer Placeholder 3">
            <a:extLst>
              <a:ext uri="{FF2B5EF4-FFF2-40B4-BE49-F238E27FC236}">
                <a16:creationId xmlns:a16="http://schemas.microsoft.com/office/drawing/2014/main" id="{25781517-D415-41DC-AD65-0914A755EC63}"/>
              </a:ext>
            </a:extLst>
          </p:cNvPr>
          <p:cNvSpPr>
            <a:spLocks noGrp="1"/>
          </p:cNvSpPr>
          <p:nvPr>
            <p:ph type="ftr" sz="quarter" idx="2"/>
          </p:nvPr>
        </p:nvSpPr>
        <p:spPr>
          <a:xfrm>
            <a:off x="3" y="9430140"/>
            <a:ext cx="2946400" cy="498088"/>
          </a:xfrm>
          <a:prstGeom prst="rect">
            <a:avLst/>
          </a:prstGeom>
        </p:spPr>
        <p:txBody>
          <a:bodyPr vert="horz" lIns="91685" tIns="45842" rIns="91685" bIns="45842"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2037671-B361-443C-834E-30A12FA6D992}"/>
              </a:ext>
            </a:extLst>
          </p:cNvPr>
          <p:cNvSpPr>
            <a:spLocks noGrp="1"/>
          </p:cNvSpPr>
          <p:nvPr>
            <p:ph type="sldNum" sz="quarter" idx="3"/>
          </p:nvPr>
        </p:nvSpPr>
        <p:spPr>
          <a:xfrm>
            <a:off x="3849688" y="9430140"/>
            <a:ext cx="2946400" cy="498088"/>
          </a:xfrm>
          <a:prstGeom prst="rect">
            <a:avLst/>
          </a:prstGeom>
        </p:spPr>
        <p:txBody>
          <a:bodyPr vert="horz" lIns="91685" tIns="45842" rIns="91685" bIns="45842" rtlCol="0" anchor="b"/>
          <a:lstStyle>
            <a:lvl1pPr algn="r">
              <a:defRPr sz="1200"/>
            </a:lvl1pPr>
          </a:lstStyle>
          <a:p>
            <a:fld id="{1E3B5B2D-CB06-45A6-9338-3631F22EAB9F}" type="slidenum">
              <a:rPr lang="en-US" smtClean="0"/>
              <a:t>‹#›</a:t>
            </a:fld>
            <a:endParaRPr lang="en-US"/>
          </a:p>
        </p:txBody>
      </p:sp>
    </p:spTree>
    <p:extLst>
      <p:ext uri="{BB962C8B-B14F-4D97-AF65-F5344CB8AC3E}">
        <p14:creationId xmlns:p14="http://schemas.microsoft.com/office/powerpoint/2010/main" val="1396622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3"/>
            <a:ext cx="2945659" cy="496410"/>
          </a:xfrm>
          <a:prstGeom prst="rect">
            <a:avLst/>
          </a:prstGeom>
        </p:spPr>
        <p:txBody>
          <a:bodyPr vert="horz" lIns="91685" tIns="45842" rIns="91685" bIns="45842" rtlCol="0"/>
          <a:lstStyle>
            <a:lvl1pPr algn="l">
              <a:defRPr sz="1100">
                <a:latin typeface="Arial" panose="020B0604020202020204" pitchFamily="34" charset="0"/>
                <a:cs typeface="Arial" panose="020B0604020202020204" pitchFamily="34" charset="0"/>
              </a:defRPr>
            </a:lvl1pPr>
          </a:lstStyle>
          <a:p>
            <a:endParaRPr lang="en-US"/>
          </a:p>
        </p:txBody>
      </p:sp>
      <p:sp>
        <p:nvSpPr>
          <p:cNvPr id="3" name="Date Placeholder 2"/>
          <p:cNvSpPr>
            <a:spLocks noGrp="1"/>
          </p:cNvSpPr>
          <p:nvPr>
            <p:ph type="dt" idx="1"/>
          </p:nvPr>
        </p:nvSpPr>
        <p:spPr>
          <a:xfrm>
            <a:off x="3850449" y="3"/>
            <a:ext cx="2945659" cy="496410"/>
          </a:xfrm>
          <a:prstGeom prst="rect">
            <a:avLst/>
          </a:prstGeom>
        </p:spPr>
        <p:txBody>
          <a:bodyPr vert="horz" lIns="91685" tIns="45842" rIns="91685" bIns="45842" rtlCol="0"/>
          <a:lstStyle>
            <a:lvl1pPr algn="r">
              <a:defRPr sz="1100">
                <a:latin typeface="Arial" panose="020B0604020202020204" pitchFamily="34" charset="0"/>
                <a:cs typeface="Arial" panose="020B0604020202020204" pitchFamily="34" charset="0"/>
              </a:defRPr>
            </a:lvl1pPr>
          </a:lstStyle>
          <a:p>
            <a:fld id="{377487DA-082B-4712-87EF-A52F989376F6}" type="datetimeFigureOut">
              <a:rPr lang="en-US" smtClean="0"/>
              <a:pPr/>
              <a:t>2/11/2025</a:t>
            </a:fld>
            <a:endParaRPr lang="en-US"/>
          </a:p>
        </p:txBody>
      </p:sp>
      <p:sp>
        <p:nvSpPr>
          <p:cNvPr id="4" name="Slide Image Placeholder 3"/>
          <p:cNvSpPr>
            <a:spLocks noGrp="1" noRot="1" noChangeAspect="1"/>
          </p:cNvSpPr>
          <p:nvPr>
            <p:ph type="sldImg" idx="2"/>
          </p:nvPr>
        </p:nvSpPr>
        <p:spPr>
          <a:xfrm>
            <a:off x="84138" y="739775"/>
            <a:ext cx="6629400" cy="3729038"/>
          </a:xfrm>
          <a:prstGeom prst="rect">
            <a:avLst/>
          </a:prstGeom>
          <a:noFill/>
          <a:ln w="12700">
            <a:solidFill>
              <a:prstClr val="black"/>
            </a:solidFill>
          </a:ln>
        </p:spPr>
        <p:txBody>
          <a:bodyPr vert="horz" lIns="91685" tIns="45842" rIns="91685" bIns="45842" rtlCol="0" anchor="ctr"/>
          <a:lstStyle/>
          <a:p>
            <a:endParaRPr lang="en-US"/>
          </a:p>
        </p:txBody>
      </p:sp>
      <p:sp>
        <p:nvSpPr>
          <p:cNvPr id="5" name="Notes Placeholder 4"/>
          <p:cNvSpPr>
            <a:spLocks noGrp="1"/>
          </p:cNvSpPr>
          <p:nvPr>
            <p:ph type="body" sz="quarter" idx="3"/>
          </p:nvPr>
        </p:nvSpPr>
        <p:spPr>
          <a:xfrm>
            <a:off x="679768" y="4715910"/>
            <a:ext cx="5438140" cy="4467701"/>
          </a:xfrm>
          <a:prstGeom prst="rect">
            <a:avLst/>
          </a:prstGeom>
        </p:spPr>
        <p:txBody>
          <a:bodyPr vert="horz" lIns="91685" tIns="45842" rIns="91685" bIns="4584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4" y="9430093"/>
            <a:ext cx="2945659" cy="496410"/>
          </a:xfrm>
          <a:prstGeom prst="rect">
            <a:avLst/>
          </a:prstGeom>
        </p:spPr>
        <p:txBody>
          <a:bodyPr vert="horz" lIns="91685" tIns="45842" rIns="91685" bIns="45842" rtlCol="0" anchor="b"/>
          <a:lstStyle>
            <a:lvl1pPr algn="l">
              <a:defRPr sz="1200"/>
            </a:lvl1pPr>
          </a:lstStyle>
          <a:p>
            <a:endParaRPr lang="en-US"/>
          </a:p>
        </p:txBody>
      </p:sp>
      <p:sp>
        <p:nvSpPr>
          <p:cNvPr id="7" name="Slide Number Placeholder 6"/>
          <p:cNvSpPr>
            <a:spLocks noGrp="1"/>
          </p:cNvSpPr>
          <p:nvPr>
            <p:ph type="sldNum" sz="quarter" idx="5"/>
          </p:nvPr>
        </p:nvSpPr>
        <p:spPr>
          <a:xfrm>
            <a:off x="3850449" y="9430093"/>
            <a:ext cx="2945659" cy="496410"/>
          </a:xfrm>
          <a:prstGeom prst="rect">
            <a:avLst/>
          </a:prstGeom>
        </p:spPr>
        <p:txBody>
          <a:bodyPr vert="horz" lIns="91685" tIns="45842" rIns="91685" bIns="45842" rtlCol="0" anchor="b"/>
          <a:lstStyle>
            <a:lvl1pPr algn="r">
              <a:defRPr sz="1200"/>
            </a:lvl1pPr>
          </a:lstStyle>
          <a:p>
            <a:fld id="{6054CEA7-A081-4B80-B0DE-E1334A21D67A}"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1pPr>
    <a:lvl2pPr marL="51198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2pPr>
    <a:lvl3pPr marL="1023967"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3pPr>
    <a:lvl4pPr marL="1535951"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4pPr>
    <a:lvl5pPr marL="204793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5pPr>
    <a:lvl6pPr marL="2559918" algn="l" defTabSz="1023967" rtl="0" eaLnBrk="1" latinLnBrk="0" hangingPunct="1">
      <a:defRPr sz="1300" kern="1200">
        <a:solidFill>
          <a:schemeClr val="tx1"/>
        </a:solidFill>
        <a:latin typeface="+mn-lt"/>
        <a:ea typeface="+mn-ea"/>
        <a:cs typeface="+mn-cs"/>
      </a:defRPr>
    </a:lvl6pPr>
    <a:lvl7pPr marL="3071901" algn="l" defTabSz="1023967" rtl="0" eaLnBrk="1" latinLnBrk="0" hangingPunct="1">
      <a:defRPr sz="1300" kern="1200">
        <a:solidFill>
          <a:schemeClr val="tx1"/>
        </a:solidFill>
        <a:latin typeface="+mn-lt"/>
        <a:ea typeface="+mn-ea"/>
        <a:cs typeface="+mn-cs"/>
      </a:defRPr>
    </a:lvl7pPr>
    <a:lvl8pPr marL="3583884" algn="l" defTabSz="1023967" rtl="0" eaLnBrk="1" latinLnBrk="0" hangingPunct="1">
      <a:defRPr sz="1300" kern="1200">
        <a:solidFill>
          <a:schemeClr val="tx1"/>
        </a:solidFill>
        <a:latin typeface="+mn-lt"/>
        <a:ea typeface="+mn-ea"/>
        <a:cs typeface="+mn-cs"/>
      </a:defRPr>
    </a:lvl8pPr>
    <a:lvl9pPr marL="4095868" algn="l" defTabSz="102396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6054CEA7-A081-4B80-B0DE-E1334A21D67A}" type="slidenum">
              <a:rPr lang="en-US" smtClean="0"/>
              <a:t>4</a:t>
            </a:fld>
            <a:endParaRPr lang="en-US"/>
          </a:p>
        </p:txBody>
      </p:sp>
    </p:spTree>
    <p:extLst>
      <p:ext uri="{BB962C8B-B14F-4D97-AF65-F5344CB8AC3E}">
        <p14:creationId xmlns:p14="http://schemas.microsoft.com/office/powerpoint/2010/main" val="3498039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27551">
              <a:defRPr/>
            </a:pPr>
            <a:endParaRPr lang="en-DK" sz="1100">
              <a:latin typeface="+mj-lt"/>
            </a:endParaRPr>
          </a:p>
          <a:p>
            <a:pPr defTabSz="1027551">
              <a:defRPr/>
            </a:pPr>
            <a:endParaRPr lang="en-DK" sz="1100">
              <a:latin typeface="+mj-lt"/>
            </a:endParaRPr>
          </a:p>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5</a:t>
            </a:fld>
            <a:endParaRPr lang="en-US"/>
          </a:p>
        </p:txBody>
      </p:sp>
    </p:spTree>
    <p:extLst>
      <p:ext uri="{BB962C8B-B14F-4D97-AF65-F5344CB8AC3E}">
        <p14:creationId xmlns:p14="http://schemas.microsoft.com/office/powerpoint/2010/main" val="3257425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7</a:t>
            </a:fld>
            <a:endParaRPr lang="en-US"/>
          </a:p>
        </p:txBody>
      </p:sp>
    </p:spTree>
    <p:extLst>
      <p:ext uri="{BB962C8B-B14F-4D97-AF65-F5344CB8AC3E}">
        <p14:creationId xmlns:p14="http://schemas.microsoft.com/office/powerpoint/2010/main" val="40680359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slide">
    <p:spTree>
      <p:nvGrpSpPr>
        <p:cNvPr id="1" name=""/>
        <p:cNvGrpSpPr/>
        <p:nvPr/>
      </p:nvGrpSpPr>
      <p:grpSpPr>
        <a:xfrm>
          <a:off x="0" y="0"/>
          <a:ext cx="0" cy="0"/>
          <a:chOff x="0" y="0"/>
          <a:chExt cx="0" cy="0"/>
        </a:xfrm>
      </p:grpSpPr>
      <p:sp>
        <p:nvSpPr>
          <p:cNvPr id="21" name="Picture Placeholder 20"/>
          <p:cNvSpPr>
            <a:spLocks noGrp="1"/>
          </p:cNvSpPr>
          <p:nvPr>
            <p:ph type="pic" sz="quarter" idx="14"/>
          </p:nvPr>
        </p:nvSpPr>
        <p:spPr>
          <a:xfrm>
            <a:off x="0" y="1"/>
            <a:ext cx="12192000" cy="6273799"/>
          </a:xfrm>
        </p:spPr>
        <p:txBody>
          <a:bodyPr tIns="1249724" anchor="ctr"/>
          <a:lstStyle>
            <a:lvl1pPr marL="0" indent="0" algn="ctr">
              <a:buNone/>
              <a:defRPr sz="1600" i="1"/>
            </a:lvl1pPr>
          </a:lstStyle>
          <a:p>
            <a:r>
              <a:rPr lang="en-US" noProof="0"/>
              <a:t>Click icon to add picture</a:t>
            </a:r>
          </a:p>
        </p:txBody>
      </p:sp>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920380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3" name="Object 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4B69735F-A452-4024-977F-DD52AC156AF4}"/>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Click to edit Presentation Headline.</a:t>
            </a:r>
            <a:br>
              <a:rPr lang="en-US"/>
            </a:br>
            <a:r>
              <a:rPr lang="en-US"/>
              <a:t>Use White or Nilfisk Dark as text color.</a:t>
            </a:r>
          </a:p>
        </p:txBody>
      </p:sp>
      <p:sp>
        <p:nvSpPr>
          <p:cNvPr id="7" name="Rectangle 6">
            <a:extLst>
              <a:ext uri="{FF2B5EF4-FFF2-40B4-BE49-F238E27FC236}">
                <a16:creationId xmlns:a16="http://schemas.microsoft.com/office/drawing/2014/main" id="{9BBDEE45-E090-44D1-98D1-825385BC723C}"/>
              </a:ext>
            </a:extLst>
          </p:cNvPr>
          <p:cNvSpPr/>
          <p:nvPr userDrawn="1"/>
        </p:nvSpPr>
        <p:spPr>
          <a:xfrm>
            <a:off x="348343" y="6479177"/>
            <a:ext cx="975360" cy="26996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Tree>
    <p:extLst>
      <p:ext uri="{BB962C8B-B14F-4D97-AF65-F5344CB8AC3E}">
        <p14:creationId xmlns:p14="http://schemas.microsoft.com/office/powerpoint/2010/main" val="289073475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D2323-22A6-ECC1-B4D6-E7AC19D81B9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611149C-3A15-D84E-A281-F979DC51887D}"/>
              </a:ext>
            </a:extLst>
          </p:cNvPr>
          <p:cNvSpPr>
            <a:spLocks noGrp="1"/>
          </p:cNvSpPr>
          <p:nvPr>
            <p:ph type="dt" sz="half" idx="10"/>
          </p:nvPr>
        </p:nvSpPr>
        <p:spPr>
          <a:xfrm>
            <a:off x="3008551" y="6529068"/>
            <a:ext cx="759950" cy="153888"/>
          </a:xfrm>
          <a:prstGeom prst="rect">
            <a:avLst/>
          </a:prstGeom>
        </p:spPr>
        <p:txBody>
          <a:bodyPr/>
          <a:lstStyle/>
          <a:p>
            <a:fld id="{DCB9ED51-7BD3-4B3A-BEFB-C4BF2673ABAC}" type="datetime1">
              <a:rPr lang="en-US" smtClean="0"/>
              <a:t>2/11/2025</a:t>
            </a:fld>
            <a:endParaRPr lang="en-GB"/>
          </a:p>
        </p:txBody>
      </p:sp>
      <p:sp>
        <p:nvSpPr>
          <p:cNvPr id="5" name="Slide Number Placeholder 4">
            <a:extLst>
              <a:ext uri="{FF2B5EF4-FFF2-40B4-BE49-F238E27FC236}">
                <a16:creationId xmlns:a16="http://schemas.microsoft.com/office/drawing/2014/main" id="{FE05B7A6-9FC8-AC1E-B45C-0C7DFBA4FDBD}"/>
              </a:ext>
            </a:extLst>
          </p:cNvPr>
          <p:cNvSpPr>
            <a:spLocks noGrp="1"/>
          </p:cNvSpPr>
          <p:nvPr>
            <p:ph type="sldNum" sz="quarter" idx="12"/>
          </p:nvPr>
        </p:nvSpPr>
        <p:spPr/>
        <p:txBody>
          <a:bodyPr/>
          <a:lstStyle/>
          <a:p>
            <a:fld id="{B01B2DCC-CB74-4473-9BE4-94A819654807}" type="slidenum">
              <a:rPr lang="en-GB" smtClean="0"/>
              <a:t>‹#›</a:t>
            </a:fld>
            <a:endParaRPr lang="en-GB"/>
          </a:p>
        </p:txBody>
      </p:sp>
      <p:sp>
        <p:nvSpPr>
          <p:cNvPr id="6" name="Footer Placeholder 4">
            <a:extLst>
              <a:ext uri="{FF2B5EF4-FFF2-40B4-BE49-F238E27FC236}">
                <a16:creationId xmlns:a16="http://schemas.microsoft.com/office/drawing/2014/main" id="{D6F1727B-EB26-092F-96B7-946BF210924F}"/>
              </a:ext>
            </a:extLst>
          </p:cNvPr>
          <p:cNvSpPr>
            <a:spLocks noGrp="1"/>
          </p:cNvSpPr>
          <p:nvPr>
            <p:ph type="ftr" sz="quarter" idx="3"/>
          </p:nvPr>
        </p:nvSpPr>
        <p:spPr>
          <a:xfrm>
            <a:off x="920896" y="6527513"/>
            <a:ext cx="3106159" cy="153888"/>
          </a:xfrm>
          <a:prstGeom prst="rect">
            <a:avLst/>
          </a:prstGeom>
        </p:spPr>
        <p:txBody>
          <a:bodyPr vert="horz" wrap="square" lIns="0" tIns="0" rIns="0" bIns="0" rtlCol="0" anchor="ctr">
            <a:spAutoFit/>
          </a:bodyPr>
          <a:lstStyle>
            <a:lvl1pPr algn="ctr">
              <a:defRPr sz="1000">
                <a:solidFill>
                  <a:schemeClr val="bg2"/>
                </a:solidFill>
              </a:defRPr>
            </a:lvl1pPr>
          </a:lstStyle>
          <a:p>
            <a:pPr algn="l"/>
            <a:r>
              <a:rPr lang="el-GR"/>
              <a:t>ΕΜΠΙΣΤΕΥΤΙΚΕΣ ΠΛΗΡΟΦΟΡΙΕΣ ΕΤΑΙΡΕΙΑΣ </a:t>
            </a:r>
            <a:endParaRPr lang="en-US"/>
          </a:p>
        </p:txBody>
      </p:sp>
    </p:spTree>
    <p:extLst>
      <p:ext uri="{BB962C8B-B14F-4D97-AF65-F5344CB8AC3E}">
        <p14:creationId xmlns:p14="http://schemas.microsoft.com/office/powerpoint/2010/main" val="1578542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 y="0"/>
            <a:ext cx="12191999" cy="6283325"/>
          </a:xfrm>
          <a:solidFill>
            <a:schemeClr val="tx1"/>
          </a:solidFill>
        </p:spPr>
        <p:txBody>
          <a:bodyPr vert="horz" lIns="396000" tIns="1188000" rIns="0" bIns="0" rtlCol="0" anchor="t">
            <a:noAutofit/>
          </a:bodyPr>
          <a:lstStyle>
            <a:lvl1pPr>
              <a:defRPr lang="en-US" sz="11200">
                <a:solidFill>
                  <a:schemeClr val="bg1"/>
                </a:solidFill>
              </a:defRPr>
            </a:lvl1pPr>
          </a:lstStyle>
          <a:p>
            <a:pPr marL="0" lvl="0"/>
            <a:r>
              <a:rPr lang="en-US" noProof="0"/>
              <a:t>No.</a:t>
            </a:r>
          </a:p>
        </p:txBody>
      </p:sp>
      <p:sp>
        <p:nvSpPr>
          <p:cNvPr id="4" name="Pladsholder til tekst 3">
            <a:extLst>
              <a:ext uri="{FF2B5EF4-FFF2-40B4-BE49-F238E27FC236}">
                <a16:creationId xmlns:a16="http://schemas.microsoft.com/office/drawing/2014/main" id="{9E59AC80-2065-4B79-ABB9-E0090AED5764}"/>
              </a:ext>
            </a:extLst>
          </p:cNvPr>
          <p:cNvSpPr>
            <a:spLocks noGrp="1"/>
          </p:cNvSpPr>
          <p:nvPr>
            <p:ph type="body" sz="quarter" idx="13" hasCustomPrompt="1"/>
          </p:nvPr>
        </p:nvSpPr>
        <p:spPr>
          <a:xfrm>
            <a:off x="479425" y="1905581"/>
            <a:ext cx="4533899" cy="3355393"/>
          </a:xfrm>
        </p:spPr>
        <p:txBody>
          <a:bodyPr/>
          <a:lstStyle>
            <a:lvl1pPr marL="0" indent="0">
              <a:buNone/>
              <a:defRPr sz="2400" b="0">
                <a:solidFill>
                  <a:schemeClr val="bg1"/>
                </a:solidFill>
              </a:defRPr>
            </a:lvl1pPr>
            <a:lvl2pPr marL="199104" indent="0">
              <a:buNone/>
              <a:defRPr sz="2400" b="1">
                <a:solidFill>
                  <a:schemeClr val="bg1"/>
                </a:solidFill>
              </a:defRPr>
            </a:lvl2pPr>
            <a:lvl3pPr marL="398209" indent="0">
              <a:buNone/>
              <a:defRPr sz="2400" b="1">
                <a:solidFill>
                  <a:schemeClr val="bg1"/>
                </a:solidFill>
              </a:defRPr>
            </a:lvl3pPr>
            <a:lvl4pPr marL="597314" indent="0">
              <a:buNone/>
              <a:defRPr sz="2400" b="1">
                <a:solidFill>
                  <a:schemeClr val="bg1"/>
                </a:solidFill>
              </a:defRPr>
            </a:lvl4pPr>
            <a:lvl5pPr marL="810640" indent="0">
              <a:buNone/>
              <a:defRPr sz="2400" b="1">
                <a:solidFill>
                  <a:schemeClr val="bg1"/>
                </a:solidFill>
              </a:defRPr>
            </a:lvl5pPr>
          </a:lstStyle>
          <a:p>
            <a:pPr lvl="0"/>
            <a:r>
              <a:rPr lang="en-US" noProof="0"/>
              <a:t>Chapter description</a:t>
            </a:r>
          </a:p>
        </p:txBody>
      </p:sp>
      <p:sp>
        <p:nvSpPr>
          <p:cNvPr id="3" name="Date Placeholder 2">
            <a:extLst>
              <a:ext uri="{FF2B5EF4-FFF2-40B4-BE49-F238E27FC236}">
                <a16:creationId xmlns:a16="http://schemas.microsoft.com/office/drawing/2014/main" id="{B69CADED-E389-4A90-8695-2241B35CC4B1}"/>
              </a:ext>
            </a:extLst>
          </p:cNvPr>
          <p:cNvSpPr>
            <a:spLocks noGrp="1"/>
          </p:cNvSpPr>
          <p:nvPr>
            <p:ph type="dt" sz="half" idx="14"/>
          </p:nvPr>
        </p:nvSpPr>
        <p:spPr/>
        <p:txBody>
          <a:bodyPr/>
          <a:lstStyle/>
          <a:p>
            <a:fld id="{A0ABC626-455B-41B0-A0E7-A5E156590607}" type="datetime1">
              <a:rPr lang="en-US" smtClean="0"/>
              <a:pPr/>
              <a:t>2/11/2025</a:t>
            </a:fld>
            <a:endParaRPr lang="en-US"/>
          </a:p>
        </p:txBody>
      </p:sp>
      <p:sp>
        <p:nvSpPr>
          <p:cNvPr id="5" name="Footer Placeholder 4">
            <a:extLst>
              <a:ext uri="{FF2B5EF4-FFF2-40B4-BE49-F238E27FC236}">
                <a16:creationId xmlns:a16="http://schemas.microsoft.com/office/drawing/2014/main" id="{6AA70BB6-25A7-4634-8894-E73E4AFD4075}"/>
              </a:ext>
            </a:extLst>
          </p:cNvPr>
          <p:cNvSpPr>
            <a:spLocks noGrp="1"/>
          </p:cNvSpPr>
          <p:nvPr>
            <p:ph type="ftr" sz="quarter" idx="15"/>
          </p:nvPr>
        </p:nvSpPr>
        <p:spPr/>
        <p:txBody>
          <a:bodyPr/>
          <a:lstStyle/>
          <a:p>
            <a:pPr algn="l"/>
            <a:r>
              <a:rPr lang="en-US"/>
              <a:t>COMPANY CONFIDENTIAL</a:t>
            </a:r>
          </a:p>
        </p:txBody>
      </p:sp>
      <p:sp>
        <p:nvSpPr>
          <p:cNvPr id="6" name="Slide Number Placeholder 5">
            <a:extLst>
              <a:ext uri="{FF2B5EF4-FFF2-40B4-BE49-F238E27FC236}">
                <a16:creationId xmlns:a16="http://schemas.microsoft.com/office/drawing/2014/main" id="{02963D1F-9BC2-4C83-B4E0-D420BF762FF2}"/>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406440562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663" imgH="659" progId="TCLayout.ActiveDocument.1">
                  <p:embed/>
                </p:oleObj>
              </mc:Choice>
              <mc:Fallback>
                <p:oleObj name="Diapositiva think-cell"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FB898C72-7053-41C8-962D-E7ABA07F07D3}"/>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A0ABC626-455B-41B0-A0E7-A5E156590607}" type="datetime1">
              <a:rPr lang="en-US" smtClean="0"/>
              <a:pPr/>
              <a:t>2/11/2025</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272501491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6" name="Content Placeholder 15"/>
          <p:cNvSpPr>
            <a:spLocks noGrp="1"/>
          </p:cNvSpPr>
          <p:nvPr>
            <p:ph sz="quarter" idx="18"/>
          </p:nvPr>
        </p:nvSpPr>
        <p:spPr>
          <a:xfrm>
            <a:off x="479425"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15">
            <a:extLst>
              <a:ext uri="{FF2B5EF4-FFF2-40B4-BE49-F238E27FC236}">
                <a16:creationId xmlns:a16="http://schemas.microsoft.com/office/drawing/2014/main" id="{0B733BB0-DDF7-43FE-8650-14ED80168530}"/>
              </a:ext>
            </a:extLst>
          </p:cNvPr>
          <p:cNvSpPr>
            <a:spLocks noGrp="1"/>
          </p:cNvSpPr>
          <p:nvPr>
            <p:ph sz="quarter" idx="21"/>
          </p:nvPr>
        </p:nvSpPr>
        <p:spPr>
          <a:xfrm>
            <a:off x="4316412"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Content Placeholder 15">
            <a:extLst>
              <a:ext uri="{FF2B5EF4-FFF2-40B4-BE49-F238E27FC236}">
                <a16:creationId xmlns:a16="http://schemas.microsoft.com/office/drawing/2014/main" id="{40624097-47BA-486C-B254-5708E62FF98C}"/>
              </a:ext>
            </a:extLst>
          </p:cNvPr>
          <p:cNvSpPr>
            <a:spLocks noGrp="1"/>
          </p:cNvSpPr>
          <p:nvPr>
            <p:ph sz="quarter" idx="22"/>
          </p:nvPr>
        </p:nvSpPr>
        <p:spPr>
          <a:xfrm>
            <a:off x="8153400"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Date Placeholder 1">
            <a:extLst>
              <a:ext uri="{FF2B5EF4-FFF2-40B4-BE49-F238E27FC236}">
                <a16:creationId xmlns:a16="http://schemas.microsoft.com/office/drawing/2014/main" id="{05A9E12F-56E6-4CE7-AC36-74FAA7DC90B1}"/>
              </a:ext>
            </a:extLst>
          </p:cNvPr>
          <p:cNvSpPr>
            <a:spLocks noGrp="1"/>
          </p:cNvSpPr>
          <p:nvPr>
            <p:ph type="dt" sz="half" idx="23"/>
          </p:nvPr>
        </p:nvSpPr>
        <p:spPr/>
        <p:txBody>
          <a:bodyPr/>
          <a:lstStyle/>
          <a:p>
            <a:fld id="{A0ABC626-455B-41B0-A0E7-A5E156590607}" type="datetime1">
              <a:rPr lang="en-US" smtClean="0"/>
              <a:pPr/>
              <a:t>2/11/2025</a:t>
            </a:fld>
            <a:endParaRPr lang="en-US"/>
          </a:p>
        </p:txBody>
      </p:sp>
      <p:sp>
        <p:nvSpPr>
          <p:cNvPr id="3" name="Footer Placeholder 2">
            <a:extLst>
              <a:ext uri="{FF2B5EF4-FFF2-40B4-BE49-F238E27FC236}">
                <a16:creationId xmlns:a16="http://schemas.microsoft.com/office/drawing/2014/main" id="{05FCB355-B74E-4957-8F6A-00F07C389E77}"/>
              </a:ext>
            </a:extLst>
          </p:cNvPr>
          <p:cNvSpPr>
            <a:spLocks noGrp="1"/>
          </p:cNvSpPr>
          <p:nvPr>
            <p:ph type="ftr" sz="quarter" idx="24"/>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2EA9B464-C3D1-4C04-9D0D-15CDD8B1CFE8}"/>
              </a:ext>
            </a:extLst>
          </p:cNvPr>
          <p:cNvSpPr>
            <a:spLocks noGrp="1"/>
          </p:cNvSpPr>
          <p:nvPr>
            <p:ph type="sldNum" sz="quarter" idx="25"/>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BD1A00F-254A-4998-AD1B-BC5B24CBC075}"/>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2" name="Title Placeholder 1">
            <a:extLst>
              <a:ext uri="{FF2B5EF4-FFF2-40B4-BE49-F238E27FC236}">
                <a16:creationId xmlns:a16="http://schemas.microsoft.com/office/drawing/2014/main" id="{C65BD86D-DE0C-4FF1-A7AE-72A2DA524962}"/>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83367035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2" name="Content Placeholder 18">
            <a:extLst>
              <a:ext uri="{FF2B5EF4-FFF2-40B4-BE49-F238E27FC236}">
                <a16:creationId xmlns:a16="http://schemas.microsoft.com/office/drawing/2014/main" id="{6D336ECD-29CC-48D0-B322-298E9D3E152B}"/>
              </a:ext>
            </a:extLst>
          </p:cNvPr>
          <p:cNvSpPr>
            <a:spLocks noGrp="1"/>
          </p:cNvSpPr>
          <p:nvPr>
            <p:ph sz="quarter" idx="23"/>
          </p:nvPr>
        </p:nvSpPr>
        <p:spPr>
          <a:xfrm>
            <a:off x="3361796"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 name="Text Placeholder 10">
            <a:extLst>
              <a:ext uri="{FF2B5EF4-FFF2-40B4-BE49-F238E27FC236}">
                <a16:creationId xmlns:a16="http://schemas.microsoft.com/office/drawing/2014/main" id="{7A89B6B4-D22F-43E5-8EC2-AD07CBFD8568}"/>
              </a:ext>
            </a:extLst>
          </p:cNvPr>
          <p:cNvSpPr>
            <a:spLocks noGrp="1"/>
          </p:cNvSpPr>
          <p:nvPr>
            <p:ph type="body" sz="quarter" idx="24" hasCustomPrompt="1"/>
          </p:nvPr>
        </p:nvSpPr>
        <p:spPr>
          <a:xfrm>
            <a:off x="336179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4" name="Content Placeholder 18">
            <a:extLst>
              <a:ext uri="{FF2B5EF4-FFF2-40B4-BE49-F238E27FC236}">
                <a16:creationId xmlns:a16="http://schemas.microsoft.com/office/drawing/2014/main" id="{4CB7A7D7-2A49-427E-874B-C10B706C1E77}"/>
              </a:ext>
            </a:extLst>
          </p:cNvPr>
          <p:cNvSpPr>
            <a:spLocks noGrp="1"/>
          </p:cNvSpPr>
          <p:nvPr>
            <p:ph sz="quarter" idx="25"/>
          </p:nvPr>
        </p:nvSpPr>
        <p:spPr>
          <a:xfrm>
            <a:off x="624416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Text Placeholder 10">
            <a:extLst>
              <a:ext uri="{FF2B5EF4-FFF2-40B4-BE49-F238E27FC236}">
                <a16:creationId xmlns:a16="http://schemas.microsoft.com/office/drawing/2014/main" id="{706FD9DE-D534-40CE-BADF-4806A01DAC4C}"/>
              </a:ext>
            </a:extLst>
          </p:cNvPr>
          <p:cNvSpPr>
            <a:spLocks noGrp="1"/>
          </p:cNvSpPr>
          <p:nvPr>
            <p:ph type="body" sz="quarter" idx="26" hasCustomPrompt="1"/>
          </p:nvPr>
        </p:nvSpPr>
        <p:spPr>
          <a:xfrm>
            <a:off x="6244166"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6" name="Content Placeholder 18">
            <a:extLst>
              <a:ext uri="{FF2B5EF4-FFF2-40B4-BE49-F238E27FC236}">
                <a16:creationId xmlns:a16="http://schemas.microsoft.com/office/drawing/2014/main" id="{47DA4058-84EF-461D-934F-D341A5BB3D40}"/>
              </a:ext>
            </a:extLst>
          </p:cNvPr>
          <p:cNvSpPr>
            <a:spLocks noGrp="1"/>
          </p:cNvSpPr>
          <p:nvPr>
            <p:ph sz="quarter" idx="27"/>
          </p:nvPr>
        </p:nvSpPr>
        <p:spPr>
          <a:xfrm>
            <a:off x="912653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7" name="Text Placeholder 10">
            <a:extLst>
              <a:ext uri="{FF2B5EF4-FFF2-40B4-BE49-F238E27FC236}">
                <a16:creationId xmlns:a16="http://schemas.microsoft.com/office/drawing/2014/main" id="{5B11B367-A392-4D07-A3AA-FEA082E5DFB0}"/>
              </a:ext>
            </a:extLst>
          </p:cNvPr>
          <p:cNvSpPr>
            <a:spLocks noGrp="1"/>
          </p:cNvSpPr>
          <p:nvPr>
            <p:ph type="body" sz="quarter" idx="28" hasCustomPrompt="1"/>
          </p:nvPr>
        </p:nvSpPr>
        <p:spPr>
          <a:xfrm>
            <a:off x="9126537"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A0ABC626-455B-41B0-A0E7-A5E156590607}" type="datetime1">
              <a:rPr lang="en-US" smtClean="0"/>
              <a:pPr/>
              <a:t>2/11/2025</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7" name="Title Placeholder 1">
            <a:extLst>
              <a:ext uri="{FF2B5EF4-FFF2-40B4-BE49-F238E27FC236}">
                <a16:creationId xmlns:a16="http://schemas.microsoft.com/office/drawing/2014/main" id="{164CE1CF-9577-4E95-9A2E-848CA260D9F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31259880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004E70DC-C3D2-4252-9260-04CDF1B85E16}"/>
              </a:ext>
            </a:extLst>
          </p:cNvPr>
          <p:cNvSpPr>
            <a:spLocks noGrp="1"/>
          </p:cNvSpPr>
          <p:nvPr>
            <p:ph type="pic" sz="quarter" idx="25"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6"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479426"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6">
            <a:extLst>
              <a:ext uri="{FF2B5EF4-FFF2-40B4-BE49-F238E27FC236}">
                <a16:creationId xmlns:a16="http://schemas.microsoft.com/office/drawing/2014/main" id="{0777F5BC-90F4-414E-B27A-79BDF9D40929}"/>
              </a:ext>
            </a:extLst>
          </p:cNvPr>
          <p:cNvSpPr>
            <a:spLocks noGrp="1"/>
          </p:cNvSpPr>
          <p:nvPr>
            <p:ph type="body" sz="quarter" idx="43" hasCustomPrompt="1"/>
          </p:nvPr>
        </p:nvSpPr>
        <p:spPr>
          <a:xfrm>
            <a:off x="1428341" y="2079363"/>
            <a:ext cx="828000" cy="828000"/>
          </a:xfrm>
          <a:prstGeom prst="ellipse">
            <a:avLst/>
          </a:prstGeom>
          <a:solidFill>
            <a:schemeClr val="tx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2" name="Text Placeholder 10">
            <a:extLst>
              <a:ext uri="{FF2B5EF4-FFF2-40B4-BE49-F238E27FC236}">
                <a16:creationId xmlns:a16="http://schemas.microsoft.com/office/drawing/2014/main" id="{BD7EB420-7E8D-454A-92D5-C50919056636}"/>
              </a:ext>
            </a:extLst>
          </p:cNvPr>
          <p:cNvSpPr>
            <a:spLocks noGrp="1"/>
          </p:cNvSpPr>
          <p:nvPr>
            <p:ph type="body" sz="quarter" idx="44" hasCustomPrompt="1"/>
          </p:nvPr>
        </p:nvSpPr>
        <p:spPr>
          <a:xfrm>
            <a:off x="3315198"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3" name="Content Placeholder 18">
            <a:extLst>
              <a:ext uri="{FF2B5EF4-FFF2-40B4-BE49-F238E27FC236}">
                <a16:creationId xmlns:a16="http://schemas.microsoft.com/office/drawing/2014/main" id="{B228A39C-C8A6-4AC7-96A3-25A525A9A4F2}"/>
              </a:ext>
            </a:extLst>
          </p:cNvPr>
          <p:cNvSpPr>
            <a:spLocks noGrp="1"/>
          </p:cNvSpPr>
          <p:nvPr>
            <p:ph sz="quarter" idx="45" hasCustomPrompt="1"/>
          </p:nvPr>
        </p:nvSpPr>
        <p:spPr>
          <a:xfrm>
            <a:off x="3315199"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Text Placeholder 6">
            <a:extLst>
              <a:ext uri="{FF2B5EF4-FFF2-40B4-BE49-F238E27FC236}">
                <a16:creationId xmlns:a16="http://schemas.microsoft.com/office/drawing/2014/main" id="{47F886A1-D69F-4044-9B1C-2C721E721AFF}"/>
              </a:ext>
            </a:extLst>
          </p:cNvPr>
          <p:cNvSpPr>
            <a:spLocks noGrp="1"/>
          </p:cNvSpPr>
          <p:nvPr>
            <p:ph type="body" sz="quarter" idx="46" hasCustomPrompt="1"/>
          </p:nvPr>
        </p:nvSpPr>
        <p:spPr>
          <a:xfrm>
            <a:off x="4264113" y="2079363"/>
            <a:ext cx="828000" cy="828000"/>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5" name="Text Placeholder 10">
            <a:extLst>
              <a:ext uri="{FF2B5EF4-FFF2-40B4-BE49-F238E27FC236}">
                <a16:creationId xmlns:a16="http://schemas.microsoft.com/office/drawing/2014/main" id="{B89EAACB-7074-471C-BBA2-8BF0CC3E4EB9}"/>
              </a:ext>
            </a:extLst>
          </p:cNvPr>
          <p:cNvSpPr>
            <a:spLocks noGrp="1"/>
          </p:cNvSpPr>
          <p:nvPr>
            <p:ph type="body" sz="quarter" idx="47" hasCustomPrompt="1"/>
          </p:nvPr>
        </p:nvSpPr>
        <p:spPr>
          <a:xfrm>
            <a:off x="6150970"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6" name="Content Placeholder 18">
            <a:extLst>
              <a:ext uri="{FF2B5EF4-FFF2-40B4-BE49-F238E27FC236}">
                <a16:creationId xmlns:a16="http://schemas.microsoft.com/office/drawing/2014/main" id="{EB79EFFE-A060-4C8D-BD8F-E52045C9C7EF}"/>
              </a:ext>
            </a:extLst>
          </p:cNvPr>
          <p:cNvSpPr>
            <a:spLocks noGrp="1"/>
          </p:cNvSpPr>
          <p:nvPr>
            <p:ph sz="quarter" idx="48" hasCustomPrompt="1"/>
          </p:nvPr>
        </p:nvSpPr>
        <p:spPr>
          <a:xfrm>
            <a:off x="6150972"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 name="Text Placeholder 6">
            <a:extLst>
              <a:ext uri="{FF2B5EF4-FFF2-40B4-BE49-F238E27FC236}">
                <a16:creationId xmlns:a16="http://schemas.microsoft.com/office/drawing/2014/main" id="{3BEA2D42-9FD4-4716-AB0B-9632B9F8E378}"/>
              </a:ext>
            </a:extLst>
          </p:cNvPr>
          <p:cNvSpPr>
            <a:spLocks noGrp="1"/>
          </p:cNvSpPr>
          <p:nvPr>
            <p:ph type="body" sz="quarter" idx="49" hasCustomPrompt="1"/>
          </p:nvPr>
        </p:nvSpPr>
        <p:spPr>
          <a:xfrm>
            <a:off x="7099885" y="2079363"/>
            <a:ext cx="828000" cy="828000"/>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8" name="Text Placeholder 10">
            <a:extLst>
              <a:ext uri="{FF2B5EF4-FFF2-40B4-BE49-F238E27FC236}">
                <a16:creationId xmlns:a16="http://schemas.microsoft.com/office/drawing/2014/main" id="{8FD4303F-49FA-457B-B244-4E8B906863CA}"/>
              </a:ext>
            </a:extLst>
          </p:cNvPr>
          <p:cNvSpPr>
            <a:spLocks noGrp="1"/>
          </p:cNvSpPr>
          <p:nvPr>
            <p:ph type="body" sz="quarter" idx="50" hasCustomPrompt="1"/>
          </p:nvPr>
        </p:nvSpPr>
        <p:spPr>
          <a:xfrm>
            <a:off x="8986744"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9" name="Content Placeholder 18">
            <a:extLst>
              <a:ext uri="{FF2B5EF4-FFF2-40B4-BE49-F238E27FC236}">
                <a16:creationId xmlns:a16="http://schemas.microsoft.com/office/drawing/2014/main" id="{03E82EC9-6A37-4D1E-933C-F9272C7F54EE}"/>
              </a:ext>
            </a:extLst>
          </p:cNvPr>
          <p:cNvSpPr>
            <a:spLocks noGrp="1"/>
          </p:cNvSpPr>
          <p:nvPr>
            <p:ph sz="quarter" idx="51" hasCustomPrompt="1"/>
          </p:nvPr>
        </p:nvSpPr>
        <p:spPr>
          <a:xfrm>
            <a:off x="8986744"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 name="Text Placeholder 6">
            <a:extLst>
              <a:ext uri="{FF2B5EF4-FFF2-40B4-BE49-F238E27FC236}">
                <a16:creationId xmlns:a16="http://schemas.microsoft.com/office/drawing/2014/main" id="{0169E3EB-3F89-482B-9603-7497CA07EED3}"/>
              </a:ext>
            </a:extLst>
          </p:cNvPr>
          <p:cNvSpPr>
            <a:spLocks noGrp="1"/>
          </p:cNvSpPr>
          <p:nvPr>
            <p:ph type="body" sz="quarter" idx="52" hasCustomPrompt="1"/>
          </p:nvPr>
        </p:nvSpPr>
        <p:spPr>
          <a:xfrm>
            <a:off x="9935659" y="2079363"/>
            <a:ext cx="828000" cy="828000"/>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2/11/2025</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368611993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A0ABC626-455B-41B0-A0E7-A5E156590607}" type="datetime1">
              <a:rPr lang="en-US" smtClean="0"/>
              <a:pPr/>
              <a:t>2/11/2025</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91305973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 Righ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079569955"/>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7" name="Picture Placeholder 3">
            <a:extLst>
              <a:ext uri="{FF2B5EF4-FFF2-40B4-BE49-F238E27FC236}">
                <a16:creationId xmlns:a16="http://schemas.microsoft.com/office/drawing/2014/main" id="{270A7E1B-06C4-491A-A7D6-5E2BF0B762AA}"/>
              </a:ext>
            </a:extLst>
          </p:cNvPr>
          <p:cNvSpPr>
            <a:spLocks noGrp="1"/>
          </p:cNvSpPr>
          <p:nvPr>
            <p:ph type="pic" sz="quarter" idx="17" hasCustomPrompt="1"/>
          </p:nvPr>
        </p:nvSpPr>
        <p:spPr>
          <a:xfrm>
            <a:off x="6205538" y="0"/>
            <a:ext cx="5986461" cy="628489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13" name="Text Placeholder 18">
            <a:extLst>
              <a:ext uri="{FF2B5EF4-FFF2-40B4-BE49-F238E27FC236}">
                <a16:creationId xmlns:a16="http://schemas.microsoft.com/office/drawing/2014/main" id="{6292EC8F-CA80-4608-8BBB-26EAD8252482}"/>
              </a:ext>
            </a:extLst>
          </p:cNvPr>
          <p:cNvSpPr>
            <a:spLocks noGrp="1"/>
          </p:cNvSpPr>
          <p:nvPr>
            <p:ph type="body" sz="quarter" idx="18"/>
          </p:nvPr>
        </p:nvSpPr>
        <p:spPr>
          <a:xfrm>
            <a:off x="479425" y="1412875"/>
            <a:ext cx="5507038"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Date Placeholder 2">
            <a:extLst>
              <a:ext uri="{FF2B5EF4-FFF2-40B4-BE49-F238E27FC236}">
                <a16:creationId xmlns:a16="http://schemas.microsoft.com/office/drawing/2014/main" id="{EFD0F7C6-431E-46C4-9429-A3D456CBADBB}"/>
              </a:ext>
            </a:extLst>
          </p:cNvPr>
          <p:cNvSpPr>
            <a:spLocks noGrp="1"/>
          </p:cNvSpPr>
          <p:nvPr>
            <p:ph type="dt" sz="half" idx="20"/>
          </p:nvPr>
        </p:nvSpPr>
        <p:spPr/>
        <p:txBody>
          <a:bodyPr/>
          <a:lstStyle/>
          <a:p>
            <a:fld id="{A0ABC626-455B-41B0-A0E7-A5E156590607}" type="datetime1">
              <a:rPr lang="en-US" smtClean="0"/>
              <a:pPr/>
              <a:t>2/11/2025</a:t>
            </a:fld>
            <a:endParaRPr lang="en-US"/>
          </a:p>
        </p:txBody>
      </p:sp>
      <p:sp>
        <p:nvSpPr>
          <p:cNvPr id="4" name="Footer Placeholder 3">
            <a:extLst>
              <a:ext uri="{FF2B5EF4-FFF2-40B4-BE49-F238E27FC236}">
                <a16:creationId xmlns:a16="http://schemas.microsoft.com/office/drawing/2014/main" id="{D8820383-CC25-496B-BB92-273CBD649C18}"/>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20F88412-719A-4E27-BE3B-7A6D9C0B356A}"/>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AD0C1278-E9AE-4168-A595-99A55EA23DF8}"/>
              </a:ext>
            </a:extLst>
          </p:cNvPr>
          <p:cNvSpPr>
            <a:spLocks noGrp="1"/>
          </p:cNvSpPr>
          <p:nvPr>
            <p:ph type="body" sz="quarter" idx="14" hasCustomPrompt="1"/>
          </p:nvPr>
        </p:nvSpPr>
        <p:spPr>
          <a:xfrm>
            <a:off x="475521" y="873877"/>
            <a:ext cx="5507038"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7B0E5E79-8AD5-4282-B864-D586098D06AB}"/>
              </a:ext>
            </a:extLst>
          </p:cNvPr>
          <p:cNvSpPr>
            <a:spLocks noGrp="1"/>
          </p:cNvSpPr>
          <p:nvPr>
            <p:ph type="title" hasCustomPrompt="1"/>
          </p:nvPr>
        </p:nvSpPr>
        <p:spPr>
          <a:xfrm>
            <a:off x="479425" y="494490"/>
            <a:ext cx="5506081"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63130132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olo e contenuto">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663" imgH="659" progId="TCLayout.ActiveDocument.1">
                  <p:embed/>
                </p:oleObj>
              </mc:Choice>
              <mc:Fallback>
                <p:oleObj name="Diapositiva think-cell"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FB898C72-7053-41C8-962D-E7ABA07F07D3}"/>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A0ABC626-455B-41B0-A0E7-A5E156590607}" type="datetime1">
              <a:rPr lang="en-US" smtClean="0"/>
              <a:pPr/>
              <a:t>2/11/2025</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101410872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12"/>
            </p:custDataLst>
            <p:extLst>
              <p:ext uri="{D42A27DB-BD31-4B8C-83A1-F6EECF244321}">
                <p14:modId xmlns:p14="http://schemas.microsoft.com/office/powerpoint/2010/main" val="1256204143"/>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13" imgW="270" imgH="270" progId="TCLayout.ActiveDocument.1">
                  <p:embed/>
                </p:oleObj>
              </mc:Choice>
              <mc:Fallback>
                <p:oleObj name="Diapositiva think-cell" r:id="rId13" imgW="270" imgH="270" progId="TCLayout.ActiveDocument.1">
                  <p:embed/>
                  <p:pic>
                    <p:nvPicPr>
                      <p:cNvPr id="7" name="Object 6" hidden="1"/>
                      <p:cNvPicPr/>
                      <p:nvPr/>
                    </p:nvPicPr>
                    <p:blipFill>
                      <a:blip r:embed="rId14"/>
                      <a:stretch>
                        <a:fillRect/>
                      </a:stretch>
                    </p:blipFill>
                    <p:spPr>
                      <a:xfrm>
                        <a:off x="2119"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479425" y="494490"/>
            <a:ext cx="11233150" cy="451808"/>
          </a:xfrm>
          <a:prstGeom prst="rect">
            <a:avLst/>
          </a:prstGeom>
        </p:spPr>
        <p:txBody>
          <a:bodyPr vert="horz" lIns="0" tIns="0" rIns="0" bIns="0" rtlCol="0" anchor="t">
            <a:noAutofit/>
          </a:bodyPr>
          <a:lstStyle/>
          <a:p>
            <a:r>
              <a:rPr lang="en-US" noProof="0"/>
              <a:t>Click to edit headline</a:t>
            </a:r>
          </a:p>
        </p:txBody>
      </p:sp>
      <p:sp>
        <p:nvSpPr>
          <p:cNvPr id="3" name="Text Placeholder 2"/>
          <p:cNvSpPr>
            <a:spLocks noGrp="1"/>
          </p:cNvSpPr>
          <p:nvPr>
            <p:ph type="body" idx="1"/>
          </p:nvPr>
        </p:nvSpPr>
        <p:spPr>
          <a:xfrm>
            <a:off x="479425" y="1416345"/>
            <a:ext cx="11235102" cy="4863764"/>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2"/>
          </p:nvPr>
        </p:nvSpPr>
        <p:spPr>
          <a:xfrm>
            <a:off x="3008551" y="6529068"/>
            <a:ext cx="759950" cy="153888"/>
          </a:xfrm>
          <a:prstGeom prst="rect">
            <a:avLst/>
          </a:prstGeom>
        </p:spPr>
        <p:txBody>
          <a:bodyPr vert="horz" wrap="square" lIns="0" tIns="0" rIns="0" bIns="0" rtlCol="0" anchor="ctr">
            <a:spAutoFit/>
          </a:bodyPr>
          <a:lstStyle>
            <a:lvl1pPr algn="l">
              <a:defRPr sz="1000">
                <a:solidFill>
                  <a:schemeClr val="bg2"/>
                </a:solidFill>
              </a:defRPr>
            </a:lvl1pPr>
          </a:lstStyle>
          <a:p>
            <a:fld id="{A0ABC626-455B-41B0-A0E7-A5E156590607}" type="datetime1">
              <a:rPr lang="en-US" smtClean="0"/>
              <a:pPr/>
              <a:t>2/11/2025</a:t>
            </a:fld>
            <a:endParaRPr lang="en-US"/>
          </a:p>
        </p:txBody>
      </p:sp>
      <p:sp>
        <p:nvSpPr>
          <p:cNvPr id="5" name="Footer Placeholder 4"/>
          <p:cNvSpPr>
            <a:spLocks noGrp="1"/>
          </p:cNvSpPr>
          <p:nvPr>
            <p:ph type="ftr" sz="quarter" idx="3"/>
          </p:nvPr>
        </p:nvSpPr>
        <p:spPr>
          <a:xfrm>
            <a:off x="920896" y="6529068"/>
            <a:ext cx="2087655" cy="153888"/>
          </a:xfrm>
          <a:prstGeom prst="rect">
            <a:avLst/>
          </a:prstGeom>
        </p:spPr>
        <p:txBody>
          <a:bodyPr vert="horz" wrap="square" lIns="0" tIns="0" rIns="0" bIns="0" rtlCol="0" anchor="ctr">
            <a:spAutoFit/>
          </a:bodyPr>
          <a:lstStyle>
            <a:lvl1pPr algn="ctr">
              <a:defRPr sz="1000">
                <a:solidFill>
                  <a:schemeClr val="bg2"/>
                </a:solidFill>
              </a:defRPr>
            </a:lvl1pPr>
          </a:lstStyle>
          <a:p>
            <a:pPr algn="l"/>
            <a:r>
              <a:rPr lang="en-US"/>
              <a:t>COMPANY CONFIDENTIAL</a:t>
            </a:r>
          </a:p>
        </p:txBody>
      </p:sp>
      <p:sp>
        <p:nvSpPr>
          <p:cNvPr id="6" name="Slide Number Placeholder 5"/>
          <p:cNvSpPr>
            <a:spLocks noGrp="1"/>
          </p:cNvSpPr>
          <p:nvPr>
            <p:ph type="sldNum" sz="quarter" idx="4"/>
          </p:nvPr>
        </p:nvSpPr>
        <p:spPr>
          <a:xfrm>
            <a:off x="479426" y="6529068"/>
            <a:ext cx="270170" cy="153888"/>
          </a:xfrm>
          <a:prstGeom prst="rect">
            <a:avLst/>
          </a:prstGeom>
        </p:spPr>
        <p:txBody>
          <a:bodyPr vert="horz" wrap="square" lIns="0" tIns="0" rIns="0" bIns="0" rtlCol="0" anchor="ctr">
            <a:spAutoFit/>
          </a:bodyPr>
          <a:lstStyle>
            <a:lvl1pPr algn="l">
              <a:defRPr sz="1000">
                <a:solidFill>
                  <a:schemeClr val="bg2"/>
                </a:solidFill>
              </a:defRPr>
            </a:lvl1pPr>
          </a:lstStyle>
          <a:p>
            <a:fld id="{6C385236-B7BA-4938-9EA6-6DEC8CA653D7}" type="slidenum">
              <a:rPr lang="en-US" smtClean="0"/>
              <a:pPr/>
              <a:t>‹#›</a:t>
            </a:fld>
            <a:endParaRPr lang="en-US"/>
          </a:p>
        </p:txBody>
      </p:sp>
      <p:pic>
        <p:nvPicPr>
          <p:cNvPr id="60" name="Picture 59">
            <a:extLst>
              <a:ext uri="{FF2B5EF4-FFF2-40B4-BE49-F238E27FC236}">
                <a16:creationId xmlns:a16="http://schemas.microsoft.com/office/drawing/2014/main" id="{E554F899-0C42-4584-AB31-B3CB5C39A5FE}"/>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10221763" y="6280109"/>
            <a:ext cx="1698923" cy="578036"/>
          </a:xfrm>
          <a:prstGeom prst="rect">
            <a:avLst/>
          </a:prstGeom>
        </p:spPr>
      </p:pic>
      <p:cxnSp>
        <p:nvCxnSpPr>
          <p:cNvPr id="9" name="Straight Connector 8">
            <a:extLst>
              <a:ext uri="{FF2B5EF4-FFF2-40B4-BE49-F238E27FC236}">
                <a16:creationId xmlns:a16="http://schemas.microsoft.com/office/drawing/2014/main" id="{79F4330D-ED58-4D57-AF19-921FEB513F99}"/>
              </a:ext>
            </a:extLst>
          </p:cNvPr>
          <p:cNvCxnSpPr/>
          <p:nvPr userDrawn="1"/>
        </p:nvCxnSpPr>
        <p:spPr>
          <a:xfrm>
            <a:off x="759891" y="6529068"/>
            <a:ext cx="0" cy="153888"/>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56565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721" r:id="rId4"/>
    <p:sldLayoutId id="2147483724" r:id="rId5"/>
    <p:sldLayoutId id="2147483723" r:id="rId6"/>
    <p:sldLayoutId id="2147483654" r:id="rId7"/>
    <p:sldLayoutId id="2147483732" r:id="rId8"/>
    <p:sldLayoutId id="2147483835" r:id="rId9"/>
    <p:sldLayoutId id="2147483836" r:id="rId10"/>
  </p:sldLayoutIdLst>
  <mc:AlternateContent xmlns:mc="http://schemas.openxmlformats.org/markup-compatibility/2006" xmlns:p14="http://schemas.microsoft.com/office/powerpoint/2010/main">
    <mc:Choice Requires="p14">
      <p:transition p14:dur="450">
        <p:fade/>
      </p:transition>
    </mc:Choice>
    <mc:Fallback xmlns="" xmlns:v="urn:schemas-microsoft-com:vml" xmlns:a16="http://schemas.microsoft.com/office/drawing/2014/main" xmlns:a14="http://schemas.microsoft.com/office/drawing/2010/main" xmlns:p15="http://schemas.microsoft.com/office/powerpoint/2012/main">
      <p:transition>
        <p:fade/>
      </p:transition>
    </mc:Fallback>
  </mc:AlternateContent>
  <p:hf hdr="0" dt="0"/>
  <p:txStyles>
    <p:titleStyle>
      <a:lvl1pPr algn="l" defTabSz="1023967" rtl="0" eaLnBrk="1" latinLnBrk="0" hangingPunct="1">
        <a:lnSpc>
          <a:spcPts val="3100"/>
        </a:lnSpc>
        <a:spcBef>
          <a:spcPct val="0"/>
        </a:spcBef>
        <a:spcAft>
          <a:spcPts val="400"/>
        </a:spcAft>
        <a:buNone/>
        <a:tabLst>
          <a:tab pos="989013" algn="l"/>
        </a:tabLst>
        <a:defRPr sz="2800" b="1" kern="1200">
          <a:solidFill>
            <a:schemeClr val="tx1"/>
          </a:solidFill>
          <a:latin typeface="+mj-lt"/>
          <a:ea typeface="+mj-ea"/>
          <a:cs typeface="+mj-cs"/>
        </a:defRPr>
      </a:lvl1pPr>
    </p:titleStyle>
    <p:body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pos="302" userDrawn="1">
          <p15:clr>
            <a:srgbClr val="F26B43"/>
          </p15:clr>
        </p15:guide>
        <p15:guide id="4" orient="horz" pos="3952" userDrawn="1">
          <p15:clr>
            <a:srgbClr val="F26B43"/>
          </p15:clr>
        </p15:guide>
        <p15:guide id="5" pos="7378" userDrawn="1">
          <p15:clr>
            <a:srgbClr val="F26B43"/>
          </p15:clr>
        </p15:guide>
        <p15:guide id="10" orient="horz" pos="890" userDrawn="1">
          <p15:clr>
            <a:srgbClr val="F26B43"/>
          </p15:clr>
        </p15:guide>
        <p15:guide id="18" pos="1317" userDrawn="1">
          <p15:clr>
            <a:srgbClr val="A4A3A4"/>
          </p15:clr>
        </p15:guide>
        <p15:guide id="19" pos="1452" userDrawn="1">
          <p15:clr>
            <a:srgbClr val="A4A3A4"/>
          </p15:clr>
        </p15:guide>
        <p15:guide id="22" pos="2544" userDrawn="1">
          <p15:clr>
            <a:srgbClr val="A4A3A4"/>
          </p15:clr>
        </p15:guide>
        <p15:guide id="23" pos="2679" userDrawn="1">
          <p15:clr>
            <a:srgbClr val="A4A3A4"/>
          </p15:clr>
        </p15:guide>
        <p15:guide id="26" pos="3771" userDrawn="1">
          <p15:clr>
            <a:srgbClr val="A4A3A4"/>
          </p15:clr>
        </p15:guide>
        <p15:guide id="27" pos="3906" userDrawn="1">
          <p15:clr>
            <a:srgbClr val="A4A3A4"/>
          </p15:clr>
        </p15:guide>
        <p15:guide id="30" pos="4998" userDrawn="1">
          <p15:clr>
            <a:srgbClr val="A4A3A4"/>
          </p15:clr>
        </p15:guide>
        <p15:guide id="31" pos="5133" userDrawn="1">
          <p15:clr>
            <a:srgbClr val="A4A3A4"/>
          </p15:clr>
        </p15:guide>
        <p15:guide id="34" pos="6225" userDrawn="1">
          <p15:clr>
            <a:srgbClr val="A4A3A4"/>
          </p15:clr>
        </p15:guide>
        <p15:guide id="35" pos="636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slideLayout" Target="../slideLayouts/slideLayout1.xml"/><Relationship Id="rId1" Type="http://schemas.openxmlformats.org/officeDocument/2006/relationships/tags" Target="../tags/tag10.xml"/><Relationship Id="rId5" Type="http://schemas.openxmlformats.org/officeDocument/2006/relationships/image" Target="../media/image5.emf"/><Relationship Id="rId4" Type="http://schemas.openxmlformats.org/officeDocument/2006/relationships/oleObject" Target="../embeddings/oleObject9.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xml"/><Relationship Id="rId1" Type="http://schemas.openxmlformats.org/officeDocument/2006/relationships/tags" Target="../tags/tag17.xml"/><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5.emf"/><Relationship Id="rId4" Type="http://schemas.openxmlformats.org/officeDocument/2006/relationships/oleObject" Target="../embeddings/oleObject16.bin"/></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8.tiff"/><Relationship Id="rId7" Type="http://schemas.openxmlformats.org/officeDocument/2006/relationships/image" Target="../media/image20.jpeg"/><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19.png"/><Relationship Id="rId5" Type="http://schemas.openxmlformats.org/officeDocument/2006/relationships/image" Target="../media/image5.emf"/><Relationship Id="rId4" Type="http://schemas.openxmlformats.org/officeDocument/2006/relationships/oleObject" Target="../embeddings/oleObject17.bin"/><Relationship Id="rId9"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5.emf"/></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8.xml"/><Relationship Id="rId1" Type="http://schemas.openxmlformats.org/officeDocument/2006/relationships/tags" Target="../tags/tag11.xml"/><Relationship Id="rId5" Type="http://schemas.openxmlformats.org/officeDocument/2006/relationships/image" Target="../media/image6.jpe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3.xml"/><Relationship Id="rId5" Type="http://schemas.openxmlformats.org/officeDocument/2006/relationships/image" Target="../media/image7.emf"/><Relationship Id="rId4" Type="http://schemas.openxmlformats.org/officeDocument/2006/relationships/oleObject" Target="../embeddings/oleObject12.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4.xml"/><Relationship Id="rId5" Type="http://schemas.openxmlformats.org/officeDocument/2006/relationships/image" Target="../media/image5.emf"/><Relationship Id="rId4" Type="http://schemas.openxmlformats.org/officeDocument/2006/relationships/oleObject" Target="../embeddings/oleObject13.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3.xml"/><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emf"/><Relationship Id="rId10" Type="http://schemas.openxmlformats.org/officeDocument/2006/relationships/image" Target="../media/image13.jpeg"/><Relationship Id="rId4" Type="http://schemas.openxmlformats.org/officeDocument/2006/relationships/oleObject" Target="../embeddings/oleObject14.bin"/><Relationship Id="rId9"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8.xml"/><Relationship Id="rId1" Type="http://schemas.openxmlformats.org/officeDocument/2006/relationships/tags" Target="../tags/tag16.xml"/><Relationship Id="rId5" Type="http://schemas.openxmlformats.org/officeDocument/2006/relationships/image" Target="../media/image16.jpeg"/><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7">
            <a:extLst>
              <a:ext uri="{FF2B5EF4-FFF2-40B4-BE49-F238E27FC236}">
                <a16:creationId xmlns:a16="http://schemas.microsoft.com/office/drawing/2014/main" id="{014EBB4E-14F2-B549-DACA-3F1B89485581}"/>
              </a:ext>
            </a:extLst>
          </p:cNvPr>
          <p:cNvSpPr/>
          <p:nvPr/>
        </p:nvSpPr>
        <p:spPr>
          <a:xfrm>
            <a:off x="0" y="-80685"/>
            <a:ext cx="12192000" cy="6273800"/>
          </a:xfrm>
          <a:prstGeom prst="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23967" rtl="0" eaLnBrk="1" latinLnBrk="0" hangingPunct="1">
              <a:defRPr sz="2000" kern="1200">
                <a:solidFill>
                  <a:schemeClr val="lt1"/>
                </a:solidFill>
                <a:latin typeface="+mn-lt"/>
                <a:ea typeface="+mn-ea"/>
                <a:cs typeface="+mn-cs"/>
              </a:defRPr>
            </a:lvl1pPr>
            <a:lvl2pPr marL="511984" algn="l" defTabSz="1023967" rtl="0" eaLnBrk="1" latinLnBrk="0" hangingPunct="1">
              <a:defRPr sz="2000" kern="1200">
                <a:solidFill>
                  <a:schemeClr val="lt1"/>
                </a:solidFill>
                <a:latin typeface="+mn-lt"/>
                <a:ea typeface="+mn-ea"/>
                <a:cs typeface="+mn-cs"/>
              </a:defRPr>
            </a:lvl2pPr>
            <a:lvl3pPr marL="1023967" algn="l" defTabSz="1023967" rtl="0" eaLnBrk="1" latinLnBrk="0" hangingPunct="1">
              <a:defRPr sz="2000" kern="1200">
                <a:solidFill>
                  <a:schemeClr val="lt1"/>
                </a:solidFill>
                <a:latin typeface="+mn-lt"/>
                <a:ea typeface="+mn-ea"/>
                <a:cs typeface="+mn-cs"/>
              </a:defRPr>
            </a:lvl3pPr>
            <a:lvl4pPr marL="1535951" algn="l" defTabSz="1023967" rtl="0" eaLnBrk="1" latinLnBrk="0" hangingPunct="1">
              <a:defRPr sz="2000" kern="1200">
                <a:solidFill>
                  <a:schemeClr val="lt1"/>
                </a:solidFill>
                <a:latin typeface="+mn-lt"/>
                <a:ea typeface="+mn-ea"/>
                <a:cs typeface="+mn-cs"/>
              </a:defRPr>
            </a:lvl4pPr>
            <a:lvl5pPr marL="2047934" algn="l" defTabSz="1023967" rtl="0" eaLnBrk="1" latinLnBrk="0" hangingPunct="1">
              <a:defRPr sz="2000" kern="1200">
                <a:solidFill>
                  <a:schemeClr val="lt1"/>
                </a:solidFill>
                <a:latin typeface="+mn-lt"/>
                <a:ea typeface="+mn-ea"/>
                <a:cs typeface="+mn-cs"/>
              </a:defRPr>
            </a:lvl5pPr>
            <a:lvl6pPr marL="2559918" algn="l" defTabSz="1023967" rtl="0" eaLnBrk="1" latinLnBrk="0" hangingPunct="1">
              <a:defRPr sz="2000" kern="1200">
                <a:solidFill>
                  <a:schemeClr val="lt1"/>
                </a:solidFill>
                <a:latin typeface="+mn-lt"/>
                <a:ea typeface="+mn-ea"/>
                <a:cs typeface="+mn-cs"/>
              </a:defRPr>
            </a:lvl6pPr>
            <a:lvl7pPr marL="3071901" algn="l" defTabSz="1023967" rtl="0" eaLnBrk="1" latinLnBrk="0" hangingPunct="1">
              <a:defRPr sz="2000" kern="1200">
                <a:solidFill>
                  <a:schemeClr val="lt1"/>
                </a:solidFill>
                <a:latin typeface="+mn-lt"/>
                <a:ea typeface="+mn-ea"/>
                <a:cs typeface="+mn-cs"/>
              </a:defRPr>
            </a:lvl7pPr>
            <a:lvl8pPr marL="3583884" algn="l" defTabSz="1023967" rtl="0" eaLnBrk="1" latinLnBrk="0" hangingPunct="1">
              <a:defRPr sz="2000" kern="1200">
                <a:solidFill>
                  <a:schemeClr val="lt1"/>
                </a:solidFill>
                <a:latin typeface="+mn-lt"/>
                <a:ea typeface="+mn-ea"/>
                <a:cs typeface="+mn-cs"/>
              </a:defRPr>
            </a:lvl8pPr>
            <a:lvl9pPr marL="4095868" algn="l" defTabSz="1023967" rtl="0" eaLnBrk="1" latinLnBrk="0" hangingPunct="1">
              <a:defRPr sz="2000" kern="1200">
                <a:solidFill>
                  <a:schemeClr val="lt1"/>
                </a:solidFill>
                <a:latin typeface="+mn-lt"/>
                <a:ea typeface="+mn-ea"/>
                <a:cs typeface="+mn-cs"/>
              </a:defRPr>
            </a:lvl9pPr>
          </a:lstStyle>
          <a:p>
            <a:pPr algn="ctr"/>
            <a:endParaRPr lang="en-US" sz="2000">
              <a:solidFill>
                <a:schemeClr val="tx1"/>
              </a:solidFill>
            </a:endParaRPr>
          </a:p>
        </p:txBody>
      </p:sp>
      <p:sp>
        <p:nvSpPr>
          <p:cNvPr id="11" name="Rectangle 10">
            <a:extLst>
              <a:ext uri="{FF2B5EF4-FFF2-40B4-BE49-F238E27FC236}">
                <a16:creationId xmlns:a16="http://schemas.microsoft.com/office/drawing/2014/main" id="{EEBE2C7F-4F8A-4D25-9DD8-FEBA0A3051B9}"/>
              </a:ext>
            </a:extLst>
          </p:cNvPr>
          <p:cNvSpPr/>
          <p:nvPr/>
        </p:nvSpPr>
        <p:spPr>
          <a:xfrm>
            <a:off x="0" y="-80685"/>
            <a:ext cx="12192000" cy="3543300"/>
          </a:xfrm>
          <a:prstGeom prst="rect">
            <a:avLst/>
          </a:prstGeom>
          <a:gradFill>
            <a:gsLst>
              <a:gs pos="0">
                <a:schemeClr val="tx1">
                  <a:alpha val="42000"/>
                </a:schemeClr>
              </a:gs>
              <a:gs pos="91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pic>
        <p:nvPicPr>
          <p:cNvPr id="6" name="Picture 5">
            <a:extLst>
              <a:ext uri="{FF2B5EF4-FFF2-40B4-BE49-F238E27FC236}">
                <a16:creationId xmlns:a16="http://schemas.microsoft.com/office/drawing/2014/main" id="{0852D0E2-97FB-02F2-FD43-FD437CF563F8}"/>
              </a:ext>
            </a:extLst>
          </p:cNvPr>
          <p:cNvPicPr>
            <a:picLocks noChangeAspect="1"/>
          </p:cNvPicPr>
          <p:nvPr/>
        </p:nvPicPr>
        <p:blipFill>
          <a:blip r:embed="rId3" cstate="screen">
            <a:extLst>
              <a:ext uri="{28A0092B-C50C-407E-A947-70E740481C1C}">
                <a14:useLocalDpi xmlns:a14="http://schemas.microsoft.com/office/drawing/2010/main"/>
              </a:ext>
            </a:extLst>
          </a:blip>
          <a:srcRect t="32100" r="1396" b="15400"/>
          <a:stretch/>
        </p:blipFill>
        <p:spPr>
          <a:xfrm>
            <a:off x="3127859" y="-80685"/>
            <a:ext cx="9064141" cy="6273800"/>
          </a:xfrm>
          <a:prstGeom prst="rect">
            <a:avLst/>
          </a:prstGeom>
        </p:spPr>
      </p:pic>
      <p:graphicFrame>
        <p:nvGraphicFramePr>
          <p:cNvPr id="5" name="think-cell data - do not delete" hidden="1">
            <a:extLst>
              <a:ext uri="{FF2B5EF4-FFF2-40B4-BE49-F238E27FC236}">
                <a16:creationId xmlns:a16="http://schemas.microsoft.com/office/drawing/2014/main" id="{E58DFDC5-4E74-B7DF-0C36-CE66B553A5F4}"/>
              </a:ext>
            </a:extLst>
          </p:cNvPr>
          <p:cNvGraphicFramePr>
            <a:graphicFrameLocks noChangeAspect="1"/>
          </p:cNvGraphicFramePr>
          <p:nvPr>
            <p:custDataLst>
              <p:tags r:id="rId1"/>
            </p:custDataLst>
            <p:extLst>
              <p:ext uri="{D42A27DB-BD31-4B8C-83A1-F6EECF244321}">
                <p14:modId xmlns:p14="http://schemas.microsoft.com/office/powerpoint/2010/main" val="42561179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4" imgW="287" imgH="288" progId="TCLayout.ActiveDocument.1">
                  <p:embed/>
                </p:oleObj>
              </mc:Choice>
              <mc:Fallback>
                <p:oleObj name="Diapositiva think-cell" r:id="rId4" imgW="287" imgH="288" progId="TCLayout.ActiveDocument.1">
                  <p:embed/>
                  <p:pic>
                    <p:nvPicPr>
                      <p:cNvPr id="5" name="think-cell data - do not delete" hidden="1">
                        <a:extLst>
                          <a:ext uri="{FF2B5EF4-FFF2-40B4-BE49-F238E27FC236}">
                            <a16:creationId xmlns:a16="http://schemas.microsoft.com/office/drawing/2014/main" id="{E58DFDC5-4E74-B7DF-0C36-CE66B553A5F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08F58484-5BC4-4866-93A0-0360B816257A}"/>
              </a:ext>
            </a:extLst>
          </p:cNvPr>
          <p:cNvSpPr>
            <a:spLocks noGrp="1"/>
          </p:cNvSpPr>
          <p:nvPr>
            <p:ph type="title"/>
          </p:nvPr>
        </p:nvSpPr>
        <p:spPr>
          <a:xfrm>
            <a:off x="479425" y="2958509"/>
            <a:ext cx="3725022" cy="430887"/>
          </a:xfrm>
        </p:spPr>
        <p:txBody>
          <a:bodyPr vert="horz">
            <a:spAutoFit/>
          </a:bodyPr>
          <a:lstStyle/>
          <a:p>
            <a:pPr algn="l">
              <a:lnSpc>
                <a:spcPct val="100000"/>
              </a:lnSpc>
            </a:pPr>
            <a:r>
              <a:rPr lang="en-US" sz="2800" dirty="0" err="1"/>
              <a:t>Nilfisk</a:t>
            </a:r>
            <a:r>
              <a:rPr lang="en-US" sz="2800" dirty="0"/>
              <a:t> </a:t>
            </a:r>
            <a:r>
              <a:rPr lang="en-US" sz="2800" dirty="0" err="1"/>
              <a:t>Dryft</a:t>
            </a:r>
            <a:endParaRPr lang="en-US" sz="2800" dirty="0"/>
          </a:p>
        </p:txBody>
      </p:sp>
      <p:sp>
        <p:nvSpPr>
          <p:cNvPr id="2" name="Title 2">
            <a:extLst>
              <a:ext uri="{FF2B5EF4-FFF2-40B4-BE49-F238E27FC236}">
                <a16:creationId xmlns:a16="http://schemas.microsoft.com/office/drawing/2014/main" id="{3D890A22-004C-394A-4D9B-12518495FAEE}"/>
              </a:ext>
            </a:extLst>
          </p:cNvPr>
          <p:cNvSpPr txBox="1">
            <a:spLocks/>
          </p:cNvSpPr>
          <p:nvPr/>
        </p:nvSpPr>
        <p:spPr>
          <a:xfrm>
            <a:off x="479425" y="3747650"/>
            <a:ext cx="2025780" cy="310784"/>
          </a:xfrm>
          <a:prstGeom prst="rect">
            <a:avLst/>
          </a:prstGeom>
        </p:spPr>
        <p:txBody>
          <a:bodyPr vert="horz" lIns="0" tIns="0" rIns="0" bIns="0" rtlCol="0" anchor="t">
            <a:noAutofit/>
          </a:bodyPr>
          <a:lstStyle>
            <a:lvl1pPr algn="ctr" defTabSz="1023967" rtl="0" eaLnBrk="1" latinLnBrk="0" hangingPunct="1">
              <a:lnSpc>
                <a:spcPts val="4000"/>
              </a:lnSpc>
              <a:spcBef>
                <a:spcPct val="0"/>
              </a:spcBef>
              <a:spcAft>
                <a:spcPts val="400"/>
              </a:spcAft>
              <a:buNone/>
              <a:tabLst>
                <a:tab pos="989013" algn="l"/>
              </a:tabLst>
              <a:defRPr sz="4000" b="1" kern="1200">
                <a:solidFill>
                  <a:schemeClr val="tx1"/>
                </a:solidFill>
                <a:latin typeface="+mj-lt"/>
                <a:ea typeface="+mj-ea"/>
                <a:cs typeface="+mj-cs"/>
              </a:defRPr>
            </a:lvl1pPr>
          </a:lstStyle>
          <a:p>
            <a:pPr algn="l">
              <a:lnSpc>
                <a:spcPct val="100000"/>
              </a:lnSpc>
            </a:pPr>
            <a:endParaRPr lang="en-US" sz="1200" b="0">
              <a:solidFill>
                <a:schemeClr val="bg1"/>
              </a:solidFill>
              <a:latin typeface="+mn-lt"/>
            </a:endParaRPr>
          </a:p>
        </p:txBody>
      </p:sp>
      <p:sp>
        <p:nvSpPr>
          <p:cNvPr id="4" name="Title 2">
            <a:extLst>
              <a:ext uri="{FF2B5EF4-FFF2-40B4-BE49-F238E27FC236}">
                <a16:creationId xmlns:a16="http://schemas.microsoft.com/office/drawing/2014/main" id="{E1072551-A42F-DE84-35A8-BA697B4D0689}"/>
              </a:ext>
            </a:extLst>
          </p:cNvPr>
          <p:cNvSpPr txBox="1">
            <a:spLocks/>
          </p:cNvSpPr>
          <p:nvPr/>
        </p:nvSpPr>
        <p:spPr>
          <a:xfrm>
            <a:off x="479425" y="3477742"/>
            <a:ext cx="5160884" cy="307777"/>
          </a:xfrm>
          <a:prstGeom prst="rect">
            <a:avLst/>
          </a:prstGeom>
        </p:spPr>
        <p:txBody>
          <a:bodyPr vert="horz" wrap="square" lIns="0" tIns="0" rIns="0" bIns="0" rtlCol="0" anchor="t">
            <a:spAutoFit/>
          </a:bodyPr>
          <a:lstStyle>
            <a:lvl1pPr algn="ctr" defTabSz="1023967" rtl="0" eaLnBrk="1" latinLnBrk="0" hangingPunct="1">
              <a:lnSpc>
                <a:spcPts val="4000"/>
              </a:lnSpc>
              <a:spcBef>
                <a:spcPct val="0"/>
              </a:spcBef>
              <a:spcAft>
                <a:spcPts val="400"/>
              </a:spcAft>
              <a:buNone/>
              <a:tabLst>
                <a:tab pos="989013" algn="l"/>
              </a:tabLst>
              <a:defRPr sz="4000" b="1" kern="1200">
                <a:solidFill>
                  <a:schemeClr val="tx1"/>
                </a:solidFill>
                <a:latin typeface="+mj-lt"/>
                <a:ea typeface="+mj-ea"/>
                <a:cs typeface="+mj-cs"/>
              </a:defRPr>
            </a:lvl1pPr>
          </a:lstStyle>
          <a:p>
            <a:pPr algn="l">
              <a:lnSpc>
                <a:spcPct val="100000"/>
              </a:lnSpc>
            </a:pPr>
            <a:r>
              <a:rPr lang="el-GR" sz="2000" b="0" dirty="0">
                <a:latin typeface="+mn-lt"/>
              </a:rPr>
              <a:t>Παρουσίαση πωλήσεων</a:t>
            </a:r>
            <a:endParaRPr lang="en-US" sz="2800" dirty="0"/>
          </a:p>
        </p:txBody>
      </p:sp>
    </p:spTree>
    <p:extLst>
      <p:ext uri="{BB962C8B-B14F-4D97-AF65-F5344CB8AC3E}">
        <p14:creationId xmlns:p14="http://schemas.microsoft.com/office/powerpoint/2010/main" val="417831739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879C3CA-276F-9B77-F130-512BE1C83ADF}"/>
              </a:ext>
            </a:extLst>
          </p:cNvPr>
          <p:cNvGraphicFramePr>
            <a:graphicFrameLocks noChangeAspect="1"/>
          </p:cNvGraphicFramePr>
          <p:nvPr>
            <p:custDataLst>
              <p:tags r:id="rId1"/>
            </p:custDataLst>
            <p:extLst>
              <p:ext uri="{D42A27DB-BD31-4B8C-83A1-F6EECF244321}">
                <p14:modId xmlns:p14="http://schemas.microsoft.com/office/powerpoint/2010/main" val="1003286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287" imgH="288" progId="TCLayout.ActiveDocument.1">
                  <p:embed/>
                </p:oleObj>
              </mc:Choice>
              <mc:Fallback>
                <p:oleObj name="Diapositiva think-cell" r:id="rId3" imgW="287" imgH="288" progId="TCLayout.ActiveDocument.1">
                  <p:embed/>
                  <p:pic>
                    <p:nvPicPr>
                      <p:cNvPr id="26" name="think-cell data - do not delete" hidden="1">
                        <a:extLst>
                          <a:ext uri="{FF2B5EF4-FFF2-40B4-BE49-F238E27FC236}">
                            <a16:creationId xmlns:a16="http://schemas.microsoft.com/office/drawing/2014/main" id="{D879C3CA-276F-9B77-F130-512BE1C83AD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Content Placeholder 8">
            <a:extLst>
              <a:ext uri="{FF2B5EF4-FFF2-40B4-BE49-F238E27FC236}">
                <a16:creationId xmlns:a16="http://schemas.microsoft.com/office/drawing/2014/main" id="{7E1CF3E6-B60C-94FE-7E0F-7CE71E5B4729}"/>
              </a:ext>
            </a:extLst>
          </p:cNvPr>
          <p:cNvSpPr>
            <a:spLocks noGrp="1"/>
          </p:cNvSpPr>
          <p:nvPr>
            <p:ph sz="quarter" idx="18"/>
          </p:nvPr>
        </p:nvSpPr>
        <p:spPr>
          <a:xfrm>
            <a:off x="479424" y="1412876"/>
            <a:ext cx="2736748" cy="4860924"/>
          </a:xfrm>
        </p:spPr>
        <p:txBody>
          <a:bodyPr vert="horz" lIns="180000" tIns="180000" rIns="137160" bIns="216000" rtlCol="0" anchor="t">
            <a:noAutofit/>
          </a:bodyPr>
          <a:lstStyle/>
          <a:p>
            <a:pPr marL="0" indent="0">
              <a:spcBef>
                <a:spcPts val="0"/>
              </a:spcBef>
              <a:spcAft>
                <a:spcPts val="600"/>
              </a:spcAft>
              <a:buNone/>
            </a:pPr>
            <a:r>
              <a:rPr lang="el-GR" sz="1600" dirty="0">
                <a:solidFill>
                  <a:schemeClr val="accent3"/>
                </a:solidFill>
                <a:latin typeface="Roboto Bold"/>
                <a:ea typeface="Roboto Bold"/>
                <a:cs typeface="Roboto Bold"/>
              </a:rPr>
              <a:t>Υγιεινή</a:t>
            </a:r>
            <a:endParaRPr lang="en-GB" sz="1600" dirty="0">
              <a:solidFill>
                <a:schemeClr val="accent3"/>
              </a:solidFill>
              <a:latin typeface="Roboto Bold"/>
              <a:ea typeface="Roboto Bold"/>
              <a:cs typeface="Roboto Bold"/>
            </a:endParaRPr>
          </a:p>
          <a:p>
            <a:pPr marL="0" indent="0">
              <a:spcBef>
                <a:spcPts val="0"/>
              </a:spcBef>
              <a:spcAft>
                <a:spcPts val="1200"/>
              </a:spcAft>
              <a:buNone/>
            </a:pPr>
            <a:r>
              <a:rPr lang="el-GR" sz="1050" dirty="0">
                <a:latin typeface="Roboto Light italic"/>
                <a:ea typeface="Roboto Light italic"/>
                <a:cs typeface="Roboto Light italic"/>
              </a:rPr>
              <a:t>Εξαλείψτε τα επιβλαβή βακτήρια </a:t>
            </a:r>
            <a:br>
              <a:rPr lang="en-US" sz="1050" dirty="0">
                <a:latin typeface="Roboto Light italic"/>
                <a:ea typeface="Roboto Light italic"/>
                <a:cs typeface="Roboto Light italic"/>
              </a:rPr>
            </a:br>
            <a:r>
              <a:rPr lang="el-GR" sz="1050" dirty="0">
                <a:latin typeface="Roboto Light italic"/>
                <a:ea typeface="Roboto Light italic"/>
                <a:cs typeface="Roboto Light italic"/>
              </a:rPr>
              <a:t>και προστατέψτε την ομάδα και το προσωπικό σας με εξαιρετικά βελτιωμένο εξοπλισμό καθαρισμού υγιεινής</a:t>
            </a:r>
            <a:r>
              <a:rPr lang="en-US" sz="1050" dirty="0">
                <a:latin typeface="Roboto Light italic"/>
                <a:ea typeface="Roboto Light italic"/>
                <a:cs typeface="Roboto Light italic"/>
              </a:rPr>
              <a:t>.</a:t>
            </a:r>
            <a:br>
              <a:rPr lang="en-US" sz="1100" dirty="0">
                <a:latin typeface="Roboto Light italic"/>
                <a:ea typeface="Roboto Light italic"/>
                <a:cs typeface="Roboto Light italic"/>
              </a:rPr>
            </a:br>
            <a:br>
              <a:rPr lang="en-US" sz="800" dirty="0">
                <a:latin typeface="Roboto Light italic"/>
                <a:ea typeface="Roboto Light italic"/>
                <a:cs typeface="Roboto Light italic"/>
              </a:rPr>
            </a:br>
            <a:r>
              <a:rPr lang="el-GR" sz="800" dirty="0">
                <a:ea typeface="Roboto Medium"/>
              </a:rPr>
              <a:t>Σε αντίθεση με τις παραδοσιακές σφουγγαρίστρες που μεταφέρουν βακτήρια και ακαθαρσίες μαζί τους, η Nilfisk Dryft δεν χρειάζεται να βυθίζεται ξανά σε έναν κουβά με βρώμικο νερό για να κάνει τη δουλειά της, εξασφαλίζοντας έτσι έναν πολύ πιο βελτιωμένο, υψηλής υγιεινής καθαρισμό</a:t>
            </a:r>
            <a:r>
              <a:rPr lang="en-US" sz="800" dirty="0">
                <a:ea typeface="Roboto Medium"/>
              </a:rPr>
              <a:t>.</a:t>
            </a:r>
            <a:endParaRPr lang="en-US" sz="800" dirty="0">
              <a:ea typeface="Roboto Medium" panose="02000000000000000000" pitchFamily="2" charset="0"/>
            </a:endParaRPr>
          </a:p>
          <a:p>
            <a:pPr marL="179705" indent="-179705">
              <a:lnSpc>
                <a:spcPct val="120000"/>
              </a:lnSpc>
              <a:spcBef>
                <a:spcPts val="0"/>
              </a:spcBef>
            </a:pPr>
            <a:r>
              <a:rPr lang="el-GR" sz="800" dirty="0">
                <a:latin typeface="Roboto Light"/>
                <a:ea typeface="Roboto Light"/>
                <a:cs typeface="Roboto Light"/>
              </a:rPr>
              <a:t>Καθαρίζει αποδεδειγμένα πιο αποτελεσματικά από τις παραδοσιακές χειροκίνητες μεθόδους.</a:t>
            </a:r>
          </a:p>
          <a:p>
            <a:pPr marL="179705" indent="-179705">
              <a:lnSpc>
                <a:spcPct val="120000"/>
              </a:lnSpc>
              <a:spcBef>
                <a:spcPts val="0"/>
              </a:spcBef>
            </a:pPr>
            <a:r>
              <a:rPr lang="el-GR" sz="800" dirty="0">
                <a:latin typeface="Roboto Light"/>
                <a:ea typeface="Roboto Light"/>
                <a:cs typeface="Roboto Light"/>
              </a:rPr>
              <a:t>Εξαφανίζει τα επιβλαβή βακτήρια πιο διεξοδικά και αποτελεσματικά.</a:t>
            </a:r>
          </a:p>
          <a:p>
            <a:pPr marL="179705" indent="-179705">
              <a:lnSpc>
                <a:spcPct val="120000"/>
              </a:lnSpc>
              <a:spcBef>
                <a:spcPts val="0"/>
              </a:spcBef>
            </a:pPr>
            <a:r>
              <a:rPr lang="el-GR" sz="800" dirty="0">
                <a:latin typeface="Roboto Light"/>
                <a:ea typeface="Roboto Light"/>
                <a:cs typeface="Roboto Light"/>
              </a:rPr>
              <a:t>Το μοναδικό μικρό μηχάνημα πλύσης-στέγνωσης που μπορεί να καλύψει το 100% του καθαρισμού σε χώρους με συμφόρηση και δυσπρόσιτες περιοχές</a:t>
            </a:r>
            <a:r>
              <a:rPr lang="en-US" sz="800" dirty="0">
                <a:latin typeface="Roboto Light"/>
                <a:ea typeface="Roboto Light"/>
                <a:cs typeface="Roboto Light"/>
              </a:rPr>
              <a:t>.</a:t>
            </a:r>
            <a:endParaRPr lang="el-GR" sz="800" dirty="0">
              <a:latin typeface="Roboto Light"/>
              <a:ea typeface="Roboto Light"/>
              <a:cs typeface="Roboto Light"/>
            </a:endParaRPr>
          </a:p>
        </p:txBody>
      </p:sp>
      <p:sp>
        <p:nvSpPr>
          <p:cNvPr id="4" name="Footer Placeholder 3">
            <a:extLst>
              <a:ext uri="{FF2B5EF4-FFF2-40B4-BE49-F238E27FC236}">
                <a16:creationId xmlns:a16="http://schemas.microsoft.com/office/drawing/2014/main" id="{2E4AFAA9-861C-6CD7-B643-6EA1C6968B70}"/>
              </a:ext>
            </a:extLst>
          </p:cNvPr>
          <p:cNvSpPr>
            <a:spLocks noGrp="1"/>
          </p:cNvSpPr>
          <p:nvPr>
            <p:ph type="ftr" sz="quarter" idx="30"/>
          </p:nvPr>
        </p:nvSpPr>
        <p:spPr>
          <a:xfrm>
            <a:off x="920896" y="6529068"/>
            <a:ext cx="9244036" cy="153888"/>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5" name="Slide Number Placeholder 4">
            <a:extLst>
              <a:ext uri="{FF2B5EF4-FFF2-40B4-BE49-F238E27FC236}">
                <a16:creationId xmlns:a16="http://schemas.microsoft.com/office/drawing/2014/main" id="{BE4F2D8F-902A-80A4-7554-3843F1DAE357}"/>
              </a:ext>
            </a:extLst>
          </p:cNvPr>
          <p:cNvSpPr>
            <a:spLocks noGrp="1"/>
          </p:cNvSpPr>
          <p:nvPr>
            <p:ph type="sldNum" sz="quarter" idx="31"/>
          </p:nvPr>
        </p:nvSpPr>
        <p:spPr/>
        <p:txBody>
          <a:bodyPr/>
          <a:lstStyle/>
          <a:p>
            <a:fld id="{6C385236-B7BA-4938-9EA6-6DEC8CA653D7}" type="slidenum">
              <a:rPr lang="en-US" smtClean="0"/>
              <a:pPr/>
              <a:t>10</a:t>
            </a:fld>
            <a:endParaRPr lang="en-US"/>
          </a:p>
        </p:txBody>
      </p:sp>
      <p:sp>
        <p:nvSpPr>
          <p:cNvPr id="6" name="Title 5">
            <a:extLst>
              <a:ext uri="{FF2B5EF4-FFF2-40B4-BE49-F238E27FC236}">
                <a16:creationId xmlns:a16="http://schemas.microsoft.com/office/drawing/2014/main" id="{67021856-5C61-EB6F-25AC-E371EAD00CA0}"/>
              </a:ext>
            </a:extLst>
          </p:cNvPr>
          <p:cNvSpPr>
            <a:spLocks noGrp="1"/>
          </p:cNvSpPr>
          <p:nvPr>
            <p:ph type="title"/>
          </p:nvPr>
        </p:nvSpPr>
        <p:spPr/>
        <p:txBody>
          <a:bodyPr vert="horz"/>
          <a:lstStyle/>
          <a:p>
            <a:r>
              <a:rPr lang="el-GR" dirty="0"/>
              <a:t>Βασικές αξίες, οφέλη και αποδεικτικά στοιχεία </a:t>
            </a:r>
            <a:endParaRPr lang="en-US" dirty="0"/>
          </a:p>
        </p:txBody>
      </p:sp>
      <p:sp>
        <p:nvSpPr>
          <p:cNvPr id="16" name="Content Placeholder 8">
            <a:extLst>
              <a:ext uri="{FF2B5EF4-FFF2-40B4-BE49-F238E27FC236}">
                <a16:creationId xmlns:a16="http://schemas.microsoft.com/office/drawing/2014/main" id="{0CF2B101-83EA-E46C-8F56-007B31F9A515}"/>
              </a:ext>
            </a:extLst>
          </p:cNvPr>
          <p:cNvSpPr txBox="1">
            <a:spLocks/>
          </p:cNvSpPr>
          <p:nvPr/>
        </p:nvSpPr>
        <p:spPr>
          <a:xfrm>
            <a:off x="3310908" y="1412876"/>
            <a:ext cx="2736748" cy="4860924"/>
          </a:xfrm>
          <a:prstGeom prst="rect">
            <a:avLst/>
          </a:prstGeom>
          <a:solidFill>
            <a:schemeClr val="bg1"/>
          </a:solidFill>
          <a:effectLst>
            <a:outerShdw blurRad="139700" sx="102000" sy="102000" algn="ctr" rotWithShape="0">
              <a:schemeClr val="bg2">
                <a:alpha val="30000"/>
              </a:schemeClr>
            </a:outerShdw>
          </a:effectLst>
        </p:spPr>
        <p:txBody>
          <a:bodyPr vert="horz" lIns="180000" tIns="180000" rIns="137160" bIns="216000" rtlCol="0" anchor="t">
            <a:noAutofit/>
          </a:bodyPr>
          <a:lstStyle>
            <a:lvl1pPr marL="199105" indent="-199105" algn="l" defTabSz="1023967" rtl="0" eaLnBrk="1" latinLnBrk="0" hangingPunct="1">
              <a:spcBef>
                <a:spcPct val="20000"/>
              </a:spcBef>
              <a:buFont typeface="Arial" panose="020B0604020202020204" pitchFamily="34" charset="0"/>
              <a:buChar char="•"/>
              <a:defRPr lang="en-US" sz="1400" kern="1200" noProof="0" dirty="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lang="en-US" sz="1400" kern="1200" noProof="0" dirty="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lang="en-US" sz="1300" kern="1200" noProof="0" dirty="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lang="en-US" sz="1200" kern="1200" noProof="0" dirty="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lang="en-US" sz="1200" kern="1200" noProof="0" dirty="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l-GR" sz="1600" dirty="0">
                <a:solidFill>
                  <a:schemeClr val="accent3"/>
                </a:solidFill>
                <a:latin typeface="Roboto Bold" panose="02000000000000000000" pitchFamily="2" charset="0"/>
              </a:rPr>
              <a:t>Απόδοση καθαρισμού</a:t>
            </a:r>
          </a:p>
          <a:p>
            <a:pPr marL="0" indent="0">
              <a:spcBef>
                <a:spcPts val="0"/>
              </a:spcBef>
              <a:spcAft>
                <a:spcPts val="1200"/>
              </a:spcAft>
              <a:buFont typeface="Arial" panose="020B0604020202020204" pitchFamily="34" charset="0"/>
              <a:buNone/>
            </a:pPr>
            <a:r>
              <a:rPr lang="el-GR" sz="1050" dirty="0">
                <a:latin typeface="Roboto Light italic" panose="02000000000000000000" pitchFamily="2" charset="0"/>
              </a:rPr>
              <a:t>Εξασφαλίστε υψηλό επίπεδο καθαριότητας και βέλτιστης κάλυψης χωρίς διακοπές. </a:t>
            </a:r>
            <a:br>
              <a:rPr lang="en-US" sz="1050" dirty="0">
                <a:latin typeface="Roboto Light italic" panose="02000000000000000000" pitchFamily="2" charset="0"/>
              </a:rPr>
            </a:br>
            <a:br>
              <a:rPr lang="en-US" sz="1050" dirty="0">
                <a:latin typeface="Roboto Light italic" panose="02000000000000000000" pitchFamily="2" charset="0"/>
              </a:rPr>
            </a:br>
            <a:br>
              <a:rPr lang="en-US" sz="1050" dirty="0">
                <a:latin typeface="Roboto Light italic" panose="02000000000000000000" pitchFamily="2" charset="0"/>
              </a:rPr>
            </a:br>
            <a:br>
              <a:rPr lang="en-US" sz="800" dirty="0">
                <a:latin typeface="Roboto Light italic" panose="02000000000000000000" pitchFamily="2" charset="0"/>
              </a:rPr>
            </a:br>
            <a:r>
              <a:rPr lang="el-GR" sz="800" dirty="0">
                <a:ea typeface="Roboto Medium"/>
              </a:rPr>
              <a:t>Η δονούμενη περιστροφική κεφαλή τριψίματος του Nilfisk Dryft επιτυγχάνει 4200 δονήσεις το λεπτό, με αποτέλεσμα τον πιο σχολαστικό καθαρισμό σε μικρότερους χώρους και την ευρεία κάλυψη με λιγότερη απαιτούμενη εργασία</a:t>
            </a:r>
            <a:r>
              <a:rPr lang="en-US" sz="800" dirty="0">
                <a:ea typeface="Roboto Medium"/>
              </a:rPr>
              <a:t>.</a:t>
            </a:r>
            <a:br>
              <a:rPr lang="en-US" sz="800" dirty="0">
                <a:ea typeface="Roboto Medium"/>
              </a:rPr>
            </a:br>
            <a:endParaRPr lang="en-US" sz="800" dirty="0">
              <a:latin typeface="Roboto Bold" panose="02000000000000000000" pitchFamily="2" charset="0"/>
              <a:ea typeface="Roboto Bold" panose="02000000000000000000" pitchFamily="2" charset="0"/>
              <a:cs typeface="Roboto Bold" panose="02000000000000000000" pitchFamily="2" charset="0"/>
            </a:endParaRPr>
          </a:p>
          <a:p>
            <a:pPr marL="179705" indent="-179705">
              <a:lnSpc>
                <a:spcPct val="120000"/>
              </a:lnSpc>
              <a:spcBef>
                <a:spcPts val="0"/>
              </a:spcBef>
            </a:pPr>
            <a:r>
              <a:rPr lang="el-GR" sz="800" dirty="0">
                <a:latin typeface="Roboto Light"/>
                <a:ea typeface="Roboto Light"/>
                <a:cs typeface="Roboto Light"/>
              </a:rPr>
              <a:t>Η δονούμενη περιστροφική κεφαλή τριψίματος παρέχει υψηλή απόδοση καθαρισμού (4200 δονήσεις ανά λεπτό)</a:t>
            </a:r>
            <a:r>
              <a:rPr lang="en-US" sz="800" dirty="0">
                <a:latin typeface="Roboto Light"/>
                <a:ea typeface="Roboto Light"/>
                <a:cs typeface="Roboto Light"/>
              </a:rPr>
              <a:t>.</a:t>
            </a:r>
            <a:r>
              <a:rPr lang="el-GR" sz="800" dirty="0">
                <a:latin typeface="Roboto Light"/>
                <a:ea typeface="Roboto Light"/>
                <a:cs typeface="Roboto Light"/>
              </a:rPr>
              <a:t> </a:t>
            </a:r>
          </a:p>
          <a:p>
            <a:pPr marL="179705" indent="-179705">
              <a:lnSpc>
                <a:spcPct val="120000"/>
              </a:lnSpc>
              <a:spcBef>
                <a:spcPts val="0"/>
              </a:spcBef>
            </a:pPr>
            <a:r>
              <a:rPr lang="el-GR" sz="800" dirty="0">
                <a:latin typeface="Roboto Light"/>
                <a:ea typeface="Roboto Light"/>
                <a:cs typeface="Roboto Light"/>
              </a:rPr>
              <a:t>Καταναλώνει 1/3 λιγότερο νερό σε σύγκριση με παρόμοια προϊόντα. Περισσότερος καθαρισμός μεταξύ των επαναπληρώσεων.  </a:t>
            </a:r>
          </a:p>
          <a:p>
            <a:pPr marL="179705" indent="-179705">
              <a:lnSpc>
                <a:spcPct val="120000"/>
              </a:lnSpc>
              <a:spcBef>
                <a:spcPts val="0"/>
              </a:spcBef>
            </a:pPr>
            <a:r>
              <a:rPr lang="el-GR" sz="800" dirty="0">
                <a:latin typeface="Roboto Light"/>
                <a:ea typeface="Roboto Light"/>
                <a:cs typeface="Roboto Light"/>
              </a:rPr>
              <a:t>Γρήγορη φόρτιση και αντικατάσταση μπαταρίας. Μπαταρία ιόντων λιθίου με χρόνο λειτουργίας/φόρτισης 1 ώρας</a:t>
            </a:r>
            <a:r>
              <a:rPr lang="en-US" sz="800" dirty="0">
                <a:latin typeface="Roboto Light"/>
                <a:ea typeface="Roboto Light"/>
                <a:cs typeface="Roboto Light"/>
              </a:rPr>
              <a:t>.</a:t>
            </a:r>
            <a:endParaRPr lang="el-GR" sz="800" dirty="0">
              <a:latin typeface="Roboto Light"/>
              <a:ea typeface="Roboto Light"/>
              <a:cs typeface="Roboto Light"/>
            </a:endParaRPr>
          </a:p>
        </p:txBody>
      </p:sp>
      <p:sp>
        <p:nvSpPr>
          <p:cNvPr id="18" name="Content Placeholder 8">
            <a:extLst>
              <a:ext uri="{FF2B5EF4-FFF2-40B4-BE49-F238E27FC236}">
                <a16:creationId xmlns:a16="http://schemas.microsoft.com/office/drawing/2014/main" id="{223FA952-C5E0-7376-761B-3CB0D513CF89}"/>
              </a:ext>
            </a:extLst>
          </p:cNvPr>
          <p:cNvSpPr txBox="1">
            <a:spLocks/>
          </p:cNvSpPr>
          <p:nvPr/>
        </p:nvSpPr>
        <p:spPr>
          <a:xfrm>
            <a:off x="6142392" y="1412876"/>
            <a:ext cx="2736748" cy="4860924"/>
          </a:xfrm>
          <a:prstGeom prst="rect">
            <a:avLst/>
          </a:prstGeom>
          <a:solidFill>
            <a:schemeClr val="bg1"/>
          </a:solidFill>
          <a:effectLst>
            <a:outerShdw blurRad="139700" sx="102000" sy="102000" algn="ctr" rotWithShape="0">
              <a:schemeClr val="bg2">
                <a:alpha val="30000"/>
              </a:schemeClr>
            </a:outerShdw>
          </a:effectLst>
        </p:spPr>
        <p:txBody>
          <a:bodyPr vert="horz" lIns="180000" tIns="180000" rIns="137160" bIns="216000" rtlCol="0" anchor="t">
            <a:noAutofit/>
          </a:bodyPr>
          <a:lstStyle>
            <a:lvl1pPr marL="199105" indent="-199105" algn="l" defTabSz="1023967" rtl="0" eaLnBrk="1" latinLnBrk="0" hangingPunct="1">
              <a:spcBef>
                <a:spcPct val="20000"/>
              </a:spcBef>
              <a:buFont typeface="Arial" panose="020B0604020202020204" pitchFamily="34" charset="0"/>
              <a:buChar char="•"/>
              <a:defRPr lang="en-US" sz="1400" kern="1200" noProof="0" dirty="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lang="en-US" sz="1400" kern="1200" noProof="0" dirty="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lang="en-US" sz="1300" kern="1200" noProof="0" dirty="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lang="en-US" sz="1200" kern="1200" noProof="0" dirty="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lang="en-US" sz="1200" kern="1200" noProof="0" dirty="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spcBef>
                <a:spcPts val="0"/>
              </a:spcBef>
              <a:spcAft>
                <a:spcPts val="600"/>
              </a:spcAft>
              <a:buNone/>
            </a:pPr>
            <a:r>
              <a:rPr lang="el-GR" sz="1600" dirty="0">
                <a:solidFill>
                  <a:schemeClr val="accent3"/>
                </a:solidFill>
                <a:latin typeface="+mj-lt"/>
                <a:ea typeface="Roboto Light" panose="02000000000000000000" pitchFamily="2" charset="0"/>
                <a:cs typeface="Roboto" panose="02000000000000000000" pitchFamily="2" charset="0"/>
              </a:rPr>
              <a:t>Ευκολία χρήσης/Άνεση</a:t>
            </a:r>
          </a:p>
          <a:p>
            <a:pPr marL="0" indent="0">
              <a:spcBef>
                <a:spcPts val="0"/>
              </a:spcBef>
              <a:spcAft>
                <a:spcPts val="1200"/>
              </a:spcAft>
              <a:buFont typeface="Arial" panose="020B0604020202020204" pitchFamily="34" charset="0"/>
              <a:buNone/>
            </a:pPr>
            <a:r>
              <a:rPr lang="el-GR" sz="1050" dirty="0">
                <a:latin typeface="Roboto Light italic" panose="02000000000000000000" pitchFamily="2" charset="0"/>
              </a:rPr>
              <a:t>Το προσωπικό μπορεί να ξεκινήσει </a:t>
            </a:r>
            <a:br>
              <a:rPr lang="en-US" sz="1050" dirty="0">
                <a:latin typeface="Roboto Light italic" panose="02000000000000000000" pitchFamily="2" charset="0"/>
              </a:rPr>
            </a:br>
            <a:r>
              <a:rPr lang="el-GR" sz="1050" dirty="0">
                <a:latin typeface="Roboto Light italic" panose="02000000000000000000" pitchFamily="2" charset="0"/>
              </a:rPr>
              <a:t>την εργασία με το μηχάνημα εύκολα </a:t>
            </a:r>
            <a:br>
              <a:rPr lang="en-US" sz="1050" dirty="0">
                <a:latin typeface="Roboto Light italic" panose="02000000000000000000" pitchFamily="2" charset="0"/>
              </a:rPr>
            </a:br>
            <a:r>
              <a:rPr lang="el-GR" sz="1050" dirty="0">
                <a:latin typeface="Roboto Light italic" panose="02000000000000000000" pitchFamily="2" charset="0"/>
              </a:rPr>
              <a:t>με ελάχιστη εκπαίδευση.</a:t>
            </a:r>
            <a:br>
              <a:rPr lang="en-US" sz="1050" dirty="0">
                <a:latin typeface="Roboto Light" panose="02000000000000000000" pitchFamily="2" charset="0"/>
                <a:ea typeface="Roboto Light" panose="02000000000000000000" pitchFamily="2" charset="0"/>
              </a:rPr>
            </a:br>
            <a:br>
              <a:rPr lang="en-US" sz="1050" dirty="0">
                <a:latin typeface="Roboto Light" panose="02000000000000000000" pitchFamily="2" charset="0"/>
                <a:ea typeface="Roboto Light" panose="02000000000000000000" pitchFamily="2" charset="0"/>
              </a:rPr>
            </a:br>
            <a:br>
              <a:rPr lang="en-US" sz="1050" dirty="0">
                <a:latin typeface="Roboto Light" panose="02000000000000000000" pitchFamily="2" charset="0"/>
                <a:ea typeface="Roboto Light" panose="02000000000000000000" pitchFamily="2" charset="0"/>
              </a:rPr>
            </a:br>
            <a:br>
              <a:rPr lang="en-US" sz="800" dirty="0">
                <a:latin typeface="Roboto Light" panose="02000000000000000000" pitchFamily="2" charset="0"/>
                <a:ea typeface="Roboto Light" panose="02000000000000000000" pitchFamily="2" charset="0"/>
              </a:rPr>
            </a:br>
            <a:r>
              <a:rPr lang="el-GR" sz="800" dirty="0">
                <a:latin typeface="Roboto Light"/>
                <a:ea typeface="Roboto Light"/>
                <a:cs typeface="Roboto Light"/>
              </a:rPr>
              <a:t>Με το Nilfisk Dryft δεν υπάρχει ανάγκη μετακίνησης σφουγγαρίστρων και κουβάδων. Αρκετά ελαφρύ για να μεταφέρεται εύκολα και εύκολο στον χειρισμό από όλο το προσωπικό, ο εργονομικός σχεδιασμός του το καθιστά βολικό τόσο στα χέρια όσο και </a:t>
            </a:r>
            <a:br>
              <a:rPr lang="en-US" sz="800" dirty="0">
                <a:latin typeface="Roboto Light"/>
                <a:ea typeface="Roboto Light"/>
                <a:cs typeface="Roboto Light"/>
              </a:rPr>
            </a:br>
            <a:r>
              <a:rPr lang="el-GR" sz="800" dirty="0">
                <a:latin typeface="Roboto Light"/>
                <a:ea typeface="Roboto Light"/>
                <a:cs typeface="Roboto Light"/>
              </a:rPr>
              <a:t>στο μάτι.</a:t>
            </a:r>
            <a:endParaRPr lang="en-US" sz="900" dirty="0">
              <a:latin typeface="Roboto Light" panose="02000000000000000000" pitchFamily="2" charset="0"/>
              <a:ea typeface="Roboto Light" panose="02000000000000000000" pitchFamily="2" charset="0"/>
            </a:endParaRPr>
          </a:p>
          <a:p>
            <a:pPr marL="179705" indent="-179705">
              <a:lnSpc>
                <a:spcPct val="120000"/>
              </a:lnSpc>
              <a:spcBef>
                <a:spcPts val="0"/>
              </a:spcBef>
            </a:pPr>
            <a:r>
              <a:rPr lang="el-GR" sz="800" dirty="0">
                <a:latin typeface="Roboto Light"/>
                <a:ea typeface="Roboto Light"/>
                <a:cs typeface="Roboto Light"/>
              </a:rPr>
              <a:t>Εύκολη πρόσβαση και μαγνητικό σύστημα κουμπώματος/ξεκουμπώματος για γρήγορη αντικατάσταση της βούρτσας</a:t>
            </a:r>
            <a:r>
              <a:rPr lang="en-US" sz="800" dirty="0">
                <a:latin typeface="Roboto Light"/>
                <a:ea typeface="Roboto Light"/>
                <a:cs typeface="Roboto Light"/>
              </a:rPr>
              <a:t>.</a:t>
            </a:r>
            <a:r>
              <a:rPr lang="el-GR" sz="800" dirty="0">
                <a:latin typeface="Roboto Light"/>
                <a:ea typeface="Roboto Light"/>
                <a:cs typeface="Roboto Light"/>
              </a:rPr>
              <a:t> </a:t>
            </a:r>
          </a:p>
          <a:p>
            <a:pPr marL="179705" indent="-179705">
              <a:lnSpc>
                <a:spcPct val="120000"/>
              </a:lnSpc>
              <a:spcBef>
                <a:spcPts val="0"/>
              </a:spcBef>
            </a:pPr>
            <a:r>
              <a:rPr lang="el-GR" sz="800" dirty="0">
                <a:latin typeface="Roboto Light"/>
                <a:ea typeface="Roboto Light"/>
                <a:cs typeface="Roboto Light"/>
              </a:rPr>
              <a:t>Αρθρωτό μοτέρ – εύκολη πρόσβαση και αντικατάσταση</a:t>
            </a:r>
            <a:r>
              <a:rPr lang="en-US" sz="800" dirty="0">
                <a:latin typeface="Roboto Light"/>
                <a:ea typeface="Roboto Light"/>
                <a:cs typeface="Roboto Light"/>
              </a:rPr>
              <a:t>.</a:t>
            </a:r>
            <a:endParaRPr lang="el-GR" sz="800" dirty="0">
              <a:latin typeface="Roboto Light"/>
              <a:ea typeface="Roboto Light"/>
              <a:cs typeface="Roboto Light"/>
            </a:endParaRPr>
          </a:p>
          <a:p>
            <a:pPr marL="179705" indent="-179705">
              <a:lnSpc>
                <a:spcPct val="120000"/>
              </a:lnSpc>
              <a:spcBef>
                <a:spcPts val="0"/>
              </a:spcBef>
            </a:pPr>
            <a:r>
              <a:rPr lang="el-GR" sz="800" dirty="0">
                <a:latin typeface="Roboto Light"/>
                <a:ea typeface="Roboto Light"/>
                <a:cs typeface="Roboto Light"/>
              </a:rPr>
              <a:t>Εύκολη επισκευή χάρη στα εύκολα αντικαταστάσιμα κιτ συντήρησης.</a:t>
            </a:r>
          </a:p>
          <a:p>
            <a:pPr marL="179705" indent="-179705">
              <a:lnSpc>
                <a:spcPct val="120000"/>
              </a:lnSpc>
              <a:spcBef>
                <a:spcPts val="0"/>
              </a:spcBef>
            </a:pPr>
            <a:r>
              <a:rPr lang="el-GR" sz="800" dirty="0">
                <a:latin typeface="Roboto Light"/>
                <a:ea typeface="Roboto Light"/>
                <a:cs typeface="Roboto Light"/>
              </a:rPr>
              <a:t>Αντιολισθητική λαβή για έλεγχο και</a:t>
            </a:r>
            <a:r>
              <a:rPr lang="en-US" sz="800" dirty="0">
                <a:latin typeface="Roboto Light"/>
                <a:ea typeface="Roboto Light"/>
                <a:cs typeface="Roboto Light"/>
              </a:rPr>
              <a:t> </a:t>
            </a:r>
            <a:r>
              <a:rPr lang="el-GR" sz="800" dirty="0">
                <a:latin typeface="Roboto Light"/>
                <a:ea typeface="Roboto Light"/>
                <a:cs typeface="Roboto Light"/>
              </a:rPr>
              <a:t>ασφάλεια</a:t>
            </a:r>
            <a:r>
              <a:rPr lang="en-US" sz="800" dirty="0">
                <a:latin typeface="Roboto Light"/>
                <a:ea typeface="Roboto Light"/>
                <a:cs typeface="Roboto Light"/>
              </a:rPr>
              <a:t>.</a:t>
            </a:r>
            <a:endParaRPr lang="el-GR" sz="800" dirty="0">
              <a:latin typeface="Roboto Light"/>
              <a:ea typeface="Roboto Light"/>
              <a:cs typeface="Roboto Light"/>
            </a:endParaRPr>
          </a:p>
          <a:p>
            <a:pPr marL="179705" indent="-179705">
              <a:lnSpc>
                <a:spcPct val="120000"/>
              </a:lnSpc>
              <a:spcBef>
                <a:spcPts val="0"/>
              </a:spcBef>
            </a:pPr>
            <a:r>
              <a:rPr lang="el-GR" sz="800" dirty="0">
                <a:latin typeface="Roboto Light"/>
                <a:ea typeface="Roboto Light"/>
                <a:cs typeface="Roboto Light"/>
              </a:rPr>
              <a:t>Ελαφρύ και εύκολο στον χειρισμό και τη μεταφορά</a:t>
            </a:r>
            <a:r>
              <a:rPr lang="en-US" sz="800" dirty="0">
                <a:latin typeface="Roboto Light"/>
                <a:ea typeface="Roboto Light"/>
                <a:cs typeface="Roboto Light"/>
              </a:rPr>
              <a:t>.</a:t>
            </a:r>
            <a:endParaRPr lang="el-GR" sz="800" dirty="0">
              <a:latin typeface="Roboto Light"/>
              <a:ea typeface="Roboto Light"/>
              <a:cs typeface="Roboto Light"/>
            </a:endParaRPr>
          </a:p>
          <a:p>
            <a:pPr marL="179705" indent="-179705">
              <a:lnSpc>
                <a:spcPct val="120000"/>
              </a:lnSpc>
              <a:spcBef>
                <a:spcPts val="0"/>
              </a:spcBef>
            </a:pPr>
            <a:r>
              <a:rPr lang="el-GR" sz="800" dirty="0">
                <a:latin typeface="Roboto Light"/>
                <a:ea typeface="Roboto Light"/>
                <a:cs typeface="Roboto Light"/>
              </a:rPr>
              <a:t>Σχεδιασμένο για την διασφάλιση καλών και υγιεινών θέσεων εργασίας</a:t>
            </a:r>
            <a:r>
              <a:rPr lang="en-US" sz="800" dirty="0">
                <a:latin typeface="Roboto Light"/>
                <a:ea typeface="Roboto Light"/>
                <a:cs typeface="Roboto Light"/>
              </a:rPr>
              <a:t>.</a:t>
            </a:r>
            <a:endParaRPr lang="el-GR" sz="800" dirty="0">
              <a:latin typeface="Roboto Light"/>
              <a:ea typeface="Roboto Light"/>
              <a:cs typeface="Roboto Light"/>
            </a:endParaRPr>
          </a:p>
          <a:p>
            <a:pPr marL="179705" indent="-179705">
              <a:lnSpc>
                <a:spcPct val="120000"/>
              </a:lnSpc>
              <a:spcBef>
                <a:spcPts val="0"/>
              </a:spcBef>
            </a:pPr>
            <a:r>
              <a:rPr lang="el-GR" sz="800" dirty="0">
                <a:latin typeface="Roboto Light"/>
                <a:ea typeface="Roboto Light"/>
                <a:cs typeface="Roboto Light"/>
              </a:rPr>
              <a:t>Λειτουργία με χαμηλό επίπεδο θορύβου</a:t>
            </a:r>
            <a:r>
              <a:rPr lang="en-US" sz="800" dirty="0">
                <a:latin typeface="Roboto Light"/>
                <a:ea typeface="Roboto Light"/>
                <a:cs typeface="Roboto Light"/>
              </a:rPr>
              <a:t>.</a:t>
            </a:r>
            <a:endParaRPr lang="el-GR" sz="800" dirty="0">
              <a:latin typeface="Roboto Light"/>
              <a:ea typeface="Roboto Light"/>
              <a:cs typeface="Roboto Light"/>
            </a:endParaRPr>
          </a:p>
          <a:p>
            <a:pPr marL="179705" indent="-179705">
              <a:lnSpc>
                <a:spcPct val="120000"/>
              </a:lnSpc>
              <a:spcBef>
                <a:spcPts val="0"/>
              </a:spcBef>
            </a:pPr>
            <a:r>
              <a:rPr lang="el-GR" sz="800" dirty="0">
                <a:latin typeface="Roboto Light"/>
                <a:ea typeface="Roboto Light"/>
                <a:cs typeface="Roboto Light"/>
              </a:rPr>
              <a:t>Διεπαφή χρήστη 3 πλήκτρων με εύκολα προσαρμόσιμες ρυθμίσεις. Χειρισμός με ελάχιστη εκπαίδευση</a:t>
            </a:r>
            <a:r>
              <a:rPr lang="en-US" sz="800" dirty="0">
                <a:latin typeface="Roboto Light"/>
                <a:ea typeface="Roboto Light"/>
                <a:cs typeface="Roboto Light"/>
              </a:rPr>
              <a:t>.</a:t>
            </a:r>
            <a:endParaRPr lang="el-GR" sz="800" dirty="0">
              <a:latin typeface="Roboto Light"/>
              <a:ea typeface="Roboto Light"/>
              <a:cs typeface="Roboto Light"/>
            </a:endParaRPr>
          </a:p>
        </p:txBody>
      </p:sp>
      <p:sp>
        <p:nvSpPr>
          <p:cNvPr id="19" name="Content Placeholder 8">
            <a:extLst>
              <a:ext uri="{FF2B5EF4-FFF2-40B4-BE49-F238E27FC236}">
                <a16:creationId xmlns:a16="http://schemas.microsoft.com/office/drawing/2014/main" id="{53B3901A-2DDA-8C23-3214-A1AF82A4780A}"/>
              </a:ext>
            </a:extLst>
          </p:cNvPr>
          <p:cNvSpPr txBox="1">
            <a:spLocks/>
          </p:cNvSpPr>
          <p:nvPr/>
        </p:nvSpPr>
        <p:spPr>
          <a:xfrm>
            <a:off x="8973875" y="1412876"/>
            <a:ext cx="2736748" cy="4860924"/>
          </a:xfrm>
          <a:prstGeom prst="rect">
            <a:avLst/>
          </a:prstGeom>
          <a:solidFill>
            <a:schemeClr val="bg1"/>
          </a:solidFill>
          <a:effectLst>
            <a:outerShdw blurRad="139700" sx="102000" sy="102000" algn="ctr" rotWithShape="0">
              <a:schemeClr val="bg2">
                <a:alpha val="30000"/>
              </a:schemeClr>
            </a:outerShdw>
          </a:effectLst>
        </p:spPr>
        <p:txBody>
          <a:bodyPr vert="horz" lIns="180000" tIns="180000" rIns="137160" bIns="216000" rtlCol="0" anchor="t">
            <a:noAutofit/>
          </a:bodyPr>
          <a:lstStyle>
            <a:lvl1pPr marL="199105" indent="-199105" algn="l" defTabSz="1023967" rtl="0" eaLnBrk="1" latinLnBrk="0" hangingPunct="1">
              <a:spcBef>
                <a:spcPct val="20000"/>
              </a:spcBef>
              <a:buFont typeface="Arial" panose="020B0604020202020204" pitchFamily="34" charset="0"/>
              <a:buChar char="•"/>
              <a:defRPr lang="en-US" sz="1400" kern="1200" noProof="0" dirty="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lang="en-US" sz="1400" kern="1200" noProof="0" dirty="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lang="en-US" sz="1300" kern="1200" noProof="0" dirty="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lang="en-US" sz="1200" kern="1200" noProof="0" dirty="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lang="en-US" sz="1200" kern="1200" noProof="0" dirty="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el-GR" sz="1600" dirty="0">
                <a:solidFill>
                  <a:schemeClr val="accent3"/>
                </a:solidFill>
                <a:latin typeface="Roboto Bold"/>
                <a:ea typeface="Roboto Bold"/>
                <a:cs typeface="Roboto Bold"/>
              </a:rPr>
              <a:t>Ευελιξία</a:t>
            </a:r>
          </a:p>
          <a:p>
            <a:pPr marL="0" indent="0">
              <a:spcBef>
                <a:spcPts val="0"/>
              </a:spcBef>
              <a:spcAft>
                <a:spcPts val="1200"/>
              </a:spcAft>
              <a:buFont typeface="Arial" panose="020B0604020202020204" pitchFamily="34" charset="0"/>
              <a:buNone/>
            </a:pPr>
            <a:r>
              <a:rPr lang="el-GR" sz="1050" dirty="0">
                <a:latin typeface="Roboto Light italic"/>
                <a:ea typeface="Roboto Light italic"/>
                <a:cs typeface="Roboto Light italic"/>
              </a:rPr>
              <a:t>Καθαρίζει δυσπρόσιτες περιοχές με τη χρήση αξιόπιστης κίνησης και τεχνικής.</a:t>
            </a:r>
            <a:br>
              <a:rPr lang="en-US" sz="1050" dirty="0">
                <a:latin typeface="Roboto Light italic"/>
                <a:ea typeface="Roboto Light italic"/>
                <a:cs typeface="Roboto Light italic"/>
              </a:rPr>
            </a:br>
            <a:br>
              <a:rPr lang="en-US" sz="1050" dirty="0">
                <a:latin typeface="Roboto Light italic"/>
                <a:ea typeface="Roboto Light italic"/>
                <a:cs typeface="Roboto Light italic"/>
              </a:rPr>
            </a:br>
            <a:br>
              <a:rPr lang="en-US" sz="1050" dirty="0">
                <a:latin typeface="Roboto Light italic"/>
                <a:ea typeface="Roboto Light italic"/>
                <a:cs typeface="Roboto Light italic"/>
              </a:rPr>
            </a:br>
            <a:br>
              <a:rPr lang="en-US" sz="1050" dirty="0">
                <a:latin typeface="Roboto Light italic"/>
                <a:ea typeface="Roboto Light italic"/>
                <a:cs typeface="Roboto Light italic"/>
              </a:rPr>
            </a:br>
            <a:br>
              <a:rPr lang="en-US" sz="800" dirty="0">
                <a:latin typeface="Roboto Light italic"/>
                <a:ea typeface="Roboto Light italic"/>
                <a:cs typeface="Roboto Light italic"/>
              </a:rPr>
            </a:br>
            <a:r>
              <a:rPr lang="el-GR" sz="800" dirty="0">
                <a:latin typeface="Roboto Light"/>
                <a:ea typeface="Roboto Light"/>
                <a:cs typeface="Roboto Light"/>
              </a:rPr>
              <a:t>Το Nilfisk Dryft είναι ευέλικτο. Μπορεί να καθαρίζει με κίνηση προς τα εμπρός και προς τα πίσω, κάτω από έπιπλα και ράφια και έχει μοναδικό σχήμα βάσης τριψίματος: ιδανικό για τον καθαρισμό γωνιών και άκρων.</a:t>
            </a:r>
          </a:p>
          <a:p>
            <a:pPr marL="0" indent="0">
              <a:lnSpc>
                <a:spcPct val="120000"/>
              </a:lnSpc>
              <a:spcBef>
                <a:spcPts val="0"/>
              </a:spcBef>
              <a:buNone/>
            </a:pPr>
            <a:endParaRPr lang="en-US" sz="800" dirty="0">
              <a:latin typeface="Roboto Light" panose="02000000000000000000" pitchFamily="2" charset="0"/>
              <a:ea typeface="Roboto Light" panose="02000000000000000000" pitchFamily="2" charset="0"/>
            </a:endParaRPr>
          </a:p>
          <a:p>
            <a:pPr marL="179705" indent="-179705">
              <a:lnSpc>
                <a:spcPct val="120000"/>
              </a:lnSpc>
              <a:spcBef>
                <a:spcPts val="0"/>
              </a:spcBef>
            </a:pPr>
            <a:r>
              <a:rPr lang="el-GR" sz="800" dirty="0">
                <a:latin typeface="Roboto Light"/>
                <a:ea typeface="Roboto Light"/>
                <a:cs typeface="Roboto Light"/>
              </a:rPr>
              <a:t>Ο σχεδιασμός παρέχει στον χειριστή απαράμιλλη κινητικότητα, ευελιξία και ευκινησία στις μετακινήσεις και τον καθαρισμό</a:t>
            </a:r>
            <a:r>
              <a:rPr lang="en-US" sz="800" dirty="0">
                <a:latin typeface="Roboto Light"/>
                <a:ea typeface="Roboto Light"/>
                <a:cs typeface="Roboto Light"/>
              </a:rPr>
              <a:t>.</a:t>
            </a:r>
            <a:endParaRPr lang="el-GR" sz="800" dirty="0">
              <a:latin typeface="Roboto Light"/>
              <a:ea typeface="Roboto Light"/>
              <a:cs typeface="Roboto Light"/>
            </a:endParaRPr>
          </a:p>
          <a:p>
            <a:pPr marL="179705" indent="-179705">
              <a:lnSpc>
                <a:spcPct val="120000"/>
              </a:lnSpc>
              <a:spcBef>
                <a:spcPts val="0"/>
              </a:spcBef>
            </a:pPr>
            <a:r>
              <a:rPr lang="el-GR" sz="800" dirty="0">
                <a:latin typeface="Roboto Light"/>
                <a:ea typeface="Roboto Light"/>
                <a:cs typeface="Roboto Light"/>
              </a:rPr>
              <a:t>Μπορεί να καθαρίζει με κίνηση προς τα εμπρός όπως ένα μηχάνημα πλύσης και με κίνηση προς τα πίσω όπως μια σφουγγαρίστρα ανάλογα με τις ανάγκες του χώρου.</a:t>
            </a:r>
          </a:p>
          <a:p>
            <a:pPr marL="179705" indent="-179705">
              <a:lnSpc>
                <a:spcPct val="120000"/>
              </a:lnSpc>
              <a:spcBef>
                <a:spcPts val="0"/>
              </a:spcBef>
            </a:pPr>
            <a:r>
              <a:rPr lang="el-GR" sz="800" dirty="0">
                <a:latin typeface="Roboto Light"/>
                <a:ea typeface="Roboto Light"/>
                <a:cs typeface="Roboto Light"/>
              </a:rPr>
              <a:t>Βάση τριψίματος χαμηλού προφίλ για τον καθαρισμό κάτω από έπιπλα και ράφια​</a:t>
            </a:r>
          </a:p>
          <a:p>
            <a:pPr marL="179705" indent="-179705">
              <a:lnSpc>
                <a:spcPct val="120000"/>
              </a:lnSpc>
              <a:spcBef>
                <a:spcPts val="0"/>
              </a:spcBef>
            </a:pPr>
            <a:r>
              <a:rPr lang="el-GR" sz="800" dirty="0">
                <a:latin typeface="Roboto Light"/>
                <a:ea typeface="Roboto Light"/>
                <a:cs typeface="Roboto Light"/>
              </a:rPr>
              <a:t>Μοναδικό σχήμα βάσης τριψίματος για τον καθαρισμό γωνιών και ακρών</a:t>
            </a:r>
            <a:r>
              <a:rPr lang="en-US" sz="800" dirty="0">
                <a:latin typeface="Roboto Light"/>
                <a:ea typeface="Roboto Light"/>
                <a:cs typeface="Roboto Light"/>
              </a:rPr>
              <a:t>.</a:t>
            </a:r>
            <a:endParaRPr lang="el-GR" sz="800" dirty="0">
              <a:latin typeface="Roboto Light"/>
              <a:ea typeface="Roboto Light"/>
              <a:cs typeface="Roboto Light"/>
            </a:endParaRPr>
          </a:p>
        </p:txBody>
      </p:sp>
    </p:spTree>
    <p:extLst>
      <p:ext uri="{BB962C8B-B14F-4D97-AF65-F5344CB8AC3E}">
        <p14:creationId xmlns:p14="http://schemas.microsoft.com/office/powerpoint/2010/main" val="147872562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1AF0FF-F1A1-DB0E-9EE7-88B76D9C6068}"/>
              </a:ext>
            </a:extLst>
          </p:cNvPr>
          <p:cNvPicPr>
            <a:picLocks noChangeAspect="1"/>
          </p:cNvPicPr>
          <p:nvPr/>
        </p:nvPicPr>
        <p:blipFill>
          <a:blip r:embed="rId3" cstate="screen">
            <a:extLst>
              <a:ext uri="{28A0092B-C50C-407E-A947-70E740481C1C}">
                <a14:useLocalDpi xmlns:a14="http://schemas.microsoft.com/office/drawing/2010/main"/>
              </a:ext>
            </a:extLst>
          </a:blip>
          <a:srcRect t="30986" b="12986"/>
          <a:stretch/>
        </p:blipFill>
        <p:spPr>
          <a:xfrm>
            <a:off x="662661" y="0"/>
            <a:ext cx="9415598" cy="6858000"/>
          </a:xfrm>
          <a:prstGeom prst="rect">
            <a:avLst/>
          </a:prstGeom>
        </p:spPr>
      </p:pic>
      <p:cxnSp>
        <p:nvCxnSpPr>
          <p:cNvPr id="30" name="Straight Connector 29">
            <a:extLst>
              <a:ext uri="{FF2B5EF4-FFF2-40B4-BE49-F238E27FC236}">
                <a16:creationId xmlns:a16="http://schemas.microsoft.com/office/drawing/2014/main" id="{4035519D-C7D4-E52F-8DA1-30DEB942C6D8}"/>
              </a:ext>
            </a:extLst>
          </p:cNvPr>
          <p:cNvCxnSpPr>
            <a:cxnSpLocks/>
          </p:cNvCxnSpPr>
          <p:nvPr/>
        </p:nvCxnSpPr>
        <p:spPr>
          <a:xfrm rot="10800000">
            <a:off x="475521" y="4259166"/>
            <a:ext cx="4892206" cy="1296710"/>
          </a:xfrm>
          <a:prstGeom prst="bentConnector3">
            <a:avLst>
              <a:gd name="adj1" fmla="val -7"/>
            </a:avLst>
          </a:prstGeom>
          <a:ln>
            <a:solidFill>
              <a:schemeClr val="accent3"/>
            </a:solidFill>
            <a:headEnd type="oval"/>
          </a:ln>
        </p:spPr>
        <p:style>
          <a:lnRef idx="1">
            <a:schemeClr val="accent2"/>
          </a:lnRef>
          <a:fillRef idx="0">
            <a:schemeClr val="accent2"/>
          </a:fillRef>
          <a:effectRef idx="0">
            <a:schemeClr val="accent2"/>
          </a:effectRef>
          <a:fontRef idx="minor">
            <a:schemeClr val="tx1"/>
          </a:fontRef>
        </p:style>
      </p:cxnSp>
      <p:cxnSp>
        <p:nvCxnSpPr>
          <p:cNvPr id="29" name="Straight Connector 28">
            <a:extLst>
              <a:ext uri="{FF2B5EF4-FFF2-40B4-BE49-F238E27FC236}">
                <a16:creationId xmlns:a16="http://schemas.microsoft.com/office/drawing/2014/main" id="{431CDAA8-81C7-2388-AD33-7D1AC8EA92DD}"/>
              </a:ext>
            </a:extLst>
          </p:cNvPr>
          <p:cNvCxnSpPr>
            <a:cxnSpLocks/>
          </p:cNvCxnSpPr>
          <p:nvPr/>
        </p:nvCxnSpPr>
        <p:spPr>
          <a:xfrm rot="10800000">
            <a:off x="445814" y="3481669"/>
            <a:ext cx="5303840" cy="684508"/>
          </a:xfrm>
          <a:prstGeom prst="bentConnector3">
            <a:avLst>
              <a:gd name="adj1" fmla="val 288"/>
            </a:avLst>
          </a:prstGeom>
          <a:ln>
            <a:solidFill>
              <a:schemeClr val="accent3"/>
            </a:solidFill>
            <a:headEnd type="oval"/>
          </a:ln>
        </p:spPr>
        <p:style>
          <a:lnRef idx="1">
            <a:schemeClr val="accent2"/>
          </a:lnRef>
          <a:fillRef idx="0">
            <a:schemeClr val="accent2"/>
          </a:fillRef>
          <a:effectRef idx="0">
            <a:schemeClr val="accent2"/>
          </a:effectRef>
          <a:fontRef idx="minor">
            <a:schemeClr val="tx1"/>
          </a:fontRef>
        </p:style>
      </p:cxnSp>
      <p:graphicFrame>
        <p:nvGraphicFramePr>
          <p:cNvPr id="3" name="think-cell data - do not delete" hidden="1">
            <a:extLst>
              <a:ext uri="{FF2B5EF4-FFF2-40B4-BE49-F238E27FC236}">
                <a16:creationId xmlns:a16="http://schemas.microsoft.com/office/drawing/2014/main" id="{290D4C3C-0009-3EE5-BB6B-57CA0C7315AE}"/>
              </a:ext>
            </a:extLst>
          </p:cNvPr>
          <p:cNvGraphicFramePr>
            <a:graphicFrameLocks noChangeAspect="1"/>
          </p:cNvGraphicFramePr>
          <p:nvPr>
            <p:custDataLst>
              <p:tags r:id="rId1"/>
            </p:custDataLst>
            <p:extLst>
              <p:ext uri="{D42A27DB-BD31-4B8C-83A1-F6EECF244321}">
                <p14:modId xmlns:p14="http://schemas.microsoft.com/office/powerpoint/2010/main" val="25728276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4" imgW="287" imgH="288" progId="TCLayout.ActiveDocument.1">
                  <p:embed/>
                </p:oleObj>
              </mc:Choice>
              <mc:Fallback>
                <p:oleObj name="Diapositiva think-cell" r:id="rId4" imgW="287" imgH="288" progId="TCLayout.ActiveDocument.1">
                  <p:embed/>
                  <p:pic>
                    <p:nvPicPr>
                      <p:cNvPr id="3" name="think-cell data - do not delete" hidden="1">
                        <a:extLst>
                          <a:ext uri="{FF2B5EF4-FFF2-40B4-BE49-F238E27FC236}">
                            <a16:creationId xmlns:a16="http://schemas.microsoft.com/office/drawing/2014/main" id="{290D4C3C-0009-3EE5-BB6B-57CA0C7315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Footer Placeholder 9">
            <a:extLst>
              <a:ext uri="{FF2B5EF4-FFF2-40B4-BE49-F238E27FC236}">
                <a16:creationId xmlns:a16="http://schemas.microsoft.com/office/drawing/2014/main" id="{37BD5359-4F4D-5D42-0359-4F4B30AE6974}"/>
              </a:ext>
            </a:extLst>
          </p:cNvPr>
          <p:cNvSpPr>
            <a:spLocks noGrp="1"/>
          </p:cNvSpPr>
          <p:nvPr>
            <p:ph type="ftr" sz="quarter" idx="19"/>
          </p:nvPr>
        </p:nvSpPr>
        <p:spPr>
          <a:xfrm>
            <a:off x="920896" y="6529068"/>
            <a:ext cx="8888929" cy="153888"/>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11" name="Slide Number Placeholder 10">
            <a:extLst>
              <a:ext uri="{FF2B5EF4-FFF2-40B4-BE49-F238E27FC236}">
                <a16:creationId xmlns:a16="http://schemas.microsoft.com/office/drawing/2014/main" id="{F92946A7-6BC2-D83B-ECF5-8222F80BDA84}"/>
              </a:ext>
            </a:extLst>
          </p:cNvPr>
          <p:cNvSpPr>
            <a:spLocks noGrp="1"/>
          </p:cNvSpPr>
          <p:nvPr>
            <p:ph type="sldNum" sz="quarter" idx="20"/>
          </p:nvPr>
        </p:nvSpPr>
        <p:spPr/>
        <p:txBody>
          <a:bodyPr/>
          <a:lstStyle/>
          <a:p>
            <a:fld id="{6C385236-B7BA-4938-9EA6-6DEC8CA653D7}" type="slidenum">
              <a:rPr lang="en-US" smtClean="0"/>
              <a:pPr/>
              <a:t>11</a:t>
            </a:fld>
            <a:endParaRPr lang="en-US"/>
          </a:p>
        </p:txBody>
      </p:sp>
      <p:sp>
        <p:nvSpPr>
          <p:cNvPr id="14" name="Title 13">
            <a:extLst>
              <a:ext uri="{FF2B5EF4-FFF2-40B4-BE49-F238E27FC236}">
                <a16:creationId xmlns:a16="http://schemas.microsoft.com/office/drawing/2014/main" id="{8FA0FAF1-8C0D-BC5C-88AA-E2B1C3B72F8C}"/>
              </a:ext>
            </a:extLst>
          </p:cNvPr>
          <p:cNvSpPr>
            <a:spLocks noGrp="1"/>
          </p:cNvSpPr>
          <p:nvPr>
            <p:ph type="title"/>
          </p:nvPr>
        </p:nvSpPr>
        <p:spPr/>
        <p:txBody>
          <a:bodyPr vert="horz"/>
          <a:lstStyle/>
          <a:p>
            <a:r>
              <a:rPr lang="el-GR" dirty="0"/>
              <a:t>Βασικά χαρακτηριστικά </a:t>
            </a:r>
            <a:br>
              <a:rPr lang="en-US" dirty="0"/>
            </a:br>
            <a:r>
              <a:rPr lang="el-GR" dirty="0"/>
              <a:t>και σχεδιασμός</a:t>
            </a:r>
            <a:endParaRPr lang="en-US" dirty="0"/>
          </a:p>
        </p:txBody>
      </p:sp>
      <p:cxnSp>
        <p:nvCxnSpPr>
          <p:cNvPr id="20" name="Straight Connector 19">
            <a:extLst>
              <a:ext uri="{FF2B5EF4-FFF2-40B4-BE49-F238E27FC236}">
                <a16:creationId xmlns:a16="http://schemas.microsoft.com/office/drawing/2014/main" id="{00DF646A-996B-52F7-7F36-8B199A3173B8}"/>
              </a:ext>
            </a:extLst>
          </p:cNvPr>
          <p:cNvCxnSpPr>
            <a:cxnSpLocks/>
          </p:cNvCxnSpPr>
          <p:nvPr/>
        </p:nvCxnSpPr>
        <p:spPr>
          <a:xfrm rot="10800000" flipV="1">
            <a:off x="479426" y="693152"/>
            <a:ext cx="7261905" cy="1404129"/>
          </a:xfrm>
          <a:prstGeom prst="bentConnector3">
            <a:avLst>
              <a:gd name="adj1" fmla="val 17483"/>
            </a:avLst>
          </a:prstGeom>
          <a:ln>
            <a:solidFill>
              <a:schemeClr val="accent3"/>
            </a:solidFill>
            <a:headEnd type="oval"/>
          </a:ln>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80ABAF7C-D334-CF1F-5C68-9C67263ADD5D}"/>
              </a:ext>
            </a:extLst>
          </p:cNvPr>
          <p:cNvSpPr txBox="1"/>
          <p:nvPr/>
        </p:nvSpPr>
        <p:spPr>
          <a:xfrm>
            <a:off x="487335" y="1448838"/>
            <a:ext cx="4944465" cy="646331"/>
          </a:xfrm>
          <a:prstGeom prst="rect">
            <a:avLst/>
          </a:prstGeom>
          <a:noFill/>
        </p:spPr>
        <p:txBody>
          <a:bodyPr wrap="square" lIns="0" tIns="0" rIns="0" bIns="45720" anchor="t">
            <a:spAutoFit/>
          </a:bodyPr>
          <a:lstStyle/>
          <a:p>
            <a:r>
              <a:rPr lang="el-GR" sz="1300" b="1" dirty="0">
                <a:latin typeface="+mj-lt"/>
              </a:rPr>
              <a:t>Περιστρεφόμενη χειρολαβή</a:t>
            </a:r>
          </a:p>
          <a:p>
            <a:r>
              <a:rPr lang="el-GR" sz="1300" dirty="0"/>
              <a:t>Διατηρεί σταθερό το πάνω μέρος του χεριού σας επιτρέποντας στο μηχάνημα να περιστρέφεται εύκολα</a:t>
            </a:r>
          </a:p>
        </p:txBody>
      </p:sp>
      <p:sp>
        <p:nvSpPr>
          <p:cNvPr id="22" name="TextBox 21">
            <a:extLst>
              <a:ext uri="{FF2B5EF4-FFF2-40B4-BE49-F238E27FC236}">
                <a16:creationId xmlns:a16="http://schemas.microsoft.com/office/drawing/2014/main" id="{87A9887B-79B9-E056-97B2-9219A36C8D9A}"/>
              </a:ext>
            </a:extLst>
          </p:cNvPr>
          <p:cNvSpPr txBox="1"/>
          <p:nvPr/>
        </p:nvSpPr>
        <p:spPr>
          <a:xfrm>
            <a:off x="485291" y="3035236"/>
            <a:ext cx="3335458" cy="446276"/>
          </a:xfrm>
          <a:prstGeom prst="rect">
            <a:avLst/>
          </a:prstGeom>
          <a:noFill/>
        </p:spPr>
        <p:txBody>
          <a:bodyPr wrap="square" lIns="0" tIns="0" rIns="0" bIns="45720">
            <a:spAutoFit/>
          </a:bodyPr>
          <a:lstStyle/>
          <a:p>
            <a:r>
              <a:rPr lang="el-GR" sz="1300" b="1" dirty="0">
                <a:latin typeface="+mj-lt"/>
              </a:rPr>
              <a:t>Μαγνητικό δοχείο ανάκτησης</a:t>
            </a:r>
          </a:p>
          <a:p>
            <a:r>
              <a:rPr lang="el-GR" sz="1300" dirty="0"/>
              <a:t>Εύκολος καθαρισμός και άδειασμα</a:t>
            </a:r>
          </a:p>
        </p:txBody>
      </p:sp>
      <p:sp>
        <p:nvSpPr>
          <p:cNvPr id="23" name="TextBox 22">
            <a:extLst>
              <a:ext uri="{FF2B5EF4-FFF2-40B4-BE49-F238E27FC236}">
                <a16:creationId xmlns:a16="http://schemas.microsoft.com/office/drawing/2014/main" id="{F7DAA588-4B7F-E476-D3D3-A5FA22CC49D5}"/>
              </a:ext>
            </a:extLst>
          </p:cNvPr>
          <p:cNvSpPr txBox="1"/>
          <p:nvPr/>
        </p:nvSpPr>
        <p:spPr>
          <a:xfrm>
            <a:off x="485291" y="3807721"/>
            <a:ext cx="4882436" cy="446276"/>
          </a:xfrm>
          <a:prstGeom prst="rect">
            <a:avLst/>
          </a:prstGeom>
          <a:noFill/>
        </p:spPr>
        <p:txBody>
          <a:bodyPr wrap="square" lIns="0" tIns="0" rIns="0" bIns="45720" anchor="t">
            <a:spAutoFit/>
          </a:bodyPr>
          <a:lstStyle/>
          <a:p>
            <a:r>
              <a:rPr lang="el-GR" sz="1300" b="1" dirty="0">
                <a:latin typeface="+mj-lt"/>
              </a:rPr>
              <a:t>Έξυπνη βάση κεφαλής</a:t>
            </a:r>
          </a:p>
          <a:p>
            <a:r>
              <a:rPr lang="el-GR" sz="1300" dirty="0"/>
              <a:t>Σήκωμα του Dryft σε όρθια θέση με απλό πάτημα του πεντάλ</a:t>
            </a:r>
          </a:p>
        </p:txBody>
      </p:sp>
      <p:sp>
        <p:nvSpPr>
          <p:cNvPr id="24" name="TextBox 23">
            <a:extLst>
              <a:ext uri="{FF2B5EF4-FFF2-40B4-BE49-F238E27FC236}">
                <a16:creationId xmlns:a16="http://schemas.microsoft.com/office/drawing/2014/main" id="{FD66E13C-661E-5E7D-5E06-85DCD31D6A35}"/>
              </a:ext>
            </a:extLst>
          </p:cNvPr>
          <p:cNvSpPr txBox="1"/>
          <p:nvPr/>
        </p:nvSpPr>
        <p:spPr>
          <a:xfrm>
            <a:off x="485290" y="4830643"/>
            <a:ext cx="3662611" cy="646331"/>
          </a:xfrm>
          <a:prstGeom prst="rect">
            <a:avLst/>
          </a:prstGeom>
          <a:noFill/>
        </p:spPr>
        <p:txBody>
          <a:bodyPr wrap="square" lIns="0" tIns="0" rIns="0" bIns="45720" anchor="t">
            <a:spAutoFit/>
          </a:bodyPr>
          <a:lstStyle/>
          <a:p>
            <a:r>
              <a:rPr lang="el-GR" sz="1300" b="1" dirty="0">
                <a:latin typeface="+mj-lt"/>
              </a:rPr>
              <a:t>Αποτελεσματική κυκλοφορία νερού</a:t>
            </a:r>
          </a:p>
          <a:p>
            <a:r>
              <a:rPr lang="el-GR" sz="1300" dirty="0"/>
              <a:t>Καθαρισμός υψηλής απόδοσης μόνο με νερό, χάρη στη δράση τριψίματος με 4200 σ.α.λ.</a:t>
            </a:r>
          </a:p>
        </p:txBody>
      </p:sp>
      <p:sp>
        <p:nvSpPr>
          <p:cNvPr id="25" name="TextBox 24">
            <a:extLst>
              <a:ext uri="{FF2B5EF4-FFF2-40B4-BE49-F238E27FC236}">
                <a16:creationId xmlns:a16="http://schemas.microsoft.com/office/drawing/2014/main" id="{C6ABED00-D1BE-226B-23D1-25383AE199F7}"/>
              </a:ext>
            </a:extLst>
          </p:cNvPr>
          <p:cNvSpPr txBox="1"/>
          <p:nvPr/>
        </p:nvSpPr>
        <p:spPr>
          <a:xfrm>
            <a:off x="8246366" y="1621768"/>
            <a:ext cx="3464260" cy="646331"/>
          </a:xfrm>
          <a:prstGeom prst="rect">
            <a:avLst/>
          </a:prstGeom>
          <a:noFill/>
        </p:spPr>
        <p:txBody>
          <a:bodyPr wrap="square" lIns="0" tIns="0" rIns="0" bIns="45720" anchor="t">
            <a:spAutoFit/>
          </a:bodyPr>
          <a:lstStyle/>
          <a:p>
            <a:pPr algn="r"/>
            <a:r>
              <a:rPr lang="el-GR" sz="1300" b="1" dirty="0">
                <a:latin typeface="+mj-lt"/>
              </a:rPr>
              <a:t>Εύκολα χειριστήρια</a:t>
            </a:r>
          </a:p>
          <a:p>
            <a:pPr algn="r"/>
            <a:r>
              <a:rPr lang="el-GR" sz="1300" dirty="0"/>
              <a:t>Εναλλαγή μεταξύ λειτουργίας λείου ή τραχύ δαπέδου με το πάτημα ενός κουμπιού</a:t>
            </a:r>
          </a:p>
        </p:txBody>
      </p:sp>
      <p:sp>
        <p:nvSpPr>
          <p:cNvPr id="26" name="TextBox 25">
            <a:extLst>
              <a:ext uri="{FF2B5EF4-FFF2-40B4-BE49-F238E27FC236}">
                <a16:creationId xmlns:a16="http://schemas.microsoft.com/office/drawing/2014/main" id="{C06B505D-CD64-8187-0F6E-6085EC8DBB78}"/>
              </a:ext>
            </a:extLst>
          </p:cNvPr>
          <p:cNvSpPr txBox="1"/>
          <p:nvPr/>
        </p:nvSpPr>
        <p:spPr>
          <a:xfrm>
            <a:off x="8375167" y="3287740"/>
            <a:ext cx="3335458" cy="446276"/>
          </a:xfrm>
          <a:prstGeom prst="rect">
            <a:avLst/>
          </a:prstGeom>
          <a:noFill/>
        </p:spPr>
        <p:txBody>
          <a:bodyPr wrap="square" lIns="0" tIns="0" rIns="0" bIns="45720" anchor="t">
            <a:spAutoFit/>
          </a:bodyPr>
          <a:lstStyle/>
          <a:p>
            <a:pPr algn="r"/>
            <a:r>
              <a:rPr lang="el-GR" sz="1300" b="1" dirty="0">
                <a:latin typeface="+mj-lt"/>
              </a:rPr>
              <a:t>Μαγνητική δοχείο ταχείας πλήρωσης</a:t>
            </a:r>
          </a:p>
          <a:p>
            <a:pPr algn="r"/>
            <a:r>
              <a:rPr lang="el-GR" sz="1300" dirty="0"/>
              <a:t>Χωρητικότητα καθαρού νερού 2,5 λίτρων</a:t>
            </a:r>
          </a:p>
        </p:txBody>
      </p:sp>
      <p:cxnSp>
        <p:nvCxnSpPr>
          <p:cNvPr id="32" name="Straight Connector 31">
            <a:extLst>
              <a:ext uri="{FF2B5EF4-FFF2-40B4-BE49-F238E27FC236}">
                <a16:creationId xmlns:a16="http://schemas.microsoft.com/office/drawing/2014/main" id="{876E918F-B602-93D8-6DE1-5A1D650F1045}"/>
              </a:ext>
            </a:extLst>
          </p:cNvPr>
          <p:cNvCxnSpPr>
            <a:cxnSpLocks/>
          </p:cNvCxnSpPr>
          <p:nvPr/>
        </p:nvCxnSpPr>
        <p:spPr>
          <a:xfrm rot="10800000" flipV="1">
            <a:off x="6616703" y="2264649"/>
            <a:ext cx="5093922" cy="150879"/>
          </a:xfrm>
          <a:prstGeom prst="bentConnector3">
            <a:avLst>
              <a:gd name="adj1" fmla="val 99844"/>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cxnSp>
        <p:nvCxnSpPr>
          <p:cNvPr id="33" name="Straight Connector 32">
            <a:extLst>
              <a:ext uri="{FF2B5EF4-FFF2-40B4-BE49-F238E27FC236}">
                <a16:creationId xmlns:a16="http://schemas.microsoft.com/office/drawing/2014/main" id="{EA2F17B8-2F63-0CE0-19F4-A1A8B768B46B}"/>
              </a:ext>
            </a:extLst>
          </p:cNvPr>
          <p:cNvCxnSpPr>
            <a:cxnSpLocks/>
          </p:cNvCxnSpPr>
          <p:nvPr/>
        </p:nvCxnSpPr>
        <p:spPr>
          <a:xfrm flipH="1">
            <a:off x="6499417" y="3733234"/>
            <a:ext cx="5211208" cy="0"/>
          </a:xfrm>
          <a:prstGeom prst="line">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cxnSp>
        <p:nvCxnSpPr>
          <p:cNvPr id="35" name="Straight Connector 34">
            <a:extLst>
              <a:ext uri="{FF2B5EF4-FFF2-40B4-BE49-F238E27FC236}">
                <a16:creationId xmlns:a16="http://schemas.microsoft.com/office/drawing/2014/main" id="{55B948A2-61D6-5A02-FDC4-C9B5153ECB14}"/>
              </a:ext>
            </a:extLst>
          </p:cNvPr>
          <p:cNvCxnSpPr>
            <a:cxnSpLocks/>
          </p:cNvCxnSpPr>
          <p:nvPr/>
        </p:nvCxnSpPr>
        <p:spPr>
          <a:xfrm rot="10800000" flipV="1">
            <a:off x="5783282" y="4408914"/>
            <a:ext cx="5933199" cy="1293790"/>
          </a:xfrm>
          <a:prstGeom prst="bentConnector3">
            <a:avLst>
              <a:gd name="adj1" fmla="val 99917"/>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sp>
        <p:nvSpPr>
          <p:cNvPr id="17" name="TextBox 24">
            <a:extLst>
              <a:ext uri="{FF2B5EF4-FFF2-40B4-BE49-F238E27FC236}">
                <a16:creationId xmlns:a16="http://schemas.microsoft.com/office/drawing/2014/main" id="{38BF966D-6AB8-552A-1246-462AEF38B7C6}"/>
              </a:ext>
            </a:extLst>
          </p:cNvPr>
          <p:cNvSpPr txBox="1"/>
          <p:nvPr/>
        </p:nvSpPr>
        <p:spPr>
          <a:xfrm>
            <a:off x="8472362" y="759538"/>
            <a:ext cx="3238264" cy="646331"/>
          </a:xfrm>
          <a:prstGeom prst="rect">
            <a:avLst/>
          </a:prstGeom>
          <a:noFill/>
        </p:spPr>
        <p:txBody>
          <a:bodyPr wrap="square" lIns="0" tIns="0" rIns="0" bIns="45720" anchor="t">
            <a:spAutoFit/>
          </a:bodyPr>
          <a:lstStyle/>
          <a:p>
            <a:pPr algn="r"/>
            <a:r>
              <a:rPr lang="el-GR" sz="1300" b="1" dirty="0">
                <a:latin typeface="+mj-lt"/>
              </a:rPr>
              <a:t>Εργονομική λαβή σχήματος </a:t>
            </a:r>
            <a:r>
              <a:rPr lang="en-US" sz="1300" b="1" dirty="0">
                <a:latin typeface="+mj-lt"/>
              </a:rPr>
              <a:t>S</a:t>
            </a:r>
          </a:p>
          <a:p>
            <a:pPr algn="r"/>
            <a:r>
              <a:rPr lang="el-GR" sz="1300" dirty="0"/>
              <a:t>Επιτρέπει στον χρήστη να καθοδηγεί εύκολα το μηχάνημα στη γρήγορη </a:t>
            </a:r>
            <a:endParaRPr lang="en-US" sz="1300" dirty="0">
              <a:ea typeface="Roboto Light"/>
              <a:cs typeface="Roboto Light"/>
            </a:endParaRPr>
          </a:p>
        </p:txBody>
      </p:sp>
      <p:sp>
        <p:nvSpPr>
          <p:cNvPr id="45" name="TextBox 25">
            <a:extLst>
              <a:ext uri="{FF2B5EF4-FFF2-40B4-BE49-F238E27FC236}">
                <a16:creationId xmlns:a16="http://schemas.microsoft.com/office/drawing/2014/main" id="{55CC3859-366B-7BA2-4CFF-3244D2B02AC8}"/>
              </a:ext>
            </a:extLst>
          </p:cNvPr>
          <p:cNvSpPr txBox="1"/>
          <p:nvPr/>
        </p:nvSpPr>
        <p:spPr>
          <a:xfrm>
            <a:off x="7677706" y="2423784"/>
            <a:ext cx="4032919" cy="646331"/>
          </a:xfrm>
          <a:prstGeom prst="rect">
            <a:avLst/>
          </a:prstGeom>
          <a:noFill/>
        </p:spPr>
        <p:txBody>
          <a:bodyPr wrap="square" lIns="0" tIns="0" rIns="0" bIns="45720" anchor="t">
            <a:spAutoFit/>
          </a:bodyPr>
          <a:lstStyle/>
          <a:p>
            <a:pPr algn="r"/>
            <a:r>
              <a:rPr lang="el-GR" sz="1300" b="1" dirty="0">
                <a:latin typeface="+mj-lt"/>
              </a:rPr>
              <a:t>Μπαταρία ιόντων λιθίου</a:t>
            </a:r>
          </a:p>
          <a:p>
            <a:pPr algn="r"/>
            <a:r>
              <a:rPr lang="el-GR" sz="1300" dirty="0"/>
              <a:t>Τεχνολογία μπαταριών ταχείας αντικατάστασης, χρόνος λειτουργίας 75 λεπτά</a:t>
            </a:r>
          </a:p>
        </p:txBody>
      </p:sp>
      <p:cxnSp>
        <p:nvCxnSpPr>
          <p:cNvPr id="49" name="Straight Connector 34">
            <a:extLst>
              <a:ext uri="{FF2B5EF4-FFF2-40B4-BE49-F238E27FC236}">
                <a16:creationId xmlns:a16="http://schemas.microsoft.com/office/drawing/2014/main" id="{735FD00A-48E8-05FF-CC15-316AF97E520F}"/>
              </a:ext>
            </a:extLst>
          </p:cNvPr>
          <p:cNvCxnSpPr>
            <a:cxnSpLocks/>
          </p:cNvCxnSpPr>
          <p:nvPr/>
        </p:nvCxnSpPr>
        <p:spPr>
          <a:xfrm rot="10800000">
            <a:off x="7208674" y="2498796"/>
            <a:ext cx="4513703" cy="569386"/>
          </a:xfrm>
          <a:prstGeom prst="bentConnector3">
            <a:avLst>
              <a:gd name="adj1" fmla="val 89979"/>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cxnSp>
        <p:nvCxnSpPr>
          <p:cNvPr id="54" name="Straight Connector 32">
            <a:extLst>
              <a:ext uri="{FF2B5EF4-FFF2-40B4-BE49-F238E27FC236}">
                <a16:creationId xmlns:a16="http://schemas.microsoft.com/office/drawing/2014/main" id="{22617F29-0F8E-F3AB-E6CD-32474D8E4C53}"/>
              </a:ext>
            </a:extLst>
          </p:cNvPr>
          <p:cNvCxnSpPr>
            <a:cxnSpLocks/>
          </p:cNvCxnSpPr>
          <p:nvPr/>
        </p:nvCxnSpPr>
        <p:spPr>
          <a:xfrm flipH="1" flipV="1">
            <a:off x="7613314" y="1407370"/>
            <a:ext cx="4097311" cy="3455"/>
          </a:xfrm>
          <a:prstGeom prst="line">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cxnSp>
        <p:nvCxnSpPr>
          <p:cNvPr id="57" name="Straight Connector 32">
            <a:extLst>
              <a:ext uri="{FF2B5EF4-FFF2-40B4-BE49-F238E27FC236}">
                <a16:creationId xmlns:a16="http://schemas.microsoft.com/office/drawing/2014/main" id="{7DFFDE30-17C2-8A20-F862-BBFCF09BAA68}"/>
              </a:ext>
            </a:extLst>
          </p:cNvPr>
          <p:cNvCxnSpPr>
            <a:cxnSpLocks/>
          </p:cNvCxnSpPr>
          <p:nvPr/>
        </p:nvCxnSpPr>
        <p:spPr>
          <a:xfrm>
            <a:off x="475520" y="6275308"/>
            <a:ext cx="4892207" cy="0"/>
          </a:xfrm>
          <a:prstGeom prst="line">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cxnSp>
        <p:nvCxnSpPr>
          <p:cNvPr id="61" name="Straight Connector 32">
            <a:extLst>
              <a:ext uri="{FF2B5EF4-FFF2-40B4-BE49-F238E27FC236}">
                <a16:creationId xmlns:a16="http://schemas.microsoft.com/office/drawing/2014/main" id="{90D5536E-B742-23D1-C41F-CA9CB6641A51}"/>
              </a:ext>
            </a:extLst>
          </p:cNvPr>
          <p:cNvCxnSpPr>
            <a:cxnSpLocks/>
          </p:cNvCxnSpPr>
          <p:nvPr/>
        </p:nvCxnSpPr>
        <p:spPr>
          <a:xfrm flipH="1">
            <a:off x="5725474" y="6275308"/>
            <a:ext cx="5985151" cy="0"/>
          </a:xfrm>
          <a:prstGeom prst="line">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sp>
        <p:nvSpPr>
          <p:cNvPr id="66" name="TextBox 25">
            <a:extLst>
              <a:ext uri="{FF2B5EF4-FFF2-40B4-BE49-F238E27FC236}">
                <a16:creationId xmlns:a16="http://schemas.microsoft.com/office/drawing/2014/main" id="{D7515BD4-FABA-D311-86AB-66B69FC050BF}"/>
              </a:ext>
            </a:extLst>
          </p:cNvPr>
          <p:cNvSpPr txBox="1"/>
          <p:nvPr/>
        </p:nvSpPr>
        <p:spPr>
          <a:xfrm>
            <a:off x="8148637" y="3762583"/>
            <a:ext cx="3561987" cy="646331"/>
          </a:xfrm>
          <a:prstGeom prst="rect">
            <a:avLst/>
          </a:prstGeom>
          <a:noFill/>
        </p:spPr>
        <p:txBody>
          <a:bodyPr wrap="square" lIns="0" tIns="0" rIns="0" bIns="45720" anchor="t">
            <a:spAutoFit/>
          </a:bodyPr>
          <a:lstStyle/>
          <a:p>
            <a:pPr algn="r"/>
            <a:r>
              <a:rPr lang="el-GR" sz="1300" b="1" dirty="0">
                <a:latin typeface="+mj-lt"/>
              </a:rPr>
              <a:t>Τροχοί μεταφοράς</a:t>
            </a:r>
          </a:p>
          <a:p>
            <a:pPr algn="r"/>
            <a:r>
              <a:rPr lang="el-GR" sz="1300" dirty="0"/>
              <a:t>Αναδίπλωση της κεφαλής στους τροχούς μεταφοράς για εύκολη μεταφορά</a:t>
            </a:r>
          </a:p>
        </p:txBody>
      </p:sp>
      <p:sp>
        <p:nvSpPr>
          <p:cNvPr id="69" name="TextBox 25">
            <a:extLst>
              <a:ext uri="{FF2B5EF4-FFF2-40B4-BE49-F238E27FC236}">
                <a16:creationId xmlns:a16="http://schemas.microsoft.com/office/drawing/2014/main" id="{8EF64B3C-DF10-E956-9A3A-69F082C52925}"/>
              </a:ext>
            </a:extLst>
          </p:cNvPr>
          <p:cNvSpPr txBox="1"/>
          <p:nvPr/>
        </p:nvSpPr>
        <p:spPr>
          <a:xfrm>
            <a:off x="6702643" y="4588178"/>
            <a:ext cx="5007982" cy="446276"/>
          </a:xfrm>
          <a:prstGeom prst="rect">
            <a:avLst/>
          </a:prstGeom>
          <a:noFill/>
        </p:spPr>
        <p:txBody>
          <a:bodyPr wrap="square" lIns="0" tIns="0" rIns="0" bIns="45720" anchor="t">
            <a:spAutoFit/>
          </a:bodyPr>
          <a:lstStyle/>
          <a:p>
            <a:pPr algn="r"/>
            <a:r>
              <a:rPr lang="el-GR" sz="1300" b="1" dirty="0">
                <a:latin typeface="+mj-lt"/>
              </a:rPr>
              <a:t>Μάκτρο ταχείας απελευθέρωσης</a:t>
            </a:r>
          </a:p>
          <a:p>
            <a:pPr algn="r"/>
            <a:r>
              <a:rPr lang="el-GR" sz="1300" dirty="0"/>
              <a:t>Σχεδίαση χωρίς εργαλεία για εύκολη συντήρηση</a:t>
            </a:r>
          </a:p>
        </p:txBody>
      </p:sp>
      <p:sp>
        <p:nvSpPr>
          <p:cNvPr id="83" name="TextBox 25">
            <a:extLst>
              <a:ext uri="{FF2B5EF4-FFF2-40B4-BE49-F238E27FC236}">
                <a16:creationId xmlns:a16="http://schemas.microsoft.com/office/drawing/2014/main" id="{338E1E15-D54D-DBAF-8F71-6A12461A739F}"/>
              </a:ext>
            </a:extLst>
          </p:cNvPr>
          <p:cNvSpPr txBox="1"/>
          <p:nvPr/>
        </p:nvSpPr>
        <p:spPr>
          <a:xfrm>
            <a:off x="6702643" y="5828175"/>
            <a:ext cx="5007982" cy="446276"/>
          </a:xfrm>
          <a:prstGeom prst="rect">
            <a:avLst/>
          </a:prstGeom>
          <a:noFill/>
        </p:spPr>
        <p:txBody>
          <a:bodyPr wrap="square" lIns="0" tIns="0" rIns="0" bIns="45720" anchor="t">
            <a:spAutoFit/>
          </a:bodyPr>
          <a:lstStyle/>
          <a:p>
            <a:pPr algn="r"/>
            <a:r>
              <a:rPr lang="el-GR" sz="1300" b="1" dirty="0">
                <a:latin typeface="+mj-lt"/>
              </a:rPr>
              <a:t>Τροχοί οδηγοί προστασίας τοίχων </a:t>
            </a:r>
          </a:p>
          <a:p>
            <a:pPr algn="r"/>
            <a:r>
              <a:rPr lang="el-GR" sz="1300" dirty="0"/>
              <a:t>Μαλακό λάστιχο που δεν αφήνει σημάδια</a:t>
            </a:r>
          </a:p>
        </p:txBody>
      </p:sp>
      <p:cxnSp>
        <p:nvCxnSpPr>
          <p:cNvPr id="95" name="Straight Connector 29">
            <a:extLst>
              <a:ext uri="{FF2B5EF4-FFF2-40B4-BE49-F238E27FC236}">
                <a16:creationId xmlns:a16="http://schemas.microsoft.com/office/drawing/2014/main" id="{777022E3-5302-0E59-0A53-B6F8099A0977}"/>
              </a:ext>
            </a:extLst>
          </p:cNvPr>
          <p:cNvCxnSpPr>
            <a:cxnSpLocks/>
          </p:cNvCxnSpPr>
          <p:nvPr/>
        </p:nvCxnSpPr>
        <p:spPr>
          <a:xfrm rot="10800000">
            <a:off x="485291" y="5478817"/>
            <a:ext cx="4335284" cy="535609"/>
          </a:xfrm>
          <a:prstGeom prst="bentConnector3">
            <a:avLst>
              <a:gd name="adj1" fmla="val 49"/>
            </a:avLst>
          </a:prstGeom>
          <a:ln>
            <a:solidFill>
              <a:schemeClr val="accent3"/>
            </a:solidFill>
            <a:headEnd type="oval"/>
          </a:ln>
        </p:spPr>
        <p:style>
          <a:lnRef idx="1">
            <a:schemeClr val="accent2"/>
          </a:lnRef>
          <a:fillRef idx="0">
            <a:schemeClr val="accent2"/>
          </a:fillRef>
          <a:effectRef idx="0">
            <a:schemeClr val="accent2"/>
          </a:effectRef>
          <a:fontRef idx="minor">
            <a:schemeClr val="tx1"/>
          </a:fontRef>
        </p:style>
      </p:cxnSp>
      <p:sp>
        <p:nvSpPr>
          <p:cNvPr id="99" name="TextBox 23">
            <a:extLst>
              <a:ext uri="{FF2B5EF4-FFF2-40B4-BE49-F238E27FC236}">
                <a16:creationId xmlns:a16="http://schemas.microsoft.com/office/drawing/2014/main" id="{C78CF2A2-5E77-A04F-5B4D-11FEF69E4B5D}"/>
              </a:ext>
            </a:extLst>
          </p:cNvPr>
          <p:cNvSpPr txBox="1"/>
          <p:nvPr/>
        </p:nvSpPr>
        <p:spPr>
          <a:xfrm>
            <a:off x="485291" y="5832640"/>
            <a:ext cx="3335458" cy="446276"/>
          </a:xfrm>
          <a:prstGeom prst="rect">
            <a:avLst/>
          </a:prstGeom>
          <a:noFill/>
        </p:spPr>
        <p:txBody>
          <a:bodyPr wrap="square" lIns="0" tIns="0" rIns="0" bIns="45720" anchor="t">
            <a:spAutoFit/>
          </a:bodyPr>
          <a:lstStyle/>
          <a:p>
            <a:r>
              <a:rPr lang="el-GR" sz="1300" b="1" dirty="0">
                <a:latin typeface="+mj-lt"/>
              </a:rPr>
              <a:t>Μαγνητικό πανί καθαρισμού</a:t>
            </a:r>
          </a:p>
          <a:p>
            <a:r>
              <a:rPr lang="el-GR" sz="1300" dirty="0"/>
              <a:t>Με χρωματική κωδικοποίηση</a:t>
            </a:r>
          </a:p>
        </p:txBody>
      </p:sp>
      <p:sp>
        <p:nvSpPr>
          <p:cNvPr id="105" name="TextBox 21">
            <a:extLst>
              <a:ext uri="{FF2B5EF4-FFF2-40B4-BE49-F238E27FC236}">
                <a16:creationId xmlns:a16="http://schemas.microsoft.com/office/drawing/2014/main" id="{659EC73A-D3D9-F3D2-406F-CE39B8D35E2D}"/>
              </a:ext>
            </a:extLst>
          </p:cNvPr>
          <p:cNvSpPr txBox="1"/>
          <p:nvPr/>
        </p:nvSpPr>
        <p:spPr>
          <a:xfrm>
            <a:off x="485291" y="2193804"/>
            <a:ext cx="5626376" cy="569387"/>
          </a:xfrm>
          <a:prstGeom prst="rect">
            <a:avLst/>
          </a:prstGeom>
          <a:noFill/>
        </p:spPr>
        <p:txBody>
          <a:bodyPr wrap="square" lIns="0" tIns="0" rIns="0" bIns="45720">
            <a:spAutoFit/>
          </a:bodyPr>
          <a:lstStyle/>
          <a:p>
            <a:r>
              <a:rPr lang="el-GR" sz="1300" b="1" dirty="0">
                <a:latin typeface="+mj-lt"/>
              </a:rPr>
              <a:t>Κιτ επισκευής</a:t>
            </a:r>
          </a:p>
          <a:p>
            <a:r>
              <a:rPr lang="el-GR" sz="1300" dirty="0"/>
              <a:t>Γρήγορη και εύκολη αλλαγή όλων των επισκευάσιμων εξαρτημάτων </a:t>
            </a:r>
            <a:br>
              <a:rPr lang="en-US" sz="1300" dirty="0"/>
            </a:br>
            <a:r>
              <a:rPr lang="el-GR" sz="800" dirty="0"/>
              <a:t>(μοτέρ αναρρόφησης, ηλεκτρομαγνητική βαλβίδα, μάκτρα…)</a:t>
            </a:r>
            <a:endParaRPr lang="en-US" sz="800" dirty="0"/>
          </a:p>
        </p:txBody>
      </p:sp>
      <p:cxnSp>
        <p:nvCxnSpPr>
          <p:cNvPr id="109" name="Straight Connector 32">
            <a:extLst>
              <a:ext uri="{FF2B5EF4-FFF2-40B4-BE49-F238E27FC236}">
                <a16:creationId xmlns:a16="http://schemas.microsoft.com/office/drawing/2014/main" id="{743970AF-4458-47E2-90A4-B342F068B818}"/>
              </a:ext>
            </a:extLst>
          </p:cNvPr>
          <p:cNvCxnSpPr>
            <a:cxnSpLocks/>
          </p:cNvCxnSpPr>
          <p:nvPr/>
        </p:nvCxnSpPr>
        <p:spPr>
          <a:xfrm>
            <a:off x="469624" y="2763616"/>
            <a:ext cx="6392815" cy="0"/>
          </a:xfrm>
          <a:prstGeom prst="line">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cxnSp>
        <p:nvCxnSpPr>
          <p:cNvPr id="112" name="Straight Connector 32">
            <a:extLst>
              <a:ext uri="{FF2B5EF4-FFF2-40B4-BE49-F238E27FC236}">
                <a16:creationId xmlns:a16="http://schemas.microsoft.com/office/drawing/2014/main" id="{E45E4592-0AF1-C981-AA9F-12B4C7CE2323}"/>
              </a:ext>
            </a:extLst>
          </p:cNvPr>
          <p:cNvCxnSpPr>
            <a:cxnSpLocks/>
          </p:cNvCxnSpPr>
          <p:nvPr/>
        </p:nvCxnSpPr>
        <p:spPr>
          <a:xfrm rot="10800000" flipV="1">
            <a:off x="5765529" y="5618693"/>
            <a:ext cx="5945096" cy="255101"/>
          </a:xfrm>
          <a:prstGeom prst="bentConnector3">
            <a:avLst>
              <a:gd name="adj1" fmla="val 78755"/>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sp>
        <p:nvSpPr>
          <p:cNvPr id="115" name="TextBox 25">
            <a:extLst>
              <a:ext uri="{FF2B5EF4-FFF2-40B4-BE49-F238E27FC236}">
                <a16:creationId xmlns:a16="http://schemas.microsoft.com/office/drawing/2014/main" id="{5361A180-5B79-EE78-92EE-53B2FAB6F89B}"/>
              </a:ext>
            </a:extLst>
          </p:cNvPr>
          <p:cNvSpPr txBox="1"/>
          <p:nvPr/>
        </p:nvSpPr>
        <p:spPr>
          <a:xfrm>
            <a:off x="6702643" y="5171511"/>
            <a:ext cx="5007982" cy="446276"/>
          </a:xfrm>
          <a:prstGeom prst="rect">
            <a:avLst/>
          </a:prstGeom>
          <a:noFill/>
        </p:spPr>
        <p:txBody>
          <a:bodyPr wrap="square" lIns="0" tIns="0" rIns="0" bIns="45720" anchor="t">
            <a:spAutoFit/>
          </a:bodyPr>
          <a:lstStyle/>
          <a:p>
            <a:pPr algn="r"/>
            <a:r>
              <a:rPr lang="el-GR" sz="1300" b="1" dirty="0">
                <a:latin typeface="+mj-lt"/>
              </a:rPr>
              <a:t>Πατενταρισμένο σχήμα κεφαλής εξαιρετικά χαμηλού προφίλ</a:t>
            </a:r>
          </a:p>
          <a:p>
            <a:pPr algn="r"/>
            <a:r>
              <a:rPr lang="el-GR" sz="1300" dirty="0"/>
              <a:t>Καθαρισμός ακριβείας, ακόμη και κάτω από χαμηλά έπιπλα </a:t>
            </a:r>
          </a:p>
        </p:txBody>
      </p:sp>
      <p:cxnSp>
        <p:nvCxnSpPr>
          <p:cNvPr id="21" name="Straight Connector 33">
            <a:extLst>
              <a:ext uri="{FF2B5EF4-FFF2-40B4-BE49-F238E27FC236}">
                <a16:creationId xmlns:a16="http://schemas.microsoft.com/office/drawing/2014/main" id="{6253228A-3976-7AB1-D87F-D65B7692A9D3}"/>
              </a:ext>
            </a:extLst>
          </p:cNvPr>
          <p:cNvCxnSpPr>
            <a:cxnSpLocks/>
          </p:cNvCxnSpPr>
          <p:nvPr/>
        </p:nvCxnSpPr>
        <p:spPr>
          <a:xfrm rot="10800000" flipV="1">
            <a:off x="5872188" y="5033245"/>
            <a:ext cx="5844293" cy="1120861"/>
          </a:xfrm>
          <a:prstGeom prst="bentConnector3">
            <a:avLst>
              <a:gd name="adj1" fmla="val 91400"/>
            </a:avLst>
          </a:prstGeom>
          <a:ln>
            <a:solidFill>
              <a:schemeClr val="accent3"/>
            </a:solidFill>
            <a:headEnd type="none"/>
            <a:tailEnd type="ova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15418149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181795-BD35-9013-1DF7-6FEE486DBD4A}"/>
              </a:ext>
            </a:extLst>
          </p:cNvPr>
          <p:cNvPicPr>
            <a:picLocks noChangeAspect="1"/>
          </p:cNvPicPr>
          <p:nvPr/>
        </p:nvPicPr>
        <p:blipFill>
          <a:blip r:embed="rId3" cstate="screen">
            <a:extLst>
              <a:ext uri="{28A0092B-C50C-407E-A947-70E740481C1C}">
                <a14:useLocalDpi xmlns:a14="http://schemas.microsoft.com/office/drawing/2010/main"/>
              </a:ext>
            </a:extLst>
          </a:blip>
          <a:srcRect l="21884" t="80857" r="21962"/>
          <a:stretch/>
        </p:blipFill>
        <p:spPr>
          <a:xfrm>
            <a:off x="0" y="-12449"/>
            <a:ext cx="12191999" cy="4156149"/>
          </a:xfrm>
          <a:prstGeom prst="rect">
            <a:avLst/>
          </a:prstGeom>
        </p:spPr>
      </p:pic>
      <p:graphicFrame>
        <p:nvGraphicFramePr>
          <p:cNvPr id="21" name="think-cell data - do not delete" hidden="1">
            <a:extLst>
              <a:ext uri="{FF2B5EF4-FFF2-40B4-BE49-F238E27FC236}">
                <a16:creationId xmlns:a16="http://schemas.microsoft.com/office/drawing/2014/main" id="{EF75A774-7363-FE41-8548-9669150A897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4" imgW="287" imgH="288" progId="TCLayout.ActiveDocument.1">
                  <p:embed/>
                </p:oleObj>
              </mc:Choice>
              <mc:Fallback>
                <p:oleObj name="Diapositiva think-cell" r:id="rId4" imgW="287" imgH="288" progId="TCLayout.ActiveDocument.1">
                  <p:embed/>
                  <p:pic>
                    <p:nvPicPr>
                      <p:cNvPr id="21" name="think-cell data - do not delete" hidden="1">
                        <a:extLst>
                          <a:ext uri="{FF2B5EF4-FFF2-40B4-BE49-F238E27FC236}">
                            <a16:creationId xmlns:a16="http://schemas.microsoft.com/office/drawing/2014/main" id="{EF75A774-7363-FE41-8548-9669150A89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Segnaposto testo 6">
            <a:extLst>
              <a:ext uri="{FF2B5EF4-FFF2-40B4-BE49-F238E27FC236}">
                <a16:creationId xmlns:a16="http://schemas.microsoft.com/office/drawing/2014/main" id="{1A4D08D2-7F6B-0B9C-8A41-96D695465F3F}"/>
              </a:ext>
            </a:extLst>
          </p:cNvPr>
          <p:cNvSpPr>
            <a:spLocks noGrp="1"/>
          </p:cNvSpPr>
          <p:nvPr>
            <p:ph type="body" sz="quarter" idx="13"/>
          </p:nvPr>
        </p:nvSpPr>
        <p:spPr>
          <a:xfrm>
            <a:off x="482646" y="3072091"/>
            <a:ext cx="2651760" cy="669414"/>
          </a:xfrm>
        </p:spPr>
        <p:txBody>
          <a:bodyPr lIns="0" tIns="91440" rIns="0" bIns="182880">
            <a:spAutoFit/>
          </a:bodyPr>
          <a:lstStyle/>
          <a:p>
            <a:r>
              <a:rPr lang="el-GR" sz="850" b="0" dirty="0">
                <a:latin typeface="+mn-lt"/>
              </a:rPr>
              <a:t>Πατενταρισμένο σχήμα κεφαλής εξαιρετικά χαμηλού προφίλ για καθαρισμό κάτω από διαχωριστικά τοιχώματα και έπιπλα σε ύψος μόλις 5 cm.</a:t>
            </a:r>
          </a:p>
        </p:txBody>
      </p:sp>
      <p:sp>
        <p:nvSpPr>
          <p:cNvPr id="11" name="Segnaposto testo 10">
            <a:extLst>
              <a:ext uri="{FF2B5EF4-FFF2-40B4-BE49-F238E27FC236}">
                <a16:creationId xmlns:a16="http://schemas.microsoft.com/office/drawing/2014/main" id="{10F650D8-DEBC-A382-93F8-DE2C3168400B}"/>
              </a:ext>
            </a:extLst>
          </p:cNvPr>
          <p:cNvSpPr>
            <a:spLocks noGrp="1"/>
          </p:cNvSpPr>
          <p:nvPr>
            <p:ph type="body" sz="quarter" idx="43"/>
          </p:nvPr>
        </p:nvSpPr>
        <p:spPr>
          <a:xfrm>
            <a:off x="1367994" y="2147092"/>
            <a:ext cx="930331" cy="930331"/>
          </a:xfrm>
        </p:spPr>
        <p:txBody>
          <a:bodyPr>
            <a:normAutofit/>
          </a:bodyPr>
          <a:lstStyle/>
          <a:p>
            <a:r>
              <a:rPr lang="el-GR" sz="1100" b="0" dirty="0"/>
              <a:t>Χαμηλό προφίλ</a:t>
            </a:r>
          </a:p>
        </p:txBody>
      </p:sp>
      <p:sp>
        <p:nvSpPr>
          <p:cNvPr id="12" name="Segnaposto testo 11">
            <a:extLst>
              <a:ext uri="{FF2B5EF4-FFF2-40B4-BE49-F238E27FC236}">
                <a16:creationId xmlns:a16="http://schemas.microsoft.com/office/drawing/2014/main" id="{50B4FF8D-2304-BA14-03D5-4CA49A71DED6}"/>
              </a:ext>
            </a:extLst>
          </p:cNvPr>
          <p:cNvSpPr>
            <a:spLocks noGrp="1"/>
          </p:cNvSpPr>
          <p:nvPr>
            <p:ph type="body" sz="quarter" idx="44"/>
          </p:nvPr>
        </p:nvSpPr>
        <p:spPr>
          <a:xfrm>
            <a:off x="3346867" y="3072091"/>
            <a:ext cx="2651760" cy="800219"/>
          </a:xfrm>
        </p:spPr>
        <p:txBody>
          <a:bodyPr wrap="square" lIns="0" tIns="91440" rIns="0" bIns="182880">
            <a:spAutoFit/>
          </a:bodyPr>
          <a:lstStyle/>
          <a:p>
            <a:r>
              <a:rPr lang="el-GR" sz="850" b="0" dirty="0">
                <a:latin typeface="+mn-lt"/>
              </a:rPr>
              <a:t>Το πατενταρισμένο σχήμα της κεφαλής και η ευελιξία της κίνησης S είναι το κλειδί για την ικανότητα καθαρισμού, καθαρίζοντας αποτελεσματικά γύρω από τις τουαλέτες σε δευτερόλεπτα.</a:t>
            </a:r>
          </a:p>
        </p:txBody>
      </p:sp>
      <p:sp>
        <p:nvSpPr>
          <p:cNvPr id="14" name="Segnaposto testo 13">
            <a:extLst>
              <a:ext uri="{FF2B5EF4-FFF2-40B4-BE49-F238E27FC236}">
                <a16:creationId xmlns:a16="http://schemas.microsoft.com/office/drawing/2014/main" id="{6042CCC0-18D3-497F-52E1-71E95BC25F03}"/>
              </a:ext>
            </a:extLst>
          </p:cNvPr>
          <p:cNvSpPr>
            <a:spLocks noGrp="1"/>
          </p:cNvSpPr>
          <p:nvPr>
            <p:ph type="body" sz="quarter" idx="46"/>
          </p:nvPr>
        </p:nvSpPr>
        <p:spPr>
          <a:xfrm>
            <a:off x="4232215" y="2147092"/>
            <a:ext cx="930331" cy="930331"/>
          </a:xfrm>
        </p:spPr>
        <p:txBody>
          <a:bodyPr>
            <a:noAutofit/>
          </a:bodyPr>
          <a:lstStyle/>
          <a:p>
            <a:r>
              <a:rPr lang="el-GR" sz="1100" b="0" dirty="0"/>
              <a:t>Δυσπρό</a:t>
            </a:r>
            <a:r>
              <a:rPr lang="en-US" sz="1100" b="0" dirty="0"/>
              <a:t>-</a:t>
            </a:r>
            <a:br>
              <a:rPr lang="en-US" sz="1100" b="0" dirty="0"/>
            </a:br>
            <a:r>
              <a:rPr lang="el-GR" sz="1100" b="0" dirty="0"/>
              <a:t>σιτες περιοχές</a:t>
            </a:r>
          </a:p>
        </p:txBody>
      </p:sp>
      <p:sp>
        <p:nvSpPr>
          <p:cNvPr id="15" name="Segnaposto testo 14">
            <a:extLst>
              <a:ext uri="{FF2B5EF4-FFF2-40B4-BE49-F238E27FC236}">
                <a16:creationId xmlns:a16="http://schemas.microsoft.com/office/drawing/2014/main" id="{691C443F-1505-9C8F-D3B4-784C653C1E8A}"/>
              </a:ext>
            </a:extLst>
          </p:cNvPr>
          <p:cNvSpPr>
            <a:spLocks noGrp="1"/>
          </p:cNvSpPr>
          <p:nvPr>
            <p:ph type="body" sz="quarter" idx="47"/>
          </p:nvPr>
        </p:nvSpPr>
        <p:spPr>
          <a:xfrm>
            <a:off x="6202127" y="3072091"/>
            <a:ext cx="2651760" cy="669414"/>
          </a:xfrm>
        </p:spPr>
        <p:txBody>
          <a:bodyPr lIns="0" tIns="91440" rIns="0" bIns="182880">
            <a:spAutoFit/>
          </a:bodyPr>
          <a:lstStyle/>
          <a:p>
            <a:r>
              <a:rPr lang="el-GR" sz="850" b="0" dirty="0">
                <a:latin typeface="+mn-lt"/>
              </a:rPr>
              <a:t>Το Nilfisk Dryft τρίβει και στεγνώνει βαθιά στις γωνίες, χάρη στις λοξοκομμένες ακμές της κεφαλής καθαρισμού.</a:t>
            </a:r>
          </a:p>
        </p:txBody>
      </p:sp>
      <p:sp>
        <p:nvSpPr>
          <p:cNvPr id="17" name="Segnaposto testo 16">
            <a:extLst>
              <a:ext uri="{FF2B5EF4-FFF2-40B4-BE49-F238E27FC236}">
                <a16:creationId xmlns:a16="http://schemas.microsoft.com/office/drawing/2014/main" id="{3D9BD9FF-D04F-9477-D8CB-D746B33A3C66}"/>
              </a:ext>
            </a:extLst>
          </p:cNvPr>
          <p:cNvSpPr>
            <a:spLocks noGrp="1"/>
          </p:cNvSpPr>
          <p:nvPr>
            <p:ph type="body" sz="quarter" idx="49"/>
          </p:nvPr>
        </p:nvSpPr>
        <p:spPr>
          <a:xfrm>
            <a:off x="7087475" y="2147092"/>
            <a:ext cx="930331" cy="930331"/>
          </a:xfrm>
        </p:spPr>
        <p:txBody>
          <a:bodyPr>
            <a:normAutofit/>
          </a:bodyPr>
          <a:lstStyle/>
          <a:p>
            <a:r>
              <a:rPr lang="el-GR" sz="1100" b="0" dirty="0"/>
              <a:t>Καθα</a:t>
            </a:r>
            <a:r>
              <a:rPr lang="en-US" sz="1100" b="0" dirty="0"/>
              <a:t>-</a:t>
            </a:r>
            <a:br>
              <a:rPr lang="en-US" sz="1100" b="0" dirty="0"/>
            </a:br>
            <a:r>
              <a:rPr lang="el-GR" sz="1100" b="0" dirty="0"/>
              <a:t>ρισμός γωνιών</a:t>
            </a:r>
          </a:p>
        </p:txBody>
      </p:sp>
      <p:sp>
        <p:nvSpPr>
          <p:cNvPr id="18" name="Segnaposto testo 17">
            <a:extLst>
              <a:ext uri="{FF2B5EF4-FFF2-40B4-BE49-F238E27FC236}">
                <a16:creationId xmlns:a16="http://schemas.microsoft.com/office/drawing/2014/main" id="{552BB422-6D5B-73C3-CE47-94015063B2A6}"/>
              </a:ext>
            </a:extLst>
          </p:cNvPr>
          <p:cNvSpPr>
            <a:spLocks noGrp="1"/>
          </p:cNvSpPr>
          <p:nvPr>
            <p:ph type="body" sz="quarter" idx="50"/>
          </p:nvPr>
        </p:nvSpPr>
        <p:spPr>
          <a:xfrm>
            <a:off x="9058144" y="3072091"/>
            <a:ext cx="2651760" cy="800219"/>
          </a:xfrm>
        </p:spPr>
        <p:txBody>
          <a:bodyPr lIns="0" tIns="91440" rIns="0" bIns="182880">
            <a:spAutoFit/>
          </a:bodyPr>
          <a:lstStyle/>
          <a:p>
            <a:r>
              <a:rPr lang="el-GR" sz="850" b="0" dirty="0">
                <a:latin typeface="+mn-lt"/>
              </a:rPr>
              <a:t>Η κίνηση S καθοδηγεί εύκολα το μηχάνημα, απαιτώντας από τον χρήστη να περπατάει λιγότερο και επιτρέποντας την αύξηση της παραγωγικότητας του καθαρισμού δαπέδων.</a:t>
            </a:r>
          </a:p>
        </p:txBody>
      </p:sp>
      <p:pic>
        <p:nvPicPr>
          <p:cNvPr id="29" name="Segnaposto contenuto 28" descr="Immagine che contiene pavimento, strumento, terreno&#10;&#10;Descrizione generata automaticamente">
            <a:extLst>
              <a:ext uri="{FF2B5EF4-FFF2-40B4-BE49-F238E27FC236}">
                <a16:creationId xmlns:a16="http://schemas.microsoft.com/office/drawing/2014/main" id="{AB0DD675-FB1C-3D63-BCFB-BDFC1B8D9874}"/>
              </a:ext>
            </a:extLst>
          </p:cNvPr>
          <p:cNvPicPr>
            <a:picLocks noGrp="1" noChangeAspect="1"/>
          </p:cNvPicPr>
          <p:nvPr>
            <p:ph sz="quarter" idx="51"/>
          </p:nvPr>
        </p:nvPicPr>
        <p:blipFill rotWithShape="1">
          <a:blip r:embed="rId6" cstate="screen">
            <a:extLst>
              <a:ext uri="{28A0092B-C50C-407E-A947-70E740481C1C}">
                <a14:useLocalDpi xmlns:a14="http://schemas.microsoft.com/office/drawing/2010/main"/>
              </a:ext>
            </a:extLst>
          </a:blip>
          <a:srcRect t="289" b="6919"/>
          <a:stretch/>
        </p:blipFill>
        <p:spPr>
          <a:xfrm>
            <a:off x="9067669" y="3821684"/>
            <a:ext cx="2642616" cy="2452116"/>
          </a:xfrm>
        </p:spPr>
      </p:pic>
      <p:sp>
        <p:nvSpPr>
          <p:cNvPr id="20" name="Segnaposto testo 19">
            <a:extLst>
              <a:ext uri="{FF2B5EF4-FFF2-40B4-BE49-F238E27FC236}">
                <a16:creationId xmlns:a16="http://schemas.microsoft.com/office/drawing/2014/main" id="{33CC0ABB-CB4F-1F16-56C8-E8D8D92322B7}"/>
              </a:ext>
            </a:extLst>
          </p:cNvPr>
          <p:cNvSpPr>
            <a:spLocks noGrp="1"/>
          </p:cNvSpPr>
          <p:nvPr>
            <p:ph type="body" sz="quarter" idx="52"/>
          </p:nvPr>
        </p:nvSpPr>
        <p:spPr>
          <a:xfrm>
            <a:off x="9953017" y="2147092"/>
            <a:ext cx="930331" cy="930331"/>
          </a:xfrm>
        </p:spPr>
        <p:txBody>
          <a:bodyPr>
            <a:normAutofit/>
          </a:bodyPr>
          <a:lstStyle/>
          <a:p>
            <a:pPr rtl="0"/>
            <a:r>
              <a:rPr lang="el" sz="1100" b="0" i="0" u="none" baseline="0" dirty="0"/>
              <a:t>Κίνηση S</a:t>
            </a:r>
          </a:p>
        </p:txBody>
      </p:sp>
      <p:sp>
        <p:nvSpPr>
          <p:cNvPr id="2" name="Segnaposto piè di pagina 1">
            <a:extLst>
              <a:ext uri="{FF2B5EF4-FFF2-40B4-BE49-F238E27FC236}">
                <a16:creationId xmlns:a16="http://schemas.microsoft.com/office/drawing/2014/main" id="{88A81800-CF10-FFB0-EF59-546E2CE90F23}"/>
              </a:ext>
            </a:extLst>
          </p:cNvPr>
          <p:cNvSpPr>
            <a:spLocks noGrp="1"/>
          </p:cNvSpPr>
          <p:nvPr>
            <p:ph type="ftr" sz="quarter" idx="54"/>
          </p:nvPr>
        </p:nvSpPr>
        <p:spPr>
          <a:xfrm>
            <a:off x="920896" y="6452124"/>
            <a:ext cx="7923847" cy="307777"/>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3" name="Segnaposto numero diapositiva 2">
            <a:extLst>
              <a:ext uri="{FF2B5EF4-FFF2-40B4-BE49-F238E27FC236}">
                <a16:creationId xmlns:a16="http://schemas.microsoft.com/office/drawing/2014/main" id="{647EEFC3-EFD4-3E59-61BB-447111598F1D}"/>
              </a:ext>
            </a:extLst>
          </p:cNvPr>
          <p:cNvSpPr>
            <a:spLocks noGrp="1"/>
          </p:cNvSpPr>
          <p:nvPr>
            <p:ph type="sldNum" sz="quarter" idx="55"/>
          </p:nvPr>
        </p:nvSpPr>
        <p:spPr/>
        <p:txBody>
          <a:bodyPr/>
          <a:lstStyle/>
          <a:p>
            <a:fld id="{6C385236-B7BA-4938-9EA6-6DEC8CA653D7}" type="slidenum">
              <a:rPr lang="en-US" smtClean="0"/>
              <a:pPr/>
              <a:t>12</a:t>
            </a:fld>
            <a:endParaRPr lang="en-US"/>
          </a:p>
        </p:txBody>
      </p:sp>
      <p:sp>
        <p:nvSpPr>
          <p:cNvPr id="8" name="Segnaposto testo 7">
            <a:extLst>
              <a:ext uri="{FF2B5EF4-FFF2-40B4-BE49-F238E27FC236}">
                <a16:creationId xmlns:a16="http://schemas.microsoft.com/office/drawing/2014/main" id="{E70010C4-7D14-CC2E-3FD4-CC70B99846D1}"/>
              </a:ext>
            </a:extLst>
          </p:cNvPr>
          <p:cNvSpPr>
            <a:spLocks noGrp="1"/>
          </p:cNvSpPr>
          <p:nvPr>
            <p:ph type="body" sz="quarter" idx="14"/>
          </p:nvPr>
        </p:nvSpPr>
        <p:spPr/>
        <p:txBody>
          <a:bodyPr/>
          <a:lstStyle/>
          <a:p>
            <a:r>
              <a:rPr lang="en-GB"/>
              <a:t> </a:t>
            </a:r>
          </a:p>
        </p:txBody>
      </p:sp>
      <p:sp>
        <p:nvSpPr>
          <p:cNvPr id="6" name="Titolo 5">
            <a:extLst>
              <a:ext uri="{FF2B5EF4-FFF2-40B4-BE49-F238E27FC236}">
                <a16:creationId xmlns:a16="http://schemas.microsoft.com/office/drawing/2014/main" id="{B4A713A9-221F-B6CB-CFEF-463B984AB340}"/>
              </a:ext>
            </a:extLst>
          </p:cNvPr>
          <p:cNvSpPr>
            <a:spLocks noGrp="1"/>
          </p:cNvSpPr>
          <p:nvPr>
            <p:ph type="title"/>
          </p:nvPr>
        </p:nvSpPr>
        <p:spPr/>
        <p:txBody>
          <a:bodyPr vert="horz"/>
          <a:lstStyle/>
          <a:p>
            <a:r>
              <a:rPr lang="el-GR" dirty="0"/>
              <a:t>Βασικές εφαρμογές</a:t>
            </a:r>
            <a:endParaRPr lang="en-GB" dirty="0"/>
          </a:p>
        </p:txBody>
      </p:sp>
      <p:pic>
        <p:nvPicPr>
          <p:cNvPr id="22" name="Content Placeholder 21" descr="A vacuum cleaner on a tile floor&#10;&#10;Description automatically generated">
            <a:extLst>
              <a:ext uri="{FF2B5EF4-FFF2-40B4-BE49-F238E27FC236}">
                <a16:creationId xmlns:a16="http://schemas.microsoft.com/office/drawing/2014/main" id="{2503D084-710E-B7B4-D334-9CB350E2A0AB}"/>
              </a:ext>
            </a:extLst>
          </p:cNvPr>
          <p:cNvPicPr>
            <a:picLocks noGrp="1" noChangeAspect="1"/>
          </p:cNvPicPr>
          <p:nvPr>
            <p:ph sz="quarter" idx="48"/>
          </p:nvPr>
        </p:nvPicPr>
        <p:blipFill rotWithShape="1">
          <a:blip r:embed="rId7" cstate="screen">
            <a:extLst>
              <a:ext uri="{28A0092B-C50C-407E-A947-70E740481C1C}">
                <a14:useLocalDpi xmlns:a14="http://schemas.microsoft.com/office/drawing/2010/main"/>
              </a:ext>
            </a:extLst>
          </a:blip>
          <a:srcRect t="7208"/>
          <a:stretch/>
        </p:blipFill>
        <p:spPr>
          <a:xfrm>
            <a:off x="6202127" y="3821684"/>
            <a:ext cx="2642616" cy="2452116"/>
          </a:xfrm>
        </p:spPr>
      </p:pic>
      <p:pic>
        <p:nvPicPr>
          <p:cNvPr id="26" name="Picture 25" descr="A vacuum cleaner on the floor&#10;&#10;Description automatically generated">
            <a:extLst>
              <a:ext uri="{FF2B5EF4-FFF2-40B4-BE49-F238E27FC236}">
                <a16:creationId xmlns:a16="http://schemas.microsoft.com/office/drawing/2014/main" id="{F319D2E8-EDD3-8EAB-344D-167682A63F15}"/>
              </a:ext>
            </a:extLst>
          </p:cNvPr>
          <p:cNvPicPr preferRelativeResize="0">
            <a:picLocks/>
          </p:cNvPicPr>
          <p:nvPr/>
        </p:nvPicPr>
        <p:blipFill rotWithShape="1">
          <a:blip r:embed="rId8" cstate="screen">
            <a:extLst>
              <a:ext uri="{28A0092B-C50C-407E-A947-70E740481C1C}">
                <a14:useLocalDpi xmlns:a14="http://schemas.microsoft.com/office/drawing/2010/main"/>
              </a:ext>
            </a:extLst>
          </a:blip>
          <a:srcRect t="671" b="6537"/>
          <a:stretch/>
        </p:blipFill>
        <p:spPr>
          <a:xfrm>
            <a:off x="482646" y="3821684"/>
            <a:ext cx="2642616" cy="2452116"/>
          </a:xfrm>
          <a:prstGeom prst="rect">
            <a:avLst/>
          </a:prstGeom>
        </p:spPr>
      </p:pic>
      <p:pic>
        <p:nvPicPr>
          <p:cNvPr id="37" name="Content Placeholder 36" descr="A vacuum cleaner on a toilet&#10;&#10;Description automatically generated">
            <a:extLst>
              <a:ext uri="{FF2B5EF4-FFF2-40B4-BE49-F238E27FC236}">
                <a16:creationId xmlns:a16="http://schemas.microsoft.com/office/drawing/2014/main" id="{50C70255-3A81-ABE0-420C-EE47FD0B07B3}"/>
              </a:ext>
            </a:extLst>
          </p:cNvPr>
          <p:cNvPicPr>
            <a:picLocks noGrp="1" noChangeAspect="1"/>
          </p:cNvPicPr>
          <p:nvPr>
            <p:ph sz="quarter" idx="45"/>
          </p:nvPr>
        </p:nvPicPr>
        <p:blipFill rotWithShape="1">
          <a:blip r:embed="rId9" cstate="screen">
            <a:extLst>
              <a:ext uri="{28A0092B-C50C-407E-A947-70E740481C1C}">
                <a14:useLocalDpi xmlns:a14="http://schemas.microsoft.com/office/drawing/2010/main"/>
              </a:ext>
            </a:extLst>
          </a:blip>
          <a:srcRect t="7208"/>
          <a:stretch/>
        </p:blipFill>
        <p:spPr>
          <a:xfrm>
            <a:off x="3346867" y="3821684"/>
            <a:ext cx="2642616" cy="2452116"/>
          </a:xfrm>
        </p:spPr>
      </p:pic>
    </p:spTree>
    <p:extLst>
      <p:ext uri="{BB962C8B-B14F-4D97-AF65-F5344CB8AC3E}">
        <p14:creationId xmlns:p14="http://schemas.microsoft.com/office/powerpoint/2010/main" val="357484684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19EA9852-1148-0B50-D296-92E6A01B48CF}"/>
              </a:ext>
            </a:extLst>
          </p:cNvPr>
          <p:cNvSpPr>
            <a:spLocks noGrp="1"/>
          </p:cNvSpPr>
          <p:nvPr>
            <p:ph type="body" sz="quarter" idx="14"/>
          </p:nvPr>
        </p:nvSpPr>
        <p:spPr>
          <a:xfrm>
            <a:off x="475521" y="873877"/>
            <a:ext cx="11235102" cy="376456"/>
          </a:xfrm>
        </p:spPr>
        <p:txBody>
          <a:bodyPr/>
          <a:lstStyle/>
          <a:p>
            <a:r>
              <a:rPr lang="el-GR" dirty="0"/>
              <a:t>Πατήστε Play για να ξεκινήσετε το βίντεο</a:t>
            </a:r>
          </a:p>
        </p:txBody>
      </p:sp>
      <p:sp>
        <p:nvSpPr>
          <p:cNvPr id="5" name="Title 4">
            <a:extLst>
              <a:ext uri="{FF2B5EF4-FFF2-40B4-BE49-F238E27FC236}">
                <a16:creationId xmlns:a16="http://schemas.microsoft.com/office/drawing/2014/main" id="{4A32A3E4-0050-F54A-349D-71A4BF0CB35F}"/>
              </a:ext>
            </a:extLst>
          </p:cNvPr>
          <p:cNvSpPr>
            <a:spLocks noGrp="1"/>
          </p:cNvSpPr>
          <p:nvPr>
            <p:ph type="title"/>
          </p:nvPr>
        </p:nvSpPr>
        <p:spPr>
          <a:xfrm>
            <a:off x="479425" y="494490"/>
            <a:ext cx="11233150" cy="388013"/>
          </a:xfrm>
        </p:spPr>
        <p:txBody>
          <a:bodyPr anchor="t">
            <a:normAutofit/>
          </a:bodyPr>
          <a:lstStyle/>
          <a:p>
            <a:r>
              <a:rPr lang="el-GR" sz="2400" dirty="0"/>
              <a:t>Βασικές εφαρμογές σε κινούμενες εικόνες </a:t>
            </a:r>
            <a:endParaRPr lang="en-DK" sz="2400" dirty="0"/>
          </a:p>
        </p:txBody>
      </p:sp>
      <p:sp>
        <p:nvSpPr>
          <p:cNvPr id="2" name="Footer Placeholder 1">
            <a:extLst>
              <a:ext uri="{FF2B5EF4-FFF2-40B4-BE49-F238E27FC236}">
                <a16:creationId xmlns:a16="http://schemas.microsoft.com/office/drawing/2014/main" id="{1761D7CF-1E6D-FCD5-3639-33C0B37B50E4}"/>
              </a:ext>
            </a:extLst>
          </p:cNvPr>
          <p:cNvSpPr>
            <a:spLocks noGrp="1"/>
          </p:cNvSpPr>
          <p:nvPr>
            <p:ph type="ftr" sz="quarter" idx="16"/>
          </p:nvPr>
        </p:nvSpPr>
        <p:spPr>
          <a:xfrm>
            <a:off x="920896" y="6529068"/>
            <a:ext cx="3332017" cy="153888"/>
          </a:xfrm>
        </p:spPr>
        <p:txBody>
          <a:bodyPr wrap="square" anchor="ctr">
            <a:noAutofit/>
          </a:bodyPr>
          <a:lstStyle/>
          <a:p>
            <a:pPr algn="l">
              <a:spcAft>
                <a:spcPts val="600"/>
              </a:spcAft>
            </a:pPr>
            <a:r>
              <a:rPr lang="el-GR" dirty="0"/>
              <a:t>ΕΜΠΙΣΤΕΥΤΙΚΕΣ ΠΛΗΡΟΦΟΡΙΕΣ ΕΤΑΙΡΕΙΑΣ</a:t>
            </a:r>
          </a:p>
        </p:txBody>
      </p:sp>
      <p:sp>
        <p:nvSpPr>
          <p:cNvPr id="3" name="Slide Number Placeholder 2">
            <a:extLst>
              <a:ext uri="{FF2B5EF4-FFF2-40B4-BE49-F238E27FC236}">
                <a16:creationId xmlns:a16="http://schemas.microsoft.com/office/drawing/2014/main" id="{B20CC268-581C-F41B-86C5-76231AA9C909}"/>
              </a:ext>
            </a:extLst>
          </p:cNvPr>
          <p:cNvSpPr>
            <a:spLocks noGrp="1"/>
          </p:cNvSpPr>
          <p:nvPr>
            <p:ph type="sldNum" sz="quarter" idx="17"/>
          </p:nvPr>
        </p:nvSpPr>
        <p:spPr>
          <a:xfrm>
            <a:off x="479426" y="6529068"/>
            <a:ext cx="270170" cy="153888"/>
          </a:xfrm>
        </p:spPr>
        <p:txBody>
          <a:bodyPr wrap="square" anchor="ctr">
            <a:normAutofit/>
          </a:bodyPr>
          <a:lstStyle/>
          <a:p>
            <a:pPr>
              <a:spcAft>
                <a:spcPts val="600"/>
              </a:spcAft>
            </a:pPr>
            <a:fld id="{6C385236-B7BA-4938-9EA6-6DEC8CA653D7}" type="slidenum">
              <a:rPr lang="en-US" smtClean="0"/>
              <a:pPr>
                <a:spcAft>
                  <a:spcPts val="600"/>
                </a:spcAft>
              </a:pPr>
              <a:t>13</a:t>
            </a:fld>
            <a:endParaRPr lang="en-US"/>
          </a:p>
        </p:txBody>
      </p:sp>
      <p:pic>
        <p:nvPicPr>
          <p:cNvPr id="4" name="Media1">
            <a:hlinkClick r:id="" action="ppaction://media"/>
            <a:extLst>
              <a:ext uri="{FF2B5EF4-FFF2-40B4-BE49-F238E27FC236}">
                <a16:creationId xmlns:a16="http://schemas.microsoft.com/office/drawing/2014/main" id="{C604231E-2859-151E-0913-76B247D52F5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40902" y="1261890"/>
            <a:ext cx="8887281" cy="5008225"/>
          </a:xfrm>
          <a:prstGeom prst="rect">
            <a:avLst/>
          </a:prstGeom>
        </p:spPr>
      </p:pic>
    </p:spTree>
    <p:extLst>
      <p:ext uri="{BB962C8B-B14F-4D97-AF65-F5344CB8AC3E}">
        <p14:creationId xmlns:p14="http://schemas.microsoft.com/office/powerpoint/2010/main" val="112078838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4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D3040ABC-3B09-249B-843F-27E73532D305}"/>
              </a:ext>
            </a:extLst>
          </p:cNvPr>
          <p:cNvGraphicFramePr>
            <a:graphicFrameLocks noChangeAspect="1"/>
          </p:cNvGraphicFramePr>
          <p:nvPr>
            <p:custDataLst>
              <p:tags r:id="rId1"/>
            </p:custDataLst>
            <p:extLst>
              <p:ext uri="{D42A27DB-BD31-4B8C-83A1-F6EECF244321}">
                <p14:modId xmlns:p14="http://schemas.microsoft.com/office/powerpoint/2010/main" val="4940195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287" imgH="288" progId="TCLayout.ActiveDocument.1">
                  <p:embed/>
                </p:oleObj>
              </mc:Choice>
              <mc:Fallback>
                <p:oleObj name="Diapositiva think-cell" r:id="rId3" imgW="287" imgH="288" progId="TCLayout.ActiveDocument.1">
                  <p:embed/>
                  <p:pic>
                    <p:nvPicPr>
                      <p:cNvPr id="3" name="think-cell data - do not delete" hidden="1">
                        <a:extLst>
                          <a:ext uri="{FF2B5EF4-FFF2-40B4-BE49-F238E27FC236}">
                            <a16:creationId xmlns:a16="http://schemas.microsoft.com/office/drawing/2014/main" id="{D3040ABC-3B09-249B-843F-27E73532D3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8" name="Title 17">
            <a:extLst>
              <a:ext uri="{FF2B5EF4-FFF2-40B4-BE49-F238E27FC236}">
                <a16:creationId xmlns:a16="http://schemas.microsoft.com/office/drawing/2014/main" id="{369F032D-5A26-BF3D-30B1-8AABCBC9CB16}"/>
              </a:ext>
            </a:extLst>
          </p:cNvPr>
          <p:cNvSpPr>
            <a:spLocks noGrp="1"/>
          </p:cNvSpPr>
          <p:nvPr>
            <p:ph type="ctrTitle"/>
          </p:nvPr>
        </p:nvSpPr>
        <p:spPr/>
        <p:txBody>
          <a:bodyPr vert="horz"/>
          <a:lstStyle/>
          <a:p>
            <a:r>
              <a:rPr lang="en-US" dirty="0"/>
              <a:t>4</a:t>
            </a:r>
          </a:p>
        </p:txBody>
      </p:sp>
      <p:sp>
        <p:nvSpPr>
          <p:cNvPr id="19" name="Text Placeholder 18">
            <a:extLst>
              <a:ext uri="{FF2B5EF4-FFF2-40B4-BE49-F238E27FC236}">
                <a16:creationId xmlns:a16="http://schemas.microsoft.com/office/drawing/2014/main" id="{843831FF-B230-A4E5-4AFA-F147274B7A2E}"/>
              </a:ext>
            </a:extLst>
          </p:cNvPr>
          <p:cNvSpPr>
            <a:spLocks noGrp="1"/>
          </p:cNvSpPr>
          <p:nvPr>
            <p:ph type="body" sz="quarter" idx="13"/>
          </p:nvPr>
        </p:nvSpPr>
        <p:spPr/>
        <p:txBody>
          <a:bodyPr/>
          <a:lstStyle/>
          <a:p>
            <a:r>
              <a:rPr lang="el-GR" dirty="0"/>
              <a:t>Τεχνικές προδιαγραφές</a:t>
            </a:r>
          </a:p>
        </p:txBody>
      </p:sp>
      <p:sp>
        <p:nvSpPr>
          <p:cNvPr id="17" name="Slide Number Placeholder 16">
            <a:extLst>
              <a:ext uri="{FF2B5EF4-FFF2-40B4-BE49-F238E27FC236}">
                <a16:creationId xmlns:a16="http://schemas.microsoft.com/office/drawing/2014/main" id="{34C56CFF-0387-B1C3-0C9A-4B25F40BF236}"/>
              </a:ext>
            </a:extLst>
          </p:cNvPr>
          <p:cNvSpPr>
            <a:spLocks noGrp="1"/>
          </p:cNvSpPr>
          <p:nvPr>
            <p:ph type="sldNum" sz="quarter" idx="16"/>
          </p:nvPr>
        </p:nvSpPr>
        <p:spPr/>
        <p:txBody>
          <a:bodyPr/>
          <a:lstStyle/>
          <a:p>
            <a:fld id="{6C385236-B7BA-4938-9EA6-6DEC8CA653D7}" type="slidenum">
              <a:rPr lang="en-US" smtClean="0"/>
              <a:pPr/>
              <a:t>14</a:t>
            </a:fld>
            <a:endParaRPr lang="en-US"/>
          </a:p>
        </p:txBody>
      </p:sp>
      <p:sp>
        <p:nvSpPr>
          <p:cNvPr id="2" name="Footer Placeholder 1">
            <a:extLst>
              <a:ext uri="{FF2B5EF4-FFF2-40B4-BE49-F238E27FC236}">
                <a16:creationId xmlns:a16="http://schemas.microsoft.com/office/drawing/2014/main" id="{2A688B6B-1C2C-E291-FDD4-D35F9C1232D0}"/>
              </a:ext>
            </a:extLst>
          </p:cNvPr>
          <p:cNvSpPr>
            <a:spLocks noGrp="1"/>
          </p:cNvSpPr>
          <p:nvPr>
            <p:ph type="ftr" sz="quarter" idx="15"/>
          </p:nvPr>
        </p:nvSpPr>
        <p:spPr>
          <a:xfrm>
            <a:off x="920896" y="6452124"/>
            <a:ext cx="3117704" cy="307777"/>
          </a:xfrm>
        </p:spPr>
        <p:txBody>
          <a:bodyPr/>
          <a:lstStyle/>
          <a:p>
            <a:pPr algn="l"/>
            <a:r>
              <a:rPr lang="el-GR" dirty="0"/>
              <a:t>ΕΜΠΙΣΤΕΥΤΙΚΕΣ ΠΛΗΡΟΦΟΡΙΕΣ ΕΤΑΙΡΕΙΑΣ</a:t>
            </a:r>
          </a:p>
        </p:txBody>
      </p:sp>
    </p:spTree>
    <p:extLst>
      <p:ext uri="{BB962C8B-B14F-4D97-AF65-F5344CB8AC3E}">
        <p14:creationId xmlns:p14="http://schemas.microsoft.com/office/powerpoint/2010/main" val="101251084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30E3222-21A3-C173-DFA1-ED3B4C0A3F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287" imgH="288" progId="TCLayout.ActiveDocument.1">
                  <p:embed/>
                </p:oleObj>
              </mc:Choice>
              <mc:Fallback>
                <p:oleObj name="Diapositiva think-cell" r:id="rId3" imgW="287" imgH="288" progId="TCLayout.ActiveDocument.1">
                  <p:embed/>
                  <p:pic>
                    <p:nvPicPr>
                      <p:cNvPr id="7" name="think-cell data - do not delete" hidden="1">
                        <a:extLst>
                          <a:ext uri="{FF2B5EF4-FFF2-40B4-BE49-F238E27FC236}">
                            <a16:creationId xmlns:a16="http://schemas.microsoft.com/office/drawing/2014/main" id="{330E3222-21A3-C173-DFA1-ED3B4C0A3F9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Footer Placeholder 1">
            <a:extLst>
              <a:ext uri="{FF2B5EF4-FFF2-40B4-BE49-F238E27FC236}">
                <a16:creationId xmlns:a16="http://schemas.microsoft.com/office/drawing/2014/main" id="{3E4EFD3E-6E1E-BAE4-D09A-1EE6B7F441B8}"/>
              </a:ext>
            </a:extLst>
          </p:cNvPr>
          <p:cNvSpPr>
            <a:spLocks noGrp="1"/>
          </p:cNvSpPr>
          <p:nvPr>
            <p:ph type="ftr" sz="quarter" idx="19"/>
          </p:nvPr>
        </p:nvSpPr>
        <p:spPr>
          <a:xfrm>
            <a:off x="920896" y="6529068"/>
            <a:ext cx="8081061" cy="153888"/>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3" name="Slide Number Placeholder 2">
            <a:extLst>
              <a:ext uri="{FF2B5EF4-FFF2-40B4-BE49-F238E27FC236}">
                <a16:creationId xmlns:a16="http://schemas.microsoft.com/office/drawing/2014/main" id="{565A421E-34FC-59E4-8045-5BBE4566664C}"/>
              </a:ext>
            </a:extLst>
          </p:cNvPr>
          <p:cNvSpPr>
            <a:spLocks noGrp="1"/>
          </p:cNvSpPr>
          <p:nvPr>
            <p:ph type="sldNum" sz="quarter" idx="20"/>
          </p:nvPr>
        </p:nvSpPr>
        <p:spPr/>
        <p:txBody>
          <a:bodyPr/>
          <a:lstStyle/>
          <a:p>
            <a:fld id="{6C385236-B7BA-4938-9EA6-6DEC8CA653D7}" type="slidenum">
              <a:rPr lang="en-US" smtClean="0"/>
              <a:pPr/>
              <a:t>15</a:t>
            </a:fld>
            <a:endParaRPr lang="en-US"/>
          </a:p>
        </p:txBody>
      </p:sp>
      <p:sp>
        <p:nvSpPr>
          <p:cNvPr id="5" name="Title 4">
            <a:extLst>
              <a:ext uri="{FF2B5EF4-FFF2-40B4-BE49-F238E27FC236}">
                <a16:creationId xmlns:a16="http://schemas.microsoft.com/office/drawing/2014/main" id="{8EA4D513-6499-D935-0B98-CCB19CE834EA}"/>
              </a:ext>
            </a:extLst>
          </p:cNvPr>
          <p:cNvSpPr>
            <a:spLocks noGrp="1"/>
          </p:cNvSpPr>
          <p:nvPr>
            <p:ph type="title"/>
          </p:nvPr>
        </p:nvSpPr>
        <p:spPr/>
        <p:txBody>
          <a:bodyPr vert="horz"/>
          <a:lstStyle/>
          <a:p>
            <a:r>
              <a:rPr lang="el-GR" dirty="0"/>
              <a:t>Τεχνικά στοιχεία</a:t>
            </a:r>
            <a:endParaRPr lang="en-US" dirty="0"/>
          </a:p>
        </p:txBody>
      </p:sp>
      <p:sp>
        <p:nvSpPr>
          <p:cNvPr id="11" name="CasellaDiTesto 10">
            <a:extLst>
              <a:ext uri="{FF2B5EF4-FFF2-40B4-BE49-F238E27FC236}">
                <a16:creationId xmlns:a16="http://schemas.microsoft.com/office/drawing/2014/main" id="{2DD072B2-FF3E-633D-2324-5CEAA0057B88}"/>
              </a:ext>
            </a:extLst>
          </p:cNvPr>
          <p:cNvSpPr txBox="1"/>
          <p:nvPr/>
        </p:nvSpPr>
        <p:spPr>
          <a:xfrm>
            <a:off x="477474" y="6119912"/>
            <a:ext cx="11235101" cy="153888"/>
          </a:xfrm>
          <a:prstGeom prst="rect">
            <a:avLst/>
          </a:prstGeom>
          <a:noFill/>
        </p:spPr>
        <p:txBody>
          <a:bodyPr wrap="square" lIns="0" tIns="0" rIns="0" bIns="0" rtlCol="0">
            <a:spAutoFit/>
          </a:bodyPr>
          <a:lstStyle/>
          <a:p>
            <a:pPr algn="l"/>
            <a:r>
              <a:rPr lang="el-GR" sz="1000" i="1" dirty="0"/>
              <a:t>Σημείωση: Οι πληροφορίες βασίζονται σε δοκιμές μηχανημάτων πριν από την παραγωγή. Οι επίσημες προδιαγραφές θα δημοσιευτούν κατά την κυκλοφορία.</a:t>
            </a:r>
          </a:p>
        </p:txBody>
      </p:sp>
      <p:graphicFrame>
        <p:nvGraphicFramePr>
          <p:cNvPr id="4" name="Segnaposto contenuto 6">
            <a:extLst>
              <a:ext uri="{FF2B5EF4-FFF2-40B4-BE49-F238E27FC236}">
                <a16:creationId xmlns:a16="http://schemas.microsoft.com/office/drawing/2014/main" id="{03F59210-2BB3-D97D-322D-67CDBE65E260}"/>
              </a:ext>
            </a:extLst>
          </p:cNvPr>
          <p:cNvGraphicFramePr>
            <a:graphicFrameLocks/>
          </p:cNvGraphicFramePr>
          <p:nvPr>
            <p:extLst>
              <p:ext uri="{D42A27DB-BD31-4B8C-83A1-F6EECF244321}">
                <p14:modId xmlns:p14="http://schemas.microsoft.com/office/powerpoint/2010/main" val="1581776143"/>
              </p:ext>
            </p:extLst>
          </p:nvPr>
        </p:nvGraphicFramePr>
        <p:xfrm>
          <a:off x="475040" y="1419312"/>
          <a:ext cx="7772400" cy="4441680"/>
        </p:xfrm>
        <a:graphic>
          <a:graphicData uri="http://schemas.openxmlformats.org/drawingml/2006/table">
            <a:tbl>
              <a:tblPr firstRow="1" bandRow="1">
                <a:effectLst/>
                <a:tableStyleId>{2D5ABB26-0587-4C30-8999-92F81FD0307C}</a:tableStyleId>
              </a:tblPr>
              <a:tblGrid>
                <a:gridCol w="4572000">
                  <a:extLst>
                    <a:ext uri="{9D8B030D-6E8A-4147-A177-3AD203B41FA5}">
                      <a16:colId xmlns:a16="http://schemas.microsoft.com/office/drawing/2014/main" val="739157374"/>
                    </a:ext>
                  </a:extLst>
                </a:gridCol>
                <a:gridCol w="1463040">
                  <a:extLst>
                    <a:ext uri="{9D8B030D-6E8A-4147-A177-3AD203B41FA5}">
                      <a16:colId xmlns:a16="http://schemas.microsoft.com/office/drawing/2014/main" val="1755002730"/>
                    </a:ext>
                  </a:extLst>
                </a:gridCol>
                <a:gridCol w="1737360">
                  <a:extLst>
                    <a:ext uri="{9D8B030D-6E8A-4147-A177-3AD203B41FA5}">
                      <a16:colId xmlns:a16="http://schemas.microsoft.com/office/drawing/2014/main" val="1152019022"/>
                    </a:ext>
                  </a:extLst>
                </a:gridCol>
              </a:tblGrid>
              <a:tr h="0">
                <a:tc>
                  <a:txBody>
                    <a:bodyPr/>
                    <a:lstStyle/>
                    <a:p>
                      <a:pPr marL="0" marR="0" lvl="0" indent="0" algn="l" defTabSz="1023967" rtl="0" eaLnBrk="1" fontAlgn="auto" hangingPunct="1">
                        <a:lnSpc>
                          <a:spcPct val="100000"/>
                        </a:lnSpc>
                        <a:spcBef>
                          <a:spcPts val="0"/>
                        </a:spcBef>
                        <a:spcAft>
                          <a:spcPts val="0"/>
                        </a:spcAft>
                        <a:buFontTx/>
                        <a:buNone/>
                      </a:pPr>
                      <a:endParaRPr lang="it-IT" sz="1200" b="0" i="0" u="none" strike="noStrike" kern="1200" cap="none" spc="0" normalizeH="0" baseline="0">
                        <a:solidFill>
                          <a:schemeClr val="tx1">
                            <a:lumMod val="100000"/>
                          </a:schemeClr>
                        </a:solidFill>
                        <a:effectLst/>
                        <a:latin typeface="Roboto Bold"/>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ctr" rtl="0" eaLnBrk="1" fontAlgn="auto" hangingPunct="1">
                        <a:lnSpc>
                          <a:spcPct val="100000"/>
                        </a:lnSpc>
                        <a:spcBef>
                          <a:spcPts val="0"/>
                        </a:spcBef>
                        <a:spcAft>
                          <a:spcPts val="0"/>
                        </a:spcAft>
                        <a:buFontTx/>
                        <a:buNone/>
                      </a:pPr>
                      <a:endParaRPr lang="it-IT" sz="1200" b="0" i="0" u="none" strike="noStrike" kern="1200" cap="none" spc="0" normalizeH="0" baseline="0">
                        <a:solidFill>
                          <a:schemeClr val="tx1">
                            <a:lumMod val="100000"/>
                          </a:schemeClr>
                        </a:solidFill>
                        <a:effectLst/>
                        <a:latin typeface="Roboto Bold"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ctr"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lumMod val="100000"/>
                            </a:schemeClr>
                          </a:solidFill>
                          <a:effectLst/>
                          <a:latin typeface="Roboto Bold"/>
                          <a:ea typeface="+mn-ea"/>
                          <a:cs typeface="+mn-cs"/>
                        </a:rPr>
                        <a:t>Nilfisk </a:t>
                      </a:r>
                      <a:r>
                        <a:rPr lang="it-IT" sz="1200" b="0" i="0" u="none" strike="noStrike" kern="1200" cap="none" spc="0" normalizeH="0" baseline="0" err="1">
                          <a:solidFill>
                            <a:schemeClr val="tx1">
                              <a:lumMod val="100000"/>
                            </a:schemeClr>
                          </a:solidFill>
                          <a:effectLst/>
                          <a:latin typeface="Roboto Bold"/>
                          <a:ea typeface="+mn-ea"/>
                          <a:cs typeface="+mn-cs"/>
                        </a:rPr>
                        <a:t>Dryft</a:t>
                      </a:r>
                      <a:r>
                        <a:rPr lang="it-IT" sz="1200" b="0" i="0" u="none" strike="noStrike" kern="1200" cap="none" spc="0" normalizeH="0" baseline="0">
                          <a:solidFill>
                            <a:schemeClr val="tx1">
                              <a:lumMod val="100000"/>
                            </a:schemeClr>
                          </a:solidFill>
                          <a:effectLst/>
                          <a:latin typeface="Roboto Bold"/>
                          <a:ea typeface="+mn-ea"/>
                          <a:cs typeface="+mn-cs"/>
                        </a:rPr>
                        <a:t> V1 EU</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extLst>
                  <a:ext uri="{0D108BD9-81ED-4DB2-BD59-A6C34878D82A}">
                    <a16:rowId xmlns:a16="http://schemas.microsoft.com/office/drawing/2014/main" val="2881939360"/>
                  </a:ext>
                </a:extLst>
              </a:tr>
              <a:tr h="274320">
                <a:tc>
                  <a:txBody>
                    <a:bodyPr/>
                    <a:lstStyle/>
                    <a:p>
                      <a:pPr marL="0" marR="0" lvl="0" indent="0" algn="l" defTabSz="1023967" rtl="0" eaLnBrk="1" fontAlgn="auto" hangingPunct="1">
                        <a:lnSpc>
                          <a:spcPct val="100000"/>
                        </a:lnSpc>
                        <a:spcBef>
                          <a:spcPts val="0"/>
                        </a:spcBef>
                        <a:spcAft>
                          <a:spcPts val="0"/>
                        </a:spcAft>
                        <a:buFontTx/>
                        <a:buNone/>
                      </a:pPr>
                      <a:r>
                        <a:rPr lang="it-IT" sz="1000" b="0" i="0" u="none" strike="noStrike" kern="1200" cap="none" spc="0" normalizeH="0" baseline="0">
                          <a:solidFill>
                            <a:schemeClr val="tx1"/>
                          </a:solidFill>
                          <a:effectLst/>
                          <a:latin typeface="+mn-lt"/>
                          <a:ea typeface="+mn-ea"/>
                          <a:cs typeface="+mn-cs"/>
                        </a:rPr>
                        <a:t>P/Ns</a:t>
                      </a:r>
                    </a:p>
                  </a:txBody>
                  <a:tcPr marL="73152" marR="73152" marT="0" marB="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rtl="0" eaLnBrk="1" fontAlgn="auto" hangingPunct="1">
                        <a:lnSpc>
                          <a:spcPct val="100000"/>
                        </a:lnSpc>
                        <a:spcBef>
                          <a:spcPts val="0"/>
                        </a:spcBef>
                        <a:spcAft>
                          <a:spcPts val="0"/>
                        </a:spcAft>
                        <a:buFontTx/>
                        <a:buNone/>
                      </a:pP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lang="en-US" sz="1000" b="0" i="0" u="none" strike="noStrike" kern="1200" cap="none" spc="0" normalizeH="0" baseline="0" noProof="0">
                          <a:solidFill>
                            <a:schemeClr val="tx1"/>
                          </a:solidFill>
                          <a:effectLst/>
                          <a:latin typeface="+mn-lt"/>
                          <a:ea typeface="+mn-ea"/>
                          <a:cs typeface="+mn-cs"/>
                        </a:rPr>
                        <a:t>58002000</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73386456"/>
                  </a:ext>
                </a:extLst>
              </a:tr>
              <a:tr h="274320">
                <a:tc>
                  <a:txBody>
                    <a:bodyPr/>
                    <a:lstStyle/>
                    <a:p>
                      <a:pPr marL="0" marR="0" lvl="0" indent="0" algn="l" defTabSz="1023967" rtl="0" eaLnBrk="1" fontAlgn="auto" hangingPunct="1">
                        <a:lnSpc>
                          <a:spcPct val="100000"/>
                        </a:lnSpc>
                        <a:spcBef>
                          <a:spcPts val="0"/>
                        </a:spcBef>
                        <a:spcAft>
                          <a:spcPts val="0"/>
                        </a:spcAft>
                        <a:buFontTx/>
                        <a:buNone/>
                      </a:pPr>
                      <a:r>
                        <a:rPr lang="it-IT" sz="1000" b="0" i="0" u="none" strike="noStrike" kern="1200" cap="none" spc="0" normalizeH="0" baseline="0">
                          <a:solidFill>
                            <a:schemeClr val="tx1"/>
                          </a:solidFill>
                          <a:effectLst/>
                          <a:latin typeface="+mn-lt"/>
                          <a:ea typeface="+mn-ea"/>
                          <a:cs typeface="+mn-cs"/>
                        </a:rPr>
                        <a:t>Scrubbing width</a:t>
                      </a: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rtl="0" eaLnBrk="1" fontAlgn="auto" hangingPunct="1">
                        <a:lnSpc>
                          <a:spcPct val="100000"/>
                        </a:lnSpc>
                        <a:spcBef>
                          <a:spcPts val="0"/>
                        </a:spcBef>
                        <a:spcAft>
                          <a:spcPts val="0"/>
                        </a:spcAft>
                        <a:buFontTx/>
                        <a:buNone/>
                      </a:pPr>
                      <a:r>
                        <a:rPr lang="it-IT" sz="1000" b="0" i="0" u="none" strike="noStrike" kern="1200" cap="none" spc="0" normalizeH="0" baseline="0">
                          <a:solidFill>
                            <a:schemeClr val="tx1"/>
                          </a:solidFill>
                          <a:effectLst/>
                          <a:latin typeface="+mn-lt"/>
                          <a:ea typeface="+mn-ea"/>
                          <a:cs typeface="+mn-cs"/>
                        </a:rPr>
                        <a:t>mm</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lang="en-US" sz="1000" b="0" i="0" u="none" strike="noStrike" kern="1200" cap="none" spc="0" normalizeH="0" baseline="0" noProof="0">
                          <a:solidFill>
                            <a:schemeClr val="tx1"/>
                          </a:solidFill>
                          <a:effectLst/>
                          <a:latin typeface="Roboto Light"/>
                          <a:ea typeface="+mn-ea"/>
                          <a:cs typeface="+mn-cs"/>
                        </a:rPr>
                        <a:t>390</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87079997"/>
                  </a:ext>
                </a:extLst>
              </a:tr>
              <a:tr h="274320">
                <a:tc>
                  <a:txBody>
                    <a:bodyPr/>
                    <a:lstStyle/>
                    <a:p>
                      <a:pPr marL="0" marR="0" lvl="0" indent="0" algn="l" defTabSz="1023967" rtl="0" eaLnBrk="1" fontAlgn="auto" hangingPunct="1">
                        <a:lnSpc>
                          <a:spcPct val="100000"/>
                        </a:lnSpc>
                        <a:spcBef>
                          <a:spcPts val="0"/>
                        </a:spcBef>
                        <a:spcAft>
                          <a:spcPts val="0"/>
                        </a:spcAft>
                        <a:buFontTx/>
                        <a:buNone/>
                      </a:pPr>
                      <a:r>
                        <a:rPr lang="it-IT" sz="1000" b="0" i="0" u="none" strike="noStrike" kern="1200" cap="none" spc="0" normalizeH="0" baseline="0">
                          <a:solidFill>
                            <a:schemeClr val="tx1"/>
                          </a:solidFill>
                          <a:effectLst/>
                          <a:latin typeface="+mn-lt"/>
                          <a:ea typeface="+mn-ea"/>
                          <a:cs typeface="+mn-cs"/>
                        </a:rPr>
                        <a:t>Low profile head height</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rtl="0" eaLnBrk="1" fontAlgn="auto" hangingPunct="1">
                        <a:lnSpc>
                          <a:spcPct val="100000"/>
                        </a:lnSpc>
                        <a:spcBef>
                          <a:spcPts val="0"/>
                        </a:spcBef>
                        <a:spcAft>
                          <a:spcPts val="0"/>
                        </a:spcAft>
                        <a:buFontTx/>
                        <a:buNone/>
                      </a:pPr>
                      <a:r>
                        <a:rPr lang="it-IT" sz="1000" b="0" i="0" u="none" strike="noStrike" kern="1200" cap="none" spc="0" normalizeH="0" baseline="0">
                          <a:solidFill>
                            <a:schemeClr val="tx1"/>
                          </a:solidFill>
                          <a:effectLst/>
                          <a:latin typeface="+mn-lt"/>
                          <a:ea typeface="+mn-ea"/>
                          <a:cs typeface="+mn-cs"/>
                        </a:rPr>
                        <a:t>mm</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lang="en-US" sz="1000" b="0" i="0" u="none" strike="noStrike" kern="1200" cap="none" spc="0" normalizeH="0" baseline="0" noProof="0">
                          <a:solidFill>
                            <a:schemeClr val="tx1"/>
                          </a:solidFill>
                          <a:effectLst/>
                          <a:latin typeface="Roboto Light"/>
                          <a:ea typeface="+mn-ea"/>
                          <a:cs typeface="+mn-cs"/>
                        </a:rPr>
                        <a:t>50</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759200100"/>
                  </a:ext>
                </a:extLst>
              </a:tr>
              <a:tr h="274320">
                <a:tc>
                  <a:txBody>
                    <a:bodyPr/>
                    <a:lstStyle/>
                    <a:p>
                      <a:pPr marL="0" lvl="0" indent="0" algn="l"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rPr>
                        <a:t>Brush head oscillations</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rPr>
                        <a:t>rpm</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en-US" sz="1000" b="0" i="0" u="none" strike="noStrike" kern="1200" cap="none" spc="0" normalizeH="0" baseline="0" noProof="0">
                          <a:solidFill>
                            <a:schemeClr val="tx1"/>
                          </a:solidFill>
                          <a:effectLst/>
                          <a:latin typeface="Roboto Light"/>
                          <a:ea typeface="+mn-ea"/>
                          <a:cs typeface="+mn-cs"/>
                        </a:rPr>
                        <a:t>4200</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78240321"/>
                  </a:ext>
                </a:extLst>
              </a:tr>
              <a:tr h="274320">
                <a:tc>
                  <a:txBody>
                    <a:bodyPr/>
                    <a:lstStyle/>
                    <a:p>
                      <a:pPr marL="0" lvl="0" indent="0" algn="l"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rPr>
                        <a:t>Machine voltage</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lvl="0" algn="ctr">
                        <a:lnSpc>
                          <a:spcPct val="100000"/>
                        </a:lnSpc>
                        <a:spcBef>
                          <a:spcPts val="0"/>
                        </a:spcBef>
                        <a:spcAft>
                          <a:spcPts val="0"/>
                        </a:spcAft>
                        <a:buNone/>
                      </a:pPr>
                      <a:r>
                        <a:rPr lang="it-IT" sz="1000" b="0" i="0" u="none" strike="noStrike" kern="1200" cap="none" spc="0" normalizeH="0" baseline="0" noProof="0">
                          <a:solidFill>
                            <a:schemeClr val="tx1"/>
                          </a:solidFill>
                          <a:effectLst/>
                          <a:latin typeface="+mn-lt"/>
                        </a:rPr>
                        <a:t>V</a:t>
                      </a:r>
                      <a:endParaRPr lang="it-IT" sz="1000" b="0" i="0" u="none" strike="noStrike" kern="1200" cap="none" spc="0" normalizeH="0" baseline="0" noProof="0" err="1">
                        <a:solidFill>
                          <a:schemeClr val="tx1"/>
                        </a:solidFill>
                        <a:effectLst/>
                        <a:latin typeface="+mn-lt"/>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Roboto Light"/>
                          <a:ea typeface="+mn-ea"/>
                          <a:cs typeface="+mn-cs"/>
                        </a:rPr>
                        <a:t>25.2</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399644187"/>
                  </a:ext>
                </a:extLst>
              </a:tr>
              <a:tr h="274320">
                <a:tc>
                  <a:txBody>
                    <a:bodyPr/>
                    <a:lstStyle/>
                    <a:p>
                      <a:pPr marL="0" lvl="0" indent="0" algn="l"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rPr>
                        <a:t>Battery power</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rPr>
                        <a:t>Wh</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Roboto Light"/>
                          <a:ea typeface="+mn-ea"/>
                          <a:cs typeface="+mn-cs"/>
                        </a:rPr>
                        <a:t>126</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80433497"/>
                  </a:ext>
                </a:extLst>
              </a:tr>
              <a:tr h="274320">
                <a:tc>
                  <a:txBody>
                    <a:bodyPr/>
                    <a:lstStyle/>
                    <a:p>
                      <a:pPr marL="0" lvl="0" indent="0" algn="l" defTabSz="1023967">
                        <a:lnSpc>
                          <a:spcPct val="100000"/>
                        </a:lnSpc>
                        <a:spcBef>
                          <a:spcPts val="0"/>
                        </a:spcBef>
                        <a:spcAft>
                          <a:spcPts val="0"/>
                        </a:spcAft>
                        <a:buNone/>
                      </a:pPr>
                      <a:r>
                        <a:rPr lang="en-GB" sz="1000" b="0" i="0" u="none" strike="noStrike" kern="1200" cap="none" spc="0" normalizeH="0" baseline="0">
                          <a:solidFill>
                            <a:schemeClr val="tx1"/>
                          </a:solidFill>
                          <a:effectLst/>
                          <a:latin typeface="+mn-lt"/>
                          <a:ea typeface="+mn-ea"/>
                          <a:cs typeface="+mn-cs"/>
                        </a:rPr>
                        <a:t>Battery running time high vacuuming</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noProof="0">
                          <a:solidFill>
                            <a:schemeClr val="tx1"/>
                          </a:solidFill>
                          <a:effectLst/>
                          <a:latin typeface="+mn-lt"/>
                        </a:rPr>
                        <a:t>mins</a:t>
                      </a:r>
                      <a:endParaRPr lang="it-IT" sz="1000" err="1">
                        <a:solidFill>
                          <a:schemeClr val="tx1"/>
                        </a:solidFill>
                        <a:latin typeface="+mn-lt"/>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en-US" sz="1000" b="0" i="0" u="none" strike="noStrike" kern="1200" cap="none" spc="0" normalizeH="0" baseline="0" noProof="0">
                          <a:solidFill>
                            <a:schemeClr val="tx1"/>
                          </a:solidFill>
                          <a:effectLst/>
                          <a:latin typeface="Roboto Light"/>
                          <a:ea typeface="+mn-ea"/>
                          <a:cs typeface="+mn-cs"/>
                        </a:rPr>
                        <a:t>60</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350511947"/>
                  </a:ext>
                </a:extLst>
              </a:tr>
              <a:tr h="274320">
                <a:tc>
                  <a:txBody>
                    <a:bodyPr/>
                    <a:lstStyle/>
                    <a:p>
                      <a:pPr marL="0" lvl="0" indent="0" algn="l" defTabSz="1023967">
                        <a:lnSpc>
                          <a:spcPct val="100000"/>
                        </a:lnSpc>
                        <a:spcBef>
                          <a:spcPts val="0"/>
                        </a:spcBef>
                        <a:spcAft>
                          <a:spcPts val="0"/>
                        </a:spcAft>
                        <a:buNone/>
                      </a:pPr>
                      <a:r>
                        <a:rPr lang="en-GB" sz="1000" b="0" i="0" u="none" strike="noStrike" kern="1200" cap="none" spc="0" normalizeH="0" baseline="0">
                          <a:solidFill>
                            <a:schemeClr val="tx1"/>
                          </a:solidFill>
                          <a:effectLst/>
                          <a:latin typeface="+mn-lt"/>
                          <a:ea typeface="+mn-ea"/>
                          <a:cs typeface="+mn-cs"/>
                        </a:rPr>
                        <a:t>Battery running time low vacuuming</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it-IT" sz="1000" b="0" i="0" u="none" strike="noStrike" kern="1200" cap="none" spc="0" normalizeH="0" baseline="0" noProof="0">
                          <a:solidFill>
                            <a:schemeClr val="tx1"/>
                          </a:solidFill>
                          <a:effectLst/>
                          <a:latin typeface="+mn-lt"/>
                        </a:rPr>
                        <a:t>mins</a:t>
                      </a:r>
                      <a:endParaRPr lang="it-IT" sz="1000" err="1">
                        <a:solidFill>
                          <a:schemeClr val="tx1"/>
                        </a:solidFill>
                        <a:latin typeface="+mn-lt"/>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a:solidFill>
                            <a:schemeClr val="tx1"/>
                          </a:solidFill>
                          <a:effectLst/>
                          <a:latin typeface="Roboto Light"/>
                          <a:ea typeface="+mn-ea"/>
                          <a:cs typeface="+mn-cs"/>
                        </a:rPr>
                        <a:t>75</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652582023"/>
                  </a:ext>
                </a:extLst>
              </a:tr>
              <a:tr h="274320">
                <a:tc>
                  <a:txBody>
                    <a:bodyPr/>
                    <a:lstStyle/>
                    <a:p>
                      <a:pPr marL="0" lvl="0" indent="0" algn="l"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Full charge / 90% Charge</a:t>
                      </a: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it-IT" sz="1000" b="0" i="0" u="none" strike="noStrike" kern="1200" cap="none" spc="0" normalizeH="0" baseline="0" noProof="0">
                          <a:solidFill>
                            <a:schemeClr val="tx1"/>
                          </a:solidFill>
                          <a:effectLst/>
                          <a:latin typeface="+mn-lt"/>
                          <a:ea typeface="+mn-ea"/>
                          <a:cs typeface="+mn-cs"/>
                        </a:rPr>
                        <a:t>mins</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a:solidFill>
                            <a:schemeClr val="tx1"/>
                          </a:solidFill>
                          <a:effectLst/>
                          <a:latin typeface="Roboto Light"/>
                          <a:ea typeface="+mn-ea"/>
                          <a:cs typeface="+mn-cs"/>
                          <a:sym typeface=""/>
                        </a:rPr>
                        <a:t>95 / 60</a:t>
                      </a: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197522894"/>
                  </a:ext>
                </a:extLst>
              </a:tr>
              <a:tr h="274320">
                <a:tc>
                  <a:txBody>
                    <a:bodyPr/>
                    <a:lstStyle/>
                    <a:p>
                      <a:pPr marL="0" lvl="0" indent="0" algn="l"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Solution tank size</a:t>
                      </a: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L</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2,5</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60283230"/>
                  </a:ext>
                </a:extLst>
              </a:tr>
              <a:tr h="274320">
                <a:tc>
                  <a:txBody>
                    <a:bodyPr/>
                    <a:lstStyle/>
                    <a:p>
                      <a:pPr marL="0" lvl="0" indent="0" algn="l"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Recovery tank size</a:t>
                      </a: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L</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a:solidFill>
                            <a:schemeClr val="tx1"/>
                          </a:solidFill>
                          <a:effectLst/>
                          <a:latin typeface="Roboto Light"/>
                          <a:ea typeface="+mn-ea"/>
                          <a:cs typeface="+mn-cs"/>
                          <a:sym typeface=""/>
                        </a:rPr>
                        <a:t>2,8</a:t>
                      </a: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589106230"/>
                  </a:ext>
                </a:extLst>
              </a:tr>
              <a:tr h="274320">
                <a:tc>
                  <a:txBody>
                    <a:bodyPr/>
                    <a:lstStyle/>
                    <a:p>
                      <a:pPr marL="0" lvl="0" indent="0" algn="l" defTabSz="1023967">
                        <a:lnSpc>
                          <a:spcPct val="100000"/>
                        </a:lnSpc>
                        <a:spcBef>
                          <a:spcPts val="0"/>
                        </a:spcBef>
                        <a:spcAft>
                          <a:spcPts val="0"/>
                        </a:spcAft>
                        <a:buNone/>
                      </a:pPr>
                      <a:r>
                        <a:rPr lang="en-GB" sz="1000" b="0" i="0" u="none" strike="noStrike" kern="1200" cap="none" spc="0" normalizeH="0" baseline="0">
                          <a:solidFill>
                            <a:schemeClr val="tx1"/>
                          </a:solidFill>
                          <a:effectLst/>
                          <a:latin typeface="+mn-lt"/>
                          <a:ea typeface="+mn-ea"/>
                          <a:cs typeface="+mn-cs"/>
                          <a:sym typeface=""/>
                        </a:rPr>
                        <a:t>Machine dimensions in working mode (L x W x H)</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mm</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a:solidFill>
                            <a:schemeClr val="tx1"/>
                          </a:solidFill>
                          <a:effectLst/>
                          <a:latin typeface="Roboto Light"/>
                          <a:ea typeface="+mn-ea"/>
                          <a:cs typeface="+mn-cs"/>
                          <a:sym typeface=""/>
                        </a:rPr>
                        <a:t>430 x 230 x 1485</a:t>
                      </a: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031127304"/>
                  </a:ext>
                </a:extLst>
              </a:tr>
              <a:tr h="274320">
                <a:tc>
                  <a:txBody>
                    <a:bodyPr/>
                    <a:lstStyle/>
                    <a:p>
                      <a:pPr marL="0" lvl="0" indent="0" algn="l" defTabSz="1023967">
                        <a:lnSpc>
                          <a:spcPct val="100000"/>
                        </a:lnSpc>
                        <a:spcBef>
                          <a:spcPts val="0"/>
                        </a:spcBef>
                        <a:spcAft>
                          <a:spcPts val="0"/>
                        </a:spcAft>
                        <a:buNone/>
                      </a:pPr>
                      <a:r>
                        <a:rPr lang="en-GB" sz="1000" b="0" i="0" u="none" strike="noStrike" kern="1200" cap="none" spc="0" normalizeH="0" baseline="0">
                          <a:solidFill>
                            <a:schemeClr val="tx1"/>
                          </a:solidFill>
                          <a:effectLst/>
                          <a:latin typeface="+mn-lt"/>
                          <a:ea typeface="+mn-ea"/>
                          <a:cs typeface="+mn-cs"/>
                          <a:sym typeface=""/>
                        </a:rPr>
                        <a:t>Gross weight (empty and with battery)</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kg</a:t>
                      </a:r>
                      <a:endParaRPr lang="it-IT" sz="1000" b="0" i="0" u="none" strike="noStrike" kern="1200" cap="none" spc="0" normalizeH="0" baseline="0" err="1">
                        <a:solidFill>
                          <a:schemeClr val="tx1"/>
                        </a:solidFill>
                        <a:effectLst/>
                        <a:latin typeface="+mn-l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a:solidFill>
                            <a:schemeClr val="tx1"/>
                          </a:solidFill>
                          <a:effectLst/>
                          <a:latin typeface="Roboto Light"/>
                          <a:ea typeface="+mn-ea"/>
                          <a:cs typeface="+mn-cs"/>
                          <a:sym typeface=""/>
                        </a:rPr>
                        <a:t>7,3</a:t>
                      </a: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532029620"/>
                  </a:ext>
                </a:extLst>
              </a:tr>
              <a:tr h="274320">
                <a:tc>
                  <a:txBody>
                    <a:bodyPr/>
                    <a:lstStyle/>
                    <a:p>
                      <a:pPr marL="0" lvl="0" indent="0" algn="l" defTabSz="1023967">
                        <a:lnSpc>
                          <a:spcPct val="100000"/>
                        </a:lnSpc>
                        <a:spcBef>
                          <a:spcPts val="0"/>
                        </a:spcBef>
                        <a:spcAft>
                          <a:spcPts val="0"/>
                        </a:spcAft>
                        <a:buNone/>
                      </a:pPr>
                      <a:r>
                        <a:rPr lang="en-GB" sz="1000" b="0" i="0" u="none" strike="noStrike" kern="1200" cap="none" spc="0" normalizeH="0" baseline="0">
                          <a:solidFill>
                            <a:schemeClr val="tx1"/>
                          </a:solidFill>
                          <a:effectLst/>
                          <a:latin typeface="+mn-lt"/>
                          <a:ea typeface="+mn-ea"/>
                          <a:cs typeface="+mn-cs"/>
                          <a:sym typeface=""/>
                        </a:rPr>
                        <a:t>Vibration level at operator's arms</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m/s</a:t>
                      </a:r>
                      <a:r>
                        <a:rPr lang="it-IT" sz="1000" b="0" i="0" u="none" strike="noStrike" kern="1200" cap="none" spc="0" normalizeH="0" baseline="30000">
                          <a:solidFill>
                            <a:schemeClr val="tx1"/>
                          </a:solidFill>
                          <a:effectLst/>
                          <a:latin typeface="+mn-lt"/>
                          <a:ea typeface="+mn-ea"/>
                          <a:cs typeface="+mn-cs"/>
                          <a:sym typeface=""/>
                        </a:rPr>
                        <a:t>2</a:t>
                      </a:r>
                      <a:endParaRPr lang="it-IT" sz="1000" err="1">
                        <a:solidFill>
                          <a:schemeClr val="tx1"/>
                        </a:solidFill>
                        <a:latin typeface="+mn-lt"/>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a:solidFill>
                            <a:schemeClr val="tx1"/>
                          </a:solidFill>
                          <a:effectLst/>
                          <a:latin typeface="+mn-lt"/>
                          <a:ea typeface="+mn-ea"/>
                          <a:cs typeface="+mn-cs"/>
                          <a:sym typeface=""/>
                        </a:rPr>
                        <a:t>&lt;2,5</a:t>
                      </a:r>
                      <a:endParaRPr lang="it-IT" sz="1000" b="0" i="0" u="none" strike="noStrike" kern="1200" cap="none" spc="0" normalizeH="0" baseline="0">
                        <a:solidFill>
                          <a:schemeClr val="tx1"/>
                        </a:solidFill>
                        <a:effectLst/>
                        <a:latin typeface="Roboto Light"/>
                        <a:ea typeface="+mn-ea"/>
                        <a:cs typeface="+mn-cs"/>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658827966"/>
                  </a:ext>
                </a:extLst>
              </a:tr>
              <a:tr h="274320">
                <a:tc>
                  <a:txBody>
                    <a:bodyPr/>
                    <a:lstStyle/>
                    <a:p>
                      <a:pPr marL="0" lvl="0" indent="0" algn="l" defTabSz="1023967">
                        <a:lnSpc>
                          <a:spcPct val="100000"/>
                        </a:lnSpc>
                        <a:spcBef>
                          <a:spcPts val="0"/>
                        </a:spcBef>
                        <a:spcAft>
                          <a:spcPts val="0"/>
                        </a:spcAft>
                        <a:buNone/>
                      </a:pPr>
                      <a:r>
                        <a:rPr lang="en-GB" sz="1000" b="0" i="0" u="none" strike="noStrike" kern="1200" cap="none" spc="0" normalizeH="0" baseline="0">
                          <a:solidFill>
                            <a:schemeClr val="tx1"/>
                          </a:solidFill>
                          <a:effectLst/>
                          <a:latin typeface="+mn-lt"/>
                          <a:ea typeface="+mn-ea"/>
                          <a:cs typeface="+mn-cs"/>
                          <a:sym typeface=""/>
                        </a:rPr>
                        <a:t>Sound pressure level at workstation</a:t>
                      </a:r>
                      <a:endParaRPr lang="it-IT" sz="1000" b="0" i="0" u="none" strike="noStrike" kern="1200" cap="none" spc="0" normalizeH="0" baseline="0">
                        <a:solidFill>
                          <a:schemeClr val="tx1"/>
                        </a:solidFill>
                        <a:effectLst/>
                        <a:latin typeface="+mn-lt"/>
                        <a:ea typeface="+mn-ea"/>
                        <a:cs typeface="+mn-cs"/>
                        <a:sym typeface=""/>
                      </a:endParaRPr>
                    </a:p>
                  </a:txBody>
                  <a:tcPr marL="73152" marR="73152" marT="0" marB="0" anchor="ctr">
                    <a:lnT w="12700">
                      <a:solidFill>
                        <a:schemeClr val="bg2">
                          <a:lumMod val="100000"/>
                        </a:schemeClr>
                      </a:solidFill>
                    </a:lnT>
                    <a:lnB w="12700">
                      <a:solidFill>
                        <a:schemeClr val="bg2">
                          <a:lumMod val="100000"/>
                        </a:schemeClr>
                      </a:solidFill>
                    </a:lnB>
                    <a:solidFill>
                      <a:schemeClr val="bg1">
                        <a:lumMod val="95000"/>
                      </a:schemeClr>
                    </a:solidFill>
                  </a:tcPr>
                </a:tc>
                <a:tc>
                  <a:txBody>
                    <a:bodyPr/>
                    <a:lstStyle/>
                    <a:p>
                      <a:pPr marL="0" lvl="0" indent="0" algn="ctr" defTabSz="1023967">
                        <a:lnSpc>
                          <a:spcPct val="100000"/>
                        </a:lnSpc>
                        <a:spcBef>
                          <a:spcPts val="0"/>
                        </a:spcBef>
                        <a:spcAft>
                          <a:spcPts val="0"/>
                        </a:spcAft>
                        <a:buNone/>
                      </a:pPr>
                      <a:r>
                        <a:rPr lang="it-IT" sz="1000">
                          <a:solidFill>
                            <a:schemeClr val="tx1"/>
                          </a:solidFill>
                          <a:latin typeface="+mn-lt"/>
                          <a:sym typeface=""/>
                        </a:rPr>
                        <a:t>dBA</a:t>
                      </a:r>
                      <a:endParaRPr lang="it-IT" sz="1000" err="1">
                        <a:solidFill>
                          <a:schemeClr val="tx1"/>
                        </a:solidFill>
                        <a:latin typeface="+mn-lt"/>
                        <a:sym typeface=""/>
                      </a:endParaRPr>
                    </a:p>
                  </a:txBody>
                  <a:tcPr marL="73152" marR="73152" marT="0" marB="0" anchor="ctr">
                    <a:lnT w="12700" cap="flat" cmpd="sng" algn="ctr">
                      <a:solidFill>
                        <a:schemeClr val="bg2">
                          <a:lumMod val="100000"/>
                        </a:schemeClr>
                      </a:solidFill>
                      <a:prstDash val="solid"/>
                      <a:round/>
                      <a:headEnd type="none" w="med" len="med"/>
                      <a:tailEnd type="none" w="med" len="med"/>
                    </a:lnT>
                    <a:lnB w="12700">
                      <a:solidFill>
                        <a:schemeClr val="bg2">
                          <a:lumMod val="100000"/>
                        </a:schemeClr>
                      </a:solidFill>
                    </a:lnB>
                    <a:noFill/>
                  </a:tcPr>
                </a:tc>
                <a:tc>
                  <a:txBody>
                    <a:bodyPr/>
                    <a:lstStyle/>
                    <a:p>
                      <a:pPr marL="0" lvl="0" indent="0" algn="ctr" defTabSz="1023967" rtl="0" eaLnBrk="1" latinLnBrk="0" hangingPunct="1">
                        <a:lnSpc>
                          <a:spcPct val="100000"/>
                        </a:lnSpc>
                        <a:spcBef>
                          <a:spcPts val="0"/>
                        </a:spcBef>
                        <a:spcAft>
                          <a:spcPts val="0"/>
                        </a:spcAft>
                        <a:buNone/>
                      </a:pPr>
                      <a:r>
                        <a:rPr lang="it-IT" sz="1000" b="0" i="0" u="none" strike="noStrike" kern="1200" cap="none" spc="0" normalizeH="0" baseline="0" dirty="0">
                          <a:solidFill>
                            <a:schemeClr val="tx1"/>
                          </a:solidFill>
                          <a:effectLst/>
                          <a:latin typeface="Roboto Light"/>
                          <a:ea typeface="+mn-ea"/>
                          <a:cs typeface="+mn-cs"/>
                          <a:sym typeface=""/>
                        </a:rPr>
                        <a:t>&lt;70</a:t>
                      </a:r>
                    </a:p>
                  </a:txBody>
                  <a:tcPr marL="73152" marR="73152" marT="0" marB="0" anchor="ctr">
                    <a:lnT w="12700" cap="flat" cmpd="sng" algn="ctr">
                      <a:solidFill>
                        <a:schemeClr val="bg2">
                          <a:lumMod val="100000"/>
                        </a:schemeClr>
                      </a:solidFill>
                      <a:prstDash val="solid"/>
                      <a:round/>
                      <a:headEnd type="none" w="med" len="med"/>
                      <a:tailEnd type="none" w="med" len="med"/>
                    </a:lnT>
                    <a:lnB w="12700">
                      <a:solidFill>
                        <a:schemeClr val="bg2">
                          <a:lumMod val="100000"/>
                        </a:schemeClr>
                      </a:solidFill>
                    </a:lnB>
                    <a:noFill/>
                  </a:tcPr>
                </a:tc>
                <a:extLst>
                  <a:ext uri="{0D108BD9-81ED-4DB2-BD59-A6C34878D82A}">
                    <a16:rowId xmlns:a16="http://schemas.microsoft.com/office/drawing/2014/main" val="3047876210"/>
                  </a:ext>
                </a:extLst>
              </a:tr>
            </a:tbl>
          </a:graphicData>
        </a:graphic>
      </p:graphicFrame>
    </p:spTree>
    <p:extLst>
      <p:ext uri="{BB962C8B-B14F-4D97-AF65-F5344CB8AC3E}">
        <p14:creationId xmlns:p14="http://schemas.microsoft.com/office/powerpoint/2010/main" val="5186013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4EA5EC7-C7B1-E431-5459-0D0E05A56434}"/>
              </a:ext>
            </a:extLst>
          </p:cNvPr>
          <p:cNvGraphicFramePr>
            <a:graphicFrameLocks noChangeAspect="1"/>
          </p:cNvGraphicFramePr>
          <p:nvPr>
            <p:custDataLst>
              <p:tags r:id="rId1"/>
            </p:custDataLst>
            <p:extLst>
              <p:ext uri="{D42A27DB-BD31-4B8C-83A1-F6EECF244321}">
                <p14:modId xmlns:p14="http://schemas.microsoft.com/office/powerpoint/2010/main" val="3307778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287" imgH="288" progId="TCLayout.ActiveDocument.1">
                  <p:embed/>
                </p:oleObj>
              </mc:Choice>
              <mc:Fallback>
                <p:oleObj name="Diapositiva think-cell" r:id="rId3" imgW="287" imgH="288" progId="TCLayout.ActiveDocument.1">
                  <p:embed/>
                  <p:pic>
                    <p:nvPicPr>
                      <p:cNvPr id="6" name="think-cell data - do not delete" hidden="1">
                        <a:extLst>
                          <a:ext uri="{FF2B5EF4-FFF2-40B4-BE49-F238E27FC236}">
                            <a16:creationId xmlns:a16="http://schemas.microsoft.com/office/drawing/2014/main" id="{64EA5EC7-C7B1-E431-5459-0D0E05A5643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Footer Placeholder 1">
            <a:extLst>
              <a:ext uri="{FF2B5EF4-FFF2-40B4-BE49-F238E27FC236}">
                <a16:creationId xmlns:a16="http://schemas.microsoft.com/office/drawing/2014/main" id="{3E4EFD3E-6E1E-BAE4-D09A-1EE6B7F441B8}"/>
              </a:ext>
            </a:extLst>
          </p:cNvPr>
          <p:cNvSpPr>
            <a:spLocks noGrp="1"/>
          </p:cNvSpPr>
          <p:nvPr>
            <p:ph type="ftr" sz="quarter" idx="19"/>
          </p:nvPr>
        </p:nvSpPr>
        <p:spPr>
          <a:xfrm>
            <a:off x="920895" y="6452124"/>
            <a:ext cx="7850125" cy="307777"/>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3" name="Slide Number Placeholder 2">
            <a:extLst>
              <a:ext uri="{FF2B5EF4-FFF2-40B4-BE49-F238E27FC236}">
                <a16:creationId xmlns:a16="http://schemas.microsoft.com/office/drawing/2014/main" id="{565A421E-34FC-59E4-8045-5BBE4566664C}"/>
              </a:ext>
            </a:extLst>
          </p:cNvPr>
          <p:cNvSpPr>
            <a:spLocks noGrp="1"/>
          </p:cNvSpPr>
          <p:nvPr>
            <p:ph type="sldNum" sz="quarter" idx="20"/>
          </p:nvPr>
        </p:nvSpPr>
        <p:spPr/>
        <p:txBody>
          <a:bodyPr/>
          <a:lstStyle/>
          <a:p>
            <a:fld id="{6C385236-B7BA-4938-9EA6-6DEC8CA653D7}" type="slidenum">
              <a:rPr lang="en-US" smtClean="0"/>
              <a:pPr/>
              <a:t>16</a:t>
            </a:fld>
            <a:endParaRPr lang="en-US"/>
          </a:p>
        </p:txBody>
      </p:sp>
      <p:sp>
        <p:nvSpPr>
          <p:cNvPr id="5" name="Title 4">
            <a:extLst>
              <a:ext uri="{FF2B5EF4-FFF2-40B4-BE49-F238E27FC236}">
                <a16:creationId xmlns:a16="http://schemas.microsoft.com/office/drawing/2014/main" id="{8EA4D513-6499-D935-0B98-CCB19CE834EA}"/>
              </a:ext>
            </a:extLst>
          </p:cNvPr>
          <p:cNvSpPr>
            <a:spLocks noGrp="1"/>
          </p:cNvSpPr>
          <p:nvPr>
            <p:ph type="title"/>
          </p:nvPr>
        </p:nvSpPr>
        <p:spPr/>
        <p:txBody>
          <a:bodyPr vert="horz"/>
          <a:lstStyle/>
          <a:p>
            <a:r>
              <a:rPr lang="el-GR" dirty="0"/>
              <a:t>Κωδ. είδους </a:t>
            </a:r>
            <a:r>
              <a:rPr lang="en-US" dirty="0" err="1"/>
              <a:t>Nilfisk</a:t>
            </a:r>
            <a:r>
              <a:rPr lang="en-US" dirty="0"/>
              <a:t> </a:t>
            </a:r>
            <a:r>
              <a:rPr lang="en-US" dirty="0" err="1"/>
              <a:t>Dryft</a:t>
            </a:r>
            <a:endParaRPr lang="en-US" dirty="0"/>
          </a:p>
        </p:txBody>
      </p:sp>
      <p:graphicFrame>
        <p:nvGraphicFramePr>
          <p:cNvPr id="7" name="Segnaposto contenuto 6">
            <a:extLst>
              <a:ext uri="{FF2B5EF4-FFF2-40B4-BE49-F238E27FC236}">
                <a16:creationId xmlns:a16="http://schemas.microsoft.com/office/drawing/2014/main" id="{B31EFC68-803D-0002-7954-879E5F558D55}"/>
              </a:ext>
            </a:extLst>
          </p:cNvPr>
          <p:cNvGraphicFramePr>
            <a:graphicFrameLocks/>
          </p:cNvGraphicFramePr>
          <p:nvPr>
            <p:extLst>
              <p:ext uri="{D42A27DB-BD31-4B8C-83A1-F6EECF244321}">
                <p14:modId xmlns:p14="http://schemas.microsoft.com/office/powerpoint/2010/main" val="294054662"/>
              </p:ext>
            </p:extLst>
          </p:nvPr>
        </p:nvGraphicFramePr>
        <p:xfrm>
          <a:off x="475040" y="1419312"/>
          <a:ext cx="11247120" cy="784080"/>
        </p:xfrm>
        <a:graphic>
          <a:graphicData uri="http://schemas.openxmlformats.org/drawingml/2006/table">
            <a:tbl>
              <a:tblPr firstRow="1" bandRow="1">
                <a:effectLst/>
                <a:tableStyleId>{2D5ABB26-0587-4C30-8999-92F81FD0307C}</a:tableStyleId>
              </a:tblPr>
              <a:tblGrid>
                <a:gridCol w="1089355">
                  <a:extLst>
                    <a:ext uri="{9D8B030D-6E8A-4147-A177-3AD203B41FA5}">
                      <a16:colId xmlns:a16="http://schemas.microsoft.com/office/drawing/2014/main" val="739157374"/>
                    </a:ext>
                  </a:extLst>
                </a:gridCol>
                <a:gridCol w="3299765">
                  <a:extLst>
                    <a:ext uri="{9D8B030D-6E8A-4147-A177-3AD203B41FA5}">
                      <a16:colId xmlns:a16="http://schemas.microsoft.com/office/drawing/2014/main" val="4023227998"/>
                    </a:ext>
                  </a:extLst>
                </a:gridCol>
                <a:gridCol w="2286000">
                  <a:extLst>
                    <a:ext uri="{9D8B030D-6E8A-4147-A177-3AD203B41FA5}">
                      <a16:colId xmlns:a16="http://schemas.microsoft.com/office/drawing/2014/main" val="1755002730"/>
                    </a:ext>
                  </a:extLst>
                </a:gridCol>
                <a:gridCol w="2286000">
                  <a:extLst>
                    <a:ext uri="{9D8B030D-6E8A-4147-A177-3AD203B41FA5}">
                      <a16:colId xmlns:a16="http://schemas.microsoft.com/office/drawing/2014/main" val="1105548255"/>
                    </a:ext>
                  </a:extLst>
                </a:gridCol>
                <a:gridCol w="2286000">
                  <a:extLst>
                    <a:ext uri="{9D8B030D-6E8A-4147-A177-3AD203B41FA5}">
                      <a16:colId xmlns:a16="http://schemas.microsoft.com/office/drawing/2014/main" val="1152019022"/>
                    </a:ext>
                  </a:extLst>
                </a:gridCol>
              </a:tblGrid>
              <a:tr h="182196">
                <a:tc>
                  <a:txBody>
                    <a:bodyPr/>
                    <a:lstStyle/>
                    <a:p>
                      <a:pPr marL="0" marR="0" lvl="0" indent="0" algn="l" defTabSz="1023967"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lumMod val="100000"/>
                            </a:schemeClr>
                          </a:solidFill>
                          <a:effectLst/>
                          <a:latin typeface="Roboto Bold"/>
                          <a:ea typeface="+mn-ea"/>
                          <a:cs typeface="+mn-cs"/>
                          <a:sym typeface=""/>
                        </a:rPr>
                        <a:t>Κωδ. είδους</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l" defTabSz="1023967"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lumMod val="100000"/>
                            </a:schemeClr>
                          </a:solidFill>
                          <a:effectLst/>
                          <a:latin typeface="Roboto Bold"/>
                          <a:ea typeface="+mn-ea"/>
                          <a:cs typeface="+mn-cs"/>
                          <a:sym typeface=""/>
                        </a:rPr>
                        <a:t>Κύρια περιγραφή</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l"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lumMod val="100000"/>
                            </a:schemeClr>
                          </a:solidFill>
                          <a:effectLst/>
                          <a:latin typeface="Roboto Bold"/>
                          <a:ea typeface="+mn-ea"/>
                          <a:cs typeface="+mn-cs"/>
                        </a:rPr>
                        <a:t>Μοντέλα</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lumMod val="100000"/>
                            </a:schemeClr>
                          </a:solidFill>
                          <a:effectLst/>
                          <a:latin typeface="Roboto Bold"/>
                          <a:ea typeface="+mn-ea"/>
                          <a:cs typeface="+mn-cs"/>
                        </a:rPr>
                        <a:t>L4</a:t>
                      </a:r>
                      <a:endParaRPr lang="it-IT" sz="1200" b="0" i="0" u="none" strike="noStrike" kern="1200" cap="none" spc="0" normalizeH="0" baseline="0">
                        <a:solidFill>
                          <a:schemeClr val="tx1">
                            <a:lumMod val="100000"/>
                          </a:schemeClr>
                        </a:solidFill>
                        <a:effectLst/>
                        <a:latin typeface="Roboto Bold"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ctr"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lumMod val="100000"/>
                            </a:schemeClr>
                          </a:solidFill>
                          <a:effectLst/>
                          <a:latin typeface="Roboto Bold"/>
                          <a:ea typeface="+mn-ea"/>
                          <a:cs typeface="+mn-cs"/>
                        </a:rPr>
                        <a:t>L5</a:t>
                      </a:r>
                      <a:endParaRPr lang="it-IT" sz="1200" b="0" i="0" u="none" strike="noStrike" kern="1200" cap="none" spc="0" normalizeH="0" baseline="0">
                        <a:solidFill>
                          <a:schemeClr val="tx1">
                            <a:lumMod val="100000"/>
                          </a:schemeClr>
                        </a:solidFill>
                        <a:effectLst/>
                        <a:latin typeface="Roboto Bold"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extLst>
                  <a:ext uri="{0D108BD9-81ED-4DB2-BD59-A6C34878D82A}">
                    <a16:rowId xmlns:a16="http://schemas.microsoft.com/office/drawing/2014/main" val="2881939360"/>
                  </a:ext>
                </a:extLst>
              </a:tr>
              <a:tr h="457200">
                <a:tc>
                  <a:txBody>
                    <a:bodyPr/>
                    <a:lstStyle/>
                    <a:p>
                      <a:pPr marL="0" marR="0" lvl="0" indent="0" algn="l"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solidFill>
                          <a:effectLst/>
                          <a:latin typeface="Roboto Light" panose="02000000000000000000" pitchFamily="2" charset="0"/>
                          <a:ea typeface="+mn-ea"/>
                          <a:cs typeface="+mn-cs"/>
                        </a:rPr>
                        <a:t>58002000</a:t>
                      </a:r>
                      <a:endParaRPr lang="it-IT" sz="1200" b="0" i="0" u="none" strike="noStrike" kern="1200" cap="none" spc="0" normalizeH="0" baseline="0">
                        <a:solidFill>
                          <a:schemeClr val="tx1"/>
                        </a:solidFill>
                        <a:effectLst/>
                        <a:latin typeface="Roboto Light"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l"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lumMod val="100000"/>
                            </a:schemeClr>
                          </a:solidFill>
                          <a:effectLst/>
                          <a:latin typeface="Roboto Light" panose="02000000000000000000" pitchFamily="2" charset="0"/>
                          <a:ea typeface="+mn-ea"/>
                          <a:cs typeface="+mn-cs"/>
                          <a:sym typeface=""/>
                        </a:rPr>
                        <a:t>Nilfisk Dryft V1 EU</a:t>
                      </a:r>
                      <a:endParaRPr lang="it-IT" sz="1200" b="0" i="0" u="none" strike="noStrike" kern="1200" cap="none" spc="0" normalizeH="0" baseline="0">
                        <a:solidFill>
                          <a:schemeClr val="tx1"/>
                        </a:solidFill>
                        <a:effectLst/>
                        <a:latin typeface="Roboto Light"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l" rtl="0" eaLnBrk="1" fontAlgn="auto" hangingPunct="1">
                        <a:lnSpc>
                          <a:spcPct val="100000"/>
                        </a:lnSpc>
                        <a:spcBef>
                          <a:spcPts val="0"/>
                        </a:spcBef>
                        <a:spcAft>
                          <a:spcPts val="0"/>
                        </a:spcAft>
                        <a:buFontTx/>
                        <a:buNone/>
                      </a:pPr>
                      <a:r>
                        <a:rPr lang="it-IT" sz="1200" b="0" i="0" u="none" strike="noStrike" kern="1200" cap="none" spc="0" normalizeH="0" baseline="0" dirty="0">
                          <a:solidFill>
                            <a:schemeClr val="tx1"/>
                          </a:solidFill>
                          <a:effectLst/>
                          <a:latin typeface="Roboto Light" panose="02000000000000000000" pitchFamily="2" charset="0"/>
                          <a:ea typeface="+mn-ea"/>
                          <a:cs typeface="+mn-cs"/>
                        </a:rPr>
                        <a:t>EE</a:t>
                      </a:r>
                      <a:endParaRPr lang="it-IT" sz="1200" b="0" i="0" u="none" strike="noStrike" kern="1200" cap="none" spc="0" normalizeH="0" baseline="0" dirty="0">
                        <a:solidFill>
                          <a:schemeClr val="tx1"/>
                        </a:solidFill>
                        <a:effectLst/>
                        <a:latin typeface="Roboto Light"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kumimoji="0" lang="it-IT" sz="1200" b="0" i="0" u="none" strike="noStrike" kern="1200" cap="none" spc="0" normalizeH="0" baseline="0" noProof="0">
                          <a:ln>
                            <a:noFill/>
                          </a:ln>
                          <a:solidFill>
                            <a:srgbClr val="28313F">
                              <a:lumMod val="100000"/>
                            </a:srgbClr>
                          </a:solidFill>
                          <a:effectLst/>
                          <a:uLnTx/>
                          <a:uFillTx/>
                          <a:latin typeface="Roboto Light" panose="02000000000000000000" pitchFamily="2" charset="0"/>
                          <a:ea typeface="+mn-ea"/>
                          <a:cs typeface="+mn-cs"/>
                          <a:sym typeface=""/>
                        </a:rPr>
                        <a:t>94720</a:t>
                      </a:r>
                      <a:endParaRPr lang="it-IT" sz="1200" b="0" i="0" u="none" strike="noStrike" kern="1200" cap="none" spc="0" normalizeH="0" baseline="0">
                        <a:solidFill>
                          <a:schemeClr val="tx1"/>
                        </a:solidFill>
                        <a:effectLst/>
                        <a:latin typeface="Roboto Light"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lang="it-IT" sz="1200" b="0" i="0" u="none" strike="noStrike" kern="1200" cap="none" spc="0" normalizeH="0" baseline="0" dirty="0">
                          <a:solidFill>
                            <a:schemeClr val="tx1">
                              <a:lumMod val="100000"/>
                            </a:schemeClr>
                          </a:solidFill>
                          <a:effectLst/>
                          <a:latin typeface="Roboto Light" panose="02000000000000000000" pitchFamily="2" charset="0"/>
                          <a:ea typeface="+mn-ea"/>
                          <a:cs typeface="+mn-cs"/>
                          <a:sym typeface=""/>
                        </a:rPr>
                        <a:t>8206</a:t>
                      </a:r>
                      <a:endParaRPr lang="it-IT" sz="1400" b="1" i="0" u="none" strike="noStrike" kern="1200" cap="none" spc="0" normalizeH="0" baseline="0" dirty="0">
                        <a:solidFill>
                          <a:srgbClr val="38AFD9"/>
                        </a:solidFill>
                        <a:effectLst/>
                        <a:latin typeface="Roboto Light" panose="02000000000000000000" pitchFamily="2" charset="0"/>
                        <a:ea typeface="Roboto Black" panose="02000000000000000000" pitchFamily="2" charset="0"/>
                        <a:cs typeface="+mn-cs"/>
                        <a:sym typeface=""/>
                      </a:endParaRPr>
                    </a:p>
                  </a:txBody>
                  <a:tcPr marL="54000" marR="54000" marT="73152" marB="73152"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73386456"/>
                  </a:ext>
                </a:extLst>
              </a:tr>
            </a:tbl>
          </a:graphicData>
        </a:graphic>
      </p:graphicFrame>
    </p:spTree>
    <p:extLst>
      <p:ext uri="{BB962C8B-B14F-4D97-AF65-F5344CB8AC3E}">
        <p14:creationId xmlns:p14="http://schemas.microsoft.com/office/powerpoint/2010/main" val="404516757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4EA5EC7-C7B1-E431-5459-0D0E05A5643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287" imgH="288" progId="TCLayout.ActiveDocument.1">
                  <p:embed/>
                </p:oleObj>
              </mc:Choice>
              <mc:Fallback>
                <p:oleObj name="Diapositiva think-cell" r:id="rId3" imgW="287" imgH="288" progId="TCLayout.ActiveDocument.1">
                  <p:embed/>
                  <p:pic>
                    <p:nvPicPr>
                      <p:cNvPr id="6" name="think-cell data - do not delete" hidden="1">
                        <a:extLst>
                          <a:ext uri="{FF2B5EF4-FFF2-40B4-BE49-F238E27FC236}">
                            <a16:creationId xmlns:a16="http://schemas.microsoft.com/office/drawing/2014/main" id="{64EA5EC7-C7B1-E431-5459-0D0E05A5643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Footer Placeholder 1">
            <a:extLst>
              <a:ext uri="{FF2B5EF4-FFF2-40B4-BE49-F238E27FC236}">
                <a16:creationId xmlns:a16="http://schemas.microsoft.com/office/drawing/2014/main" id="{3E4EFD3E-6E1E-BAE4-D09A-1EE6B7F441B8}"/>
              </a:ext>
            </a:extLst>
          </p:cNvPr>
          <p:cNvSpPr>
            <a:spLocks noGrp="1"/>
          </p:cNvSpPr>
          <p:nvPr>
            <p:ph type="ftr" sz="quarter" idx="19"/>
          </p:nvPr>
        </p:nvSpPr>
        <p:spPr>
          <a:xfrm>
            <a:off x="920896" y="6452124"/>
            <a:ext cx="8114820" cy="307777"/>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3" name="Slide Number Placeholder 2">
            <a:extLst>
              <a:ext uri="{FF2B5EF4-FFF2-40B4-BE49-F238E27FC236}">
                <a16:creationId xmlns:a16="http://schemas.microsoft.com/office/drawing/2014/main" id="{565A421E-34FC-59E4-8045-5BBE4566664C}"/>
              </a:ext>
            </a:extLst>
          </p:cNvPr>
          <p:cNvSpPr>
            <a:spLocks noGrp="1"/>
          </p:cNvSpPr>
          <p:nvPr>
            <p:ph type="sldNum" sz="quarter" idx="20"/>
          </p:nvPr>
        </p:nvSpPr>
        <p:spPr/>
        <p:txBody>
          <a:bodyPr/>
          <a:lstStyle/>
          <a:p>
            <a:fld id="{6C385236-B7BA-4938-9EA6-6DEC8CA653D7}" type="slidenum">
              <a:rPr lang="en-US" smtClean="0"/>
              <a:pPr/>
              <a:t>17</a:t>
            </a:fld>
            <a:endParaRPr lang="en-US"/>
          </a:p>
        </p:txBody>
      </p:sp>
      <p:sp>
        <p:nvSpPr>
          <p:cNvPr id="5" name="Title 4">
            <a:extLst>
              <a:ext uri="{FF2B5EF4-FFF2-40B4-BE49-F238E27FC236}">
                <a16:creationId xmlns:a16="http://schemas.microsoft.com/office/drawing/2014/main" id="{8EA4D513-6499-D935-0B98-CCB19CE834EA}"/>
              </a:ext>
            </a:extLst>
          </p:cNvPr>
          <p:cNvSpPr>
            <a:spLocks noGrp="1"/>
          </p:cNvSpPr>
          <p:nvPr>
            <p:ph type="title"/>
          </p:nvPr>
        </p:nvSpPr>
        <p:spPr/>
        <p:txBody>
          <a:bodyPr vert="horz"/>
          <a:lstStyle/>
          <a:p>
            <a:r>
              <a:rPr lang="el-GR" dirty="0"/>
              <a:t>Εξαρτήματα</a:t>
            </a:r>
            <a:r>
              <a:rPr lang="vi-VN" dirty="0"/>
              <a:t> </a:t>
            </a:r>
            <a:r>
              <a:rPr lang="en-US" dirty="0" err="1"/>
              <a:t>Nilfisk</a:t>
            </a:r>
            <a:r>
              <a:rPr lang="en-US" dirty="0"/>
              <a:t> </a:t>
            </a:r>
            <a:r>
              <a:rPr lang="en-US" dirty="0" err="1"/>
              <a:t>Dryft</a:t>
            </a:r>
            <a:r>
              <a:rPr lang="en-US" baseline="30000" dirty="0"/>
              <a:t>®</a:t>
            </a:r>
            <a:endParaRPr lang="en-US" dirty="0"/>
          </a:p>
        </p:txBody>
      </p:sp>
      <p:graphicFrame>
        <p:nvGraphicFramePr>
          <p:cNvPr id="4" name="Segnaposto contenuto 6">
            <a:extLst>
              <a:ext uri="{FF2B5EF4-FFF2-40B4-BE49-F238E27FC236}">
                <a16:creationId xmlns:a16="http://schemas.microsoft.com/office/drawing/2014/main" id="{992D7904-A67D-929A-F7F9-FAE6C5A3C21A}"/>
              </a:ext>
            </a:extLst>
          </p:cNvPr>
          <p:cNvGraphicFramePr>
            <a:graphicFrameLocks/>
          </p:cNvGraphicFramePr>
          <p:nvPr>
            <p:extLst>
              <p:ext uri="{D42A27DB-BD31-4B8C-83A1-F6EECF244321}">
                <p14:modId xmlns:p14="http://schemas.microsoft.com/office/powerpoint/2010/main" val="3857089810"/>
              </p:ext>
            </p:extLst>
          </p:nvPr>
        </p:nvGraphicFramePr>
        <p:xfrm>
          <a:off x="475040" y="1419312"/>
          <a:ext cx="7770466" cy="4482720"/>
        </p:xfrm>
        <a:graphic>
          <a:graphicData uri="http://schemas.openxmlformats.org/drawingml/2006/table">
            <a:tbl>
              <a:tblPr firstRow="1" bandRow="1">
                <a:effectLst/>
                <a:tableStyleId>{2D5ABB26-0587-4C30-8999-92F81FD0307C}</a:tableStyleId>
              </a:tblPr>
              <a:tblGrid>
                <a:gridCol w="1089355">
                  <a:extLst>
                    <a:ext uri="{9D8B030D-6E8A-4147-A177-3AD203B41FA5}">
                      <a16:colId xmlns:a16="http://schemas.microsoft.com/office/drawing/2014/main" val="739157374"/>
                    </a:ext>
                  </a:extLst>
                </a:gridCol>
                <a:gridCol w="2840631">
                  <a:extLst>
                    <a:ext uri="{9D8B030D-6E8A-4147-A177-3AD203B41FA5}">
                      <a16:colId xmlns:a16="http://schemas.microsoft.com/office/drawing/2014/main" val="4023227998"/>
                    </a:ext>
                  </a:extLst>
                </a:gridCol>
                <a:gridCol w="1246627">
                  <a:extLst>
                    <a:ext uri="{9D8B030D-6E8A-4147-A177-3AD203B41FA5}">
                      <a16:colId xmlns:a16="http://schemas.microsoft.com/office/drawing/2014/main" val="1755002730"/>
                    </a:ext>
                  </a:extLst>
                </a:gridCol>
                <a:gridCol w="856493">
                  <a:extLst>
                    <a:ext uri="{9D8B030D-6E8A-4147-A177-3AD203B41FA5}">
                      <a16:colId xmlns:a16="http://schemas.microsoft.com/office/drawing/2014/main" val="1105548255"/>
                    </a:ext>
                  </a:extLst>
                </a:gridCol>
                <a:gridCol w="1737360">
                  <a:extLst>
                    <a:ext uri="{9D8B030D-6E8A-4147-A177-3AD203B41FA5}">
                      <a16:colId xmlns:a16="http://schemas.microsoft.com/office/drawing/2014/main" val="1152019022"/>
                    </a:ext>
                  </a:extLst>
                </a:gridCol>
              </a:tblGrid>
              <a:tr h="0">
                <a:tc>
                  <a:txBody>
                    <a:bodyPr/>
                    <a:lstStyle/>
                    <a:p>
                      <a:pPr marL="0" marR="0" lvl="0" indent="0" algn="l" defTabSz="1023967"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lumMod val="100000"/>
                            </a:schemeClr>
                          </a:solidFill>
                          <a:effectLst/>
                          <a:latin typeface="Roboto Bold"/>
                          <a:ea typeface="+mn-ea"/>
                          <a:cs typeface="+mn-cs"/>
                          <a:sym typeface=""/>
                        </a:rPr>
                        <a:t>Κωδ. είδους</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l" defTabSz="1023967" rtl="0" eaLnBrk="1" fontAlgn="auto" hangingPunct="1">
                        <a:lnSpc>
                          <a:spcPct val="100000"/>
                        </a:lnSpc>
                        <a:spcBef>
                          <a:spcPts val="0"/>
                        </a:spcBef>
                        <a:spcAft>
                          <a:spcPts val="0"/>
                        </a:spcAft>
                        <a:buFontTx/>
                        <a:buNone/>
                      </a:pPr>
                      <a:r>
                        <a:rPr lang="el" sz="1200" b="0" i="0" u="none" strike="noStrike" kern="1200" cap="none" spc="0" normalizeH="0" baseline="0" dirty="0">
                          <a:solidFill>
                            <a:schemeClr val="tx1">
                              <a:lumMod val="100000"/>
                            </a:schemeClr>
                          </a:solidFill>
                          <a:effectLst/>
                          <a:latin typeface="Roboto Bold"/>
                          <a:ea typeface="+mn-ea"/>
                          <a:cs typeface="+mn-cs"/>
                          <a:sym typeface=""/>
                        </a:rPr>
                        <a:t>Περιγραφή</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l"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lumMod val="100000"/>
                            </a:schemeClr>
                          </a:solidFill>
                          <a:effectLst/>
                          <a:latin typeface="Roboto Bold"/>
                          <a:ea typeface="+mn-ea"/>
                          <a:cs typeface="+mn-cs"/>
                        </a:rPr>
                        <a:t>Ομάδα εξαρτήματος</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lumMod val="100000"/>
                            </a:schemeClr>
                          </a:solidFill>
                          <a:effectLst/>
                          <a:latin typeface="Roboto Bold"/>
                          <a:ea typeface="+mn-ea"/>
                          <a:cs typeface="+mn-cs"/>
                        </a:rPr>
                        <a:t>Ποσότητα</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tc>
                  <a:txBody>
                    <a:bodyPr/>
                    <a:lstStyle/>
                    <a:p>
                      <a:pPr marL="0" marR="0" lvl="0" indent="0" algn="ctr"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lumMod val="100000"/>
                            </a:schemeClr>
                          </a:solidFill>
                          <a:effectLst/>
                          <a:latin typeface="Roboto Bold"/>
                          <a:ea typeface="+mn-ea"/>
                          <a:cs typeface="+mn-cs"/>
                        </a:rPr>
                        <a:t>Nilfisk </a:t>
                      </a:r>
                      <a:r>
                        <a:rPr lang="it-IT" sz="1200" b="0" i="0" u="none" strike="noStrike" kern="1200" cap="none" spc="0" normalizeH="0" baseline="0" err="1">
                          <a:solidFill>
                            <a:schemeClr val="tx1">
                              <a:lumMod val="100000"/>
                            </a:schemeClr>
                          </a:solidFill>
                          <a:effectLst/>
                          <a:latin typeface="Roboto Bold"/>
                          <a:ea typeface="+mn-ea"/>
                          <a:cs typeface="+mn-cs"/>
                        </a:rPr>
                        <a:t>Dryft</a:t>
                      </a:r>
                      <a:r>
                        <a:rPr lang="it-IT" sz="1200" b="0" i="0" u="none" strike="noStrike" kern="1200" cap="none" spc="0" normalizeH="0" baseline="0">
                          <a:solidFill>
                            <a:schemeClr val="tx1">
                              <a:lumMod val="100000"/>
                            </a:schemeClr>
                          </a:solidFill>
                          <a:effectLst/>
                          <a:latin typeface="Roboto Bold"/>
                          <a:ea typeface="+mn-ea"/>
                          <a:cs typeface="+mn-cs"/>
                        </a:rPr>
                        <a:t> V1 EU</a:t>
                      </a:r>
                    </a:p>
                    <a:p>
                      <a:pPr marL="0" marR="0" lvl="0" indent="0" algn="ctr"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lumMod val="100000"/>
                            </a:schemeClr>
                          </a:solidFill>
                          <a:effectLst/>
                          <a:latin typeface="Roboto Bold"/>
                          <a:ea typeface="+mn-ea"/>
                          <a:cs typeface="+mn-cs"/>
                        </a:rPr>
                        <a:t>58002000</a:t>
                      </a:r>
                      <a:endParaRPr lang="it-IT" sz="1200" b="0" i="0" u="none" strike="noStrike" kern="1200" cap="none" spc="0" normalizeH="0" baseline="0">
                        <a:solidFill>
                          <a:schemeClr val="tx1">
                            <a:lumMod val="100000"/>
                          </a:schemeClr>
                        </a:solidFill>
                        <a:effectLst/>
                        <a:latin typeface="Roboto Bold"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tx1">
                          <a:lumMod val="100000"/>
                        </a:schemeClr>
                      </a:solidFill>
                      <a:prstDash val="solid"/>
                      <a:round/>
                      <a:headEnd type="none" w="med" len="med"/>
                      <a:tailEnd type="none" w="med" len="med"/>
                    </a:lnB>
                  </a:tcPr>
                </a:tc>
                <a:extLst>
                  <a:ext uri="{0D108BD9-81ED-4DB2-BD59-A6C34878D82A}">
                    <a16:rowId xmlns:a16="http://schemas.microsoft.com/office/drawing/2014/main" val="2881939360"/>
                  </a:ext>
                </a:extLst>
              </a:tr>
              <a:tr h="457200">
                <a:tc>
                  <a:txBody>
                    <a:bodyPr/>
                    <a:lstStyle/>
                    <a:p>
                      <a:pPr marL="0" marR="0" lvl="0" indent="0" algn="l"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solidFill>
                          <a:effectLst/>
                          <a:latin typeface="Roboto Light"/>
                          <a:ea typeface="+mn-ea"/>
                          <a:cs typeface="+mn-cs"/>
                        </a:rPr>
                        <a:t>58002028</a:t>
                      </a:r>
                      <a:endParaRPr lang="it-IT" sz="1200" b="0" i="0" u="none" strike="noStrike" kern="1200" cap="none" spc="0" normalizeH="0" baseline="0">
                        <a:solidFill>
                          <a:schemeClr val="tx1"/>
                        </a:solidFill>
                        <a:effectLst/>
                        <a:latin typeface="Roboto Light" panose="02000000000000000000" pitchFamily="2" charset="0"/>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l"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solidFill>
                          <a:effectLst/>
                          <a:latin typeface="+mn-lt"/>
                          <a:ea typeface="+mn-ea"/>
                          <a:cs typeface="+mn-cs"/>
                        </a:rPr>
                        <a:t>Υποδοχή πανιου </a:t>
                      </a:r>
                      <a:r>
                        <a:rPr lang="it-IT" sz="1200" b="0" i="0" u="none" strike="noStrike" kern="1200" cap="none" spc="0" normalizeH="0" baseline="0" dirty="0">
                          <a:solidFill>
                            <a:schemeClr val="tx1"/>
                          </a:solidFill>
                          <a:effectLst/>
                          <a:latin typeface="+mn-lt"/>
                          <a:ea typeface="+mn-ea"/>
                          <a:cs typeface="+mn-cs"/>
                        </a:rPr>
                        <a:t>sip</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l"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solidFill>
                          <a:effectLst/>
                          <a:latin typeface="+mn-lt"/>
                          <a:ea typeface="+mn-ea"/>
                          <a:cs typeface="+mn-cs"/>
                        </a:rPr>
                        <a:t>Υποδοχή πανιού</a:t>
                      </a: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4000" marR="54000" marT="72000" marB="7200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kumimoji="0" lang="en-US" sz="1600" b="1" i="0" u="none" strike="noStrike" kern="1200" cap="none" spc="0" normalizeH="0" baseline="0" noProof="0" dirty="0">
                          <a:ln>
                            <a:noFill/>
                          </a:ln>
                          <a:solidFill>
                            <a:srgbClr val="38AFD9"/>
                          </a:solidFill>
                          <a:effectLst/>
                          <a:uLnTx/>
                          <a:uFillTx/>
                          <a:latin typeface="Segoe MDL2 Assets" panose="050A0102010101010101" pitchFamily="18" charset="0"/>
                          <a:ea typeface="+mn-ea"/>
                          <a:cs typeface="+mn-cs"/>
                        </a:rPr>
                        <a:t></a:t>
                      </a:r>
                      <a:endParaRPr lang="it-IT" sz="1600" b="1" i="0" u="none" strike="noStrike" kern="1200" cap="none" spc="0" normalizeH="0" baseline="0" dirty="0">
                        <a:solidFill>
                          <a:srgbClr val="38AFD9"/>
                        </a:solidFill>
                        <a:effectLst/>
                        <a:latin typeface="Roboto Black" panose="02000000000000000000" pitchFamily="2" charset="0"/>
                        <a:ea typeface="Roboto Black" panose="02000000000000000000" pitchFamily="2" charset="0"/>
                        <a:cs typeface="+mn-cs"/>
                        <a:sym typeface=""/>
                      </a:endParaRPr>
                    </a:p>
                  </a:txBody>
                  <a:tcPr marL="54000" marR="54000" marB="0"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73386456"/>
                  </a:ext>
                </a:extLst>
              </a:tr>
              <a:tr h="457200">
                <a:tc>
                  <a:txBody>
                    <a:bodyPr/>
                    <a:lstStyle/>
                    <a:p>
                      <a:pPr marL="0" marR="0" lvl="0" indent="0" algn="l"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solidFill>
                          <a:effectLst/>
                          <a:latin typeface="Roboto Light"/>
                          <a:ea typeface="+mn-ea"/>
                          <a:cs typeface="+mn-cs"/>
                        </a:rPr>
                        <a:t>58002029</a:t>
                      </a:r>
                      <a:endParaRPr lang="it-IT" sz="1200" b="0" i="0" u="none" strike="noStrike" kern="1200" cap="none" spc="0" normalizeH="0" baseline="0">
                        <a:solidFill>
                          <a:schemeClr val="tx1"/>
                        </a:solidFill>
                        <a:effectLst/>
                        <a:latin typeface="Roboto Light" panose="02000000000000000000" pitchFamily="2" charset="0"/>
                        <a:ea typeface="+mn-ea"/>
                        <a:cs typeface="+mn-cs"/>
                        <a:sym typeface=""/>
                      </a:endParaRP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l"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solidFill>
                          <a:effectLst/>
                          <a:latin typeface="+mn-lt"/>
                          <a:ea typeface="+mn-ea"/>
                          <a:cs typeface="+mn-cs"/>
                        </a:rPr>
                        <a:t>Πανί καθαρισμού μονο </a:t>
                      </a:r>
                      <a:r>
                        <a:rPr lang="it-IT" sz="1200" b="0" i="0" u="none" strike="noStrike" kern="1200" cap="none" spc="0" normalizeH="0" baseline="0" dirty="0">
                          <a:solidFill>
                            <a:schemeClr val="tx1"/>
                          </a:solidFill>
                          <a:effectLst/>
                          <a:latin typeface="+mn-lt"/>
                          <a:ea typeface="+mn-ea"/>
                          <a:cs typeface="+mn-cs"/>
                        </a:rPr>
                        <a:t>sip</a:t>
                      </a: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l"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solidFill>
                          <a:effectLst/>
                          <a:latin typeface="+mn-lt"/>
                          <a:ea typeface="+mn-ea"/>
                          <a:cs typeface="+mn-cs"/>
                        </a:rPr>
                        <a:t>Ειδικό πανί</a:t>
                      </a: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kumimoji="0" lang="en-US" sz="1600" b="1" i="0" u="none" strike="noStrike" kern="1200" cap="none" spc="0" normalizeH="0" baseline="0" noProof="0">
                          <a:ln>
                            <a:noFill/>
                          </a:ln>
                          <a:solidFill>
                            <a:srgbClr val="38AFD9"/>
                          </a:solidFill>
                          <a:effectLst/>
                          <a:uLnTx/>
                          <a:uFillTx/>
                          <a:latin typeface="Segoe MDL2 Assets" panose="050A0102010101010101" pitchFamily="18" charset="0"/>
                          <a:ea typeface="+mn-ea"/>
                          <a:cs typeface="+mn-cs"/>
                        </a:rPr>
                        <a:t></a:t>
                      </a:r>
                      <a:endParaRPr lang="it-IT" sz="1200" b="1" i="0" u="none" strike="noStrike" kern="1200" cap="none" spc="0" normalizeH="0" baseline="0">
                        <a:solidFill>
                          <a:schemeClr val="tx1">
                            <a:lumMod val="100000"/>
                          </a:schemeClr>
                        </a:solidFill>
                        <a:effectLst/>
                        <a:latin typeface="Roboto Black"/>
                        <a:ea typeface="+mn-ea"/>
                        <a:cs typeface="+mn-cs"/>
                        <a:sym typeface=""/>
                      </a:endParaRPr>
                    </a:p>
                  </a:txBody>
                  <a:tcPr marL="54000" marR="5400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87079997"/>
                  </a:ext>
                </a:extLst>
              </a:tr>
              <a:tr h="457200">
                <a:tc>
                  <a:txBody>
                    <a:bodyPr/>
                    <a:lstStyle/>
                    <a:p>
                      <a:pPr marL="0" marR="0" lvl="0" indent="0" algn="l"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solidFill>
                          <a:effectLst/>
                          <a:latin typeface="Roboto Light"/>
                          <a:ea typeface="+mn-ea"/>
                          <a:cs typeface="+mn-cs"/>
                        </a:rPr>
                        <a:t>58002060</a:t>
                      </a:r>
                      <a:endParaRPr lang="it-IT" sz="1200" b="0" i="0" u="none" strike="noStrike" kern="1200" cap="none" spc="0" normalizeH="0" baseline="0">
                        <a:solidFill>
                          <a:schemeClr val="tx1"/>
                        </a:solidFill>
                        <a:effectLst/>
                        <a:latin typeface="Roboto Light" panose="02000000000000000000" pitchFamily="2" charset="0"/>
                        <a:ea typeface="+mn-ea"/>
                        <a:cs typeface="+mn-cs"/>
                        <a:sym typeface=""/>
                      </a:endParaRP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l" rtl="0" eaLnBrk="1" fontAlgn="auto" hangingPunct="1">
                        <a:lnSpc>
                          <a:spcPct val="100000"/>
                        </a:lnSpc>
                        <a:spcBef>
                          <a:spcPts val="0"/>
                        </a:spcBef>
                        <a:spcAft>
                          <a:spcPts val="0"/>
                        </a:spcAft>
                        <a:buFontTx/>
                        <a:buNone/>
                      </a:pPr>
                      <a:r>
                        <a:rPr lang="el-GR" sz="1200" b="0" i="0" u="none" strike="noStrike" kern="1200" cap="none" spc="0" normalizeH="0" baseline="0" dirty="0">
                          <a:solidFill>
                            <a:schemeClr val="tx1"/>
                          </a:solidFill>
                          <a:effectLst/>
                          <a:latin typeface="+mn-lt"/>
                          <a:ea typeface="+mn-ea"/>
                          <a:cs typeface="+mn-cs"/>
                        </a:rPr>
                        <a:t>Κιτ </a:t>
                      </a:r>
                      <a:r>
                        <a:rPr lang="el-GR" sz="1200" b="0" i="0" u="none" strike="noStrike" kern="1200" cap="none" spc="0" normalizeH="0" baseline="0" dirty="0" err="1">
                          <a:solidFill>
                            <a:schemeClr val="tx1"/>
                          </a:solidFill>
                          <a:effectLst/>
                          <a:latin typeface="+mn-lt"/>
                          <a:ea typeface="+mn-ea"/>
                          <a:cs typeface="+mn-cs"/>
                        </a:rPr>
                        <a:t>λαστιχων</a:t>
                      </a:r>
                      <a:r>
                        <a:rPr lang="el-GR" sz="1200" b="0" i="0" u="none" strike="noStrike" kern="1200" cap="none" spc="0" normalizeH="0" baseline="0" dirty="0">
                          <a:solidFill>
                            <a:schemeClr val="tx1"/>
                          </a:solidFill>
                          <a:effectLst/>
                          <a:latin typeface="+mn-lt"/>
                          <a:ea typeface="+mn-ea"/>
                          <a:cs typeface="+mn-cs"/>
                        </a:rPr>
                        <a:t> </a:t>
                      </a:r>
                      <a:r>
                        <a:rPr lang="en-US" sz="1200" b="0" i="0" u="none" strike="noStrike" kern="1200" cap="none" spc="0" normalizeH="0" baseline="0" dirty="0">
                          <a:solidFill>
                            <a:schemeClr val="tx1"/>
                          </a:solidFill>
                          <a:effectLst/>
                          <a:latin typeface="+mn-lt"/>
                          <a:ea typeface="+mn-ea"/>
                          <a:cs typeface="+mn-cs"/>
                        </a:rPr>
                        <a:t>squeegee</a:t>
                      </a:r>
                      <a:r>
                        <a:rPr lang="el-GR" sz="1200" b="0" i="0" u="none" strike="noStrike" kern="1200" cap="none" spc="0" normalizeH="0" baseline="0" dirty="0">
                          <a:solidFill>
                            <a:schemeClr val="tx1"/>
                          </a:solidFill>
                          <a:effectLst/>
                          <a:latin typeface="+mn-lt"/>
                          <a:ea typeface="+mn-ea"/>
                          <a:cs typeface="+mn-cs"/>
                        </a:rPr>
                        <a:t> </a:t>
                      </a:r>
                      <a:br>
                        <a:rPr lang="vi-VN" sz="1200" b="0" i="0" u="none" strike="noStrike" kern="1200" cap="none" spc="0" normalizeH="0" baseline="0" dirty="0">
                          <a:solidFill>
                            <a:schemeClr val="tx1"/>
                          </a:solidFill>
                          <a:effectLst/>
                          <a:latin typeface="+mn-lt"/>
                          <a:ea typeface="+mn-ea"/>
                          <a:cs typeface="+mn-cs"/>
                        </a:rPr>
                      </a:br>
                      <a:r>
                        <a:rPr lang="el-GR" sz="1200" b="0" i="0" u="none" strike="noStrike" kern="1200" cap="none" spc="0" normalizeH="0" baseline="0" dirty="0">
                          <a:solidFill>
                            <a:schemeClr val="tx1"/>
                          </a:solidFill>
                          <a:effectLst/>
                          <a:latin typeface="+mn-lt"/>
                          <a:ea typeface="+mn-ea"/>
                          <a:cs typeface="+mn-cs"/>
                        </a:rPr>
                        <a:t>(linatex)</a:t>
                      </a: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l" rtl="0" eaLnBrk="1" fontAlgn="auto" hangingPunct="1">
                        <a:lnSpc>
                          <a:spcPct val="100000"/>
                        </a:lnSpc>
                        <a:spcBef>
                          <a:spcPts val="0"/>
                        </a:spcBef>
                        <a:spcAft>
                          <a:spcPts val="0"/>
                        </a:spcAft>
                        <a:buFontTx/>
                        <a:buNone/>
                      </a:pPr>
                      <a:r>
                        <a:rPr lang="en-US" sz="1200" b="0" i="0" u="none" strike="noStrike" kern="1200" cap="none" spc="0" normalizeH="0" baseline="0" dirty="0">
                          <a:solidFill>
                            <a:schemeClr val="tx1"/>
                          </a:solidFill>
                          <a:effectLst/>
                          <a:latin typeface="+mn-lt"/>
                          <a:ea typeface="+mn-ea"/>
                          <a:cs typeface="+mn-cs"/>
                        </a:rPr>
                        <a:t>Squeegee </a:t>
                      </a:r>
                      <a:endParaRPr lang="el-GR" sz="1200" b="0" i="0" u="none" strike="noStrike" kern="1200" cap="none" spc="0" normalizeH="0" baseline="0" dirty="0">
                        <a:solidFill>
                          <a:schemeClr val="tx1"/>
                        </a:solidFill>
                        <a:effectLst/>
                        <a:latin typeface="+mn-lt"/>
                        <a:ea typeface="+mn-ea"/>
                        <a:cs typeface="+mn-cs"/>
                      </a:endParaRP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4000" marR="54000" marT="72000" marB="7200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ctr" defTabSz="1023967" rtl="0" eaLnBrk="1" fontAlgn="auto" hangingPunct="1">
                        <a:lnSpc>
                          <a:spcPct val="100000"/>
                        </a:lnSpc>
                        <a:spcBef>
                          <a:spcPts val="0"/>
                        </a:spcBef>
                        <a:spcAft>
                          <a:spcPts val="0"/>
                        </a:spcAft>
                        <a:buFontTx/>
                        <a:buNone/>
                      </a:pPr>
                      <a:r>
                        <a:rPr kumimoji="0" lang="en-US" sz="1600" b="1" i="0" u="none" strike="noStrike" kern="1200" cap="none" spc="0" normalizeH="0" baseline="0" noProof="0">
                          <a:ln>
                            <a:noFill/>
                          </a:ln>
                          <a:solidFill>
                            <a:srgbClr val="38AFD9"/>
                          </a:solidFill>
                          <a:effectLst/>
                          <a:uLnTx/>
                          <a:uFillTx/>
                          <a:latin typeface="Segoe MDL2 Assets" panose="050A0102010101010101" pitchFamily="18" charset="0"/>
                          <a:ea typeface="+mn-ea"/>
                          <a:cs typeface="+mn-cs"/>
                        </a:rPr>
                        <a:t></a:t>
                      </a:r>
                      <a:endParaRPr lang="it-IT" sz="1200" b="1" i="0" u="none" strike="noStrike" kern="1200" cap="none" spc="0" normalizeH="0" baseline="0">
                        <a:solidFill>
                          <a:schemeClr val="tx1">
                            <a:lumMod val="100000"/>
                          </a:schemeClr>
                        </a:solidFill>
                        <a:effectLst/>
                        <a:latin typeface="Roboto Black"/>
                        <a:ea typeface="+mn-ea"/>
                        <a:cs typeface="+mn-cs"/>
                        <a:sym typeface=""/>
                      </a:endParaRPr>
                    </a:p>
                  </a:txBody>
                  <a:tcPr marL="54000" marR="54000" marB="0"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759200100"/>
                  </a:ext>
                </a:extLst>
              </a:tr>
              <a:tr h="457200">
                <a:tc>
                  <a:txBody>
                    <a:bodyPr/>
                    <a:lstStyle/>
                    <a:p>
                      <a:pPr marL="0" lvl="0" indent="0" algn="l"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58002020</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l">
                        <a:lnSpc>
                          <a:spcPct val="100000"/>
                        </a:lnSpc>
                        <a:spcBef>
                          <a:spcPts val="0"/>
                        </a:spcBef>
                        <a:spcAft>
                          <a:spcPts val="0"/>
                        </a:spcAft>
                        <a:buNone/>
                      </a:pPr>
                      <a:r>
                        <a:rPr lang="el-GR" sz="1200" b="0" i="0" u="none" strike="noStrike" kern="1200" cap="none" spc="0" normalizeH="0" baseline="0" dirty="0">
                          <a:solidFill>
                            <a:schemeClr val="tx1"/>
                          </a:solidFill>
                          <a:effectLst/>
                          <a:latin typeface="+mn-lt"/>
                          <a:ea typeface="+mn-ea"/>
                          <a:cs typeface="+mn-cs"/>
                        </a:rPr>
                        <a:t>Μπαταρία ιοντων λιθιου </a:t>
                      </a:r>
                      <a:r>
                        <a:rPr lang="vi-VN" sz="1200" b="0" i="0" u="none" strike="noStrike" kern="1200" cap="none" spc="0" normalizeH="0" baseline="0" dirty="0">
                          <a:solidFill>
                            <a:schemeClr val="tx1"/>
                          </a:solidFill>
                          <a:effectLst/>
                          <a:latin typeface="+mn-lt"/>
                          <a:ea typeface="+mn-ea"/>
                          <a:cs typeface="+mn-cs"/>
                        </a:rPr>
                        <a:t>D</a:t>
                      </a:r>
                      <a:r>
                        <a:rPr lang="it-IT" sz="1200" b="0" i="0" u="none" strike="noStrike" kern="1200" cap="none" spc="0" normalizeH="0" baseline="0" dirty="0">
                          <a:solidFill>
                            <a:schemeClr val="tx1"/>
                          </a:solidFill>
                          <a:effectLst/>
                          <a:latin typeface="+mn-lt"/>
                          <a:ea typeface="+mn-ea"/>
                          <a:cs typeface="+mn-cs"/>
                        </a:rPr>
                        <a:t>ryft </a:t>
                      </a:r>
                      <a:br>
                        <a:rPr lang="vi-VN" sz="1200" b="0" i="0" u="none" strike="noStrike" kern="1200" cap="none" spc="0" normalizeH="0" baseline="0" dirty="0">
                          <a:solidFill>
                            <a:schemeClr val="tx1"/>
                          </a:solidFill>
                          <a:effectLst/>
                          <a:latin typeface="+mn-lt"/>
                          <a:ea typeface="+mn-ea"/>
                          <a:cs typeface="+mn-cs"/>
                        </a:rPr>
                      </a:br>
                      <a:r>
                        <a:rPr lang="it-IT" sz="1200" b="0" i="0" u="none" strike="noStrike" kern="1200" cap="none" spc="0" normalizeH="0" baseline="0" dirty="0">
                          <a:solidFill>
                            <a:schemeClr val="tx1"/>
                          </a:solidFill>
                          <a:effectLst/>
                          <a:latin typeface="+mn-lt"/>
                          <a:ea typeface="+mn-ea"/>
                          <a:cs typeface="+mn-cs"/>
                        </a:rPr>
                        <a:t>25,2V 5AH sip</a:t>
                      </a: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l" defTabSz="1023967">
                        <a:lnSpc>
                          <a:spcPct val="100000"/>
                        </a:lnSpc>
                        <a:spcBef>
                          <a:spcPts val="0"/>
                        </a:spcBef>
                        <a:spcAft>
                          <a:spcPts val="0"/>
                        </a:spcAft>
                        <a:buNone/>
                      </a:pPr>
                      <a:r>
                        <a:rPr lang="el-GR" sz="1200" b="0" i="0" u="none" strike="noStrike" kern="1200" cap="none" spc="0" normalizeH="0" baseline="0" dirty="0">
                          <a:solidFill>
                            <a:schemeClr val="tx1"/>
                          </a:solidFill>
                          <a:effectLst/>
                          <a:latin typeface="+mn-lt"/>
                          <a:ea typeface="+mn-ea"/>
                          <a:cs typeface="+mn-cs"/>
                        </a:rPr>
                        <a:t>Μπαταρία</a:t>
                      </a: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kumimoji="0" lang="en-US" sz="1600" b="1" i="0" u="none" strike="noStrike" kern="1200" cap="none" spc="0" normalizeH="0" baseline="0" noProof="0">
                          <a:ln>
                            <a:noFill/>
                          </a:ln>
                          <a:solidFill>
                            <a:srgbClr val="38AFD9"/>
                          </a:solidFill>
                          <a:effectLst/>
                          <a:uLnTx/>
                          <a:uFillTx/>
                          <a:latin typeface="Segoe MDL2 Assets" panose="050A0102010101010101" pitchFamily="18" charset="0"/>
                          <a:ea typeface="+mn-ea"/>
                          <a:cs typeface="+mn-cs"/>
                        </a:rPr>
                        <a:t></a:t>
                      </a:r>
                      <a:endParaRPr lang="it-IT" sz="1200" b="1" i="0" u="none" strike="noStrike" kern="1200" cap="none" spc="0" normalizeH="0" baseline="0">
                        <a:solidFill>
                          <a:schemeClr val="tx1">
                            <a:lumMod val="100000"/>
                          </a:schemeClr>
                        </a:solidFill>
                        <a:effectLst/>
                        <a:latin typeface="Roboto Black"/>
                        <a:ea typeface="+mn-ea"/>
                        <a:cs typeface="+mn-cs"/>
                        <a:sym typeface=""/>
                      </a:endParaRPr>
                    </a:p>
                  </a:txBody>
                  <a:tcPr marL="53999" marR="53999"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78240321"/>
                  </a:ext>
                </a:extLst>
              </a:tr>
              <a:tr h="457200">
                <a:tc>
                  <a:txBody>
                    <a:bodyPr/>
                    <a:lstStyle/>
                    <a:p>
                      <a:pPr marL="0" lvl="0" indent="0" algn="l"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58002022</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l">
                        <a:lnSpc>
                          <a:spcPct val="100000"/>
                        </a:lnSpc>
                        <a:spcBef>
                          <a:spcPts val="0"/>
                        </a:spcBef>
                        <a:spcAft>
                          <a:spcPts val="0"/>
                        </a:spcAft>
                        <a:buNone/>
                      </a:pPr>
                      <a:r>
                        <a:rPr lang="el-GR" sz="1200" b="0" i="0" u="none" strike="noStrike" kern="1200" cap="none" spc="0" normalizeH="0" baseline="0" noProof="0" dirty="0">
                          <a:solidFill>
                            <a:schemeClr val="tx1"/>
                          </a:solidFill>
                          <a:effectLst/>
                          <a:latin typeface="+mn-lt"/>
                        </a:rPr>
                        <a:t>Μπαταρία ιοντων λιθιου </a:t>
                      </a:r>
                      <a:r>
                        <a:rPr lang="vi-VN" sz="1200" b="0" i="0" u="none" strike="noStrike" kern="1200" cap="none" spc="0" normalizeH="0" baseline="0" noProof="0" dirty="0">
                          <a:solidFill>
                            <a:schemeClr val="tx1"/>
                          </a:solidFill>
                          <a:effectLst/>
                          <a:latin typeface="+mn-lt"/>
                        </a:rPr>
                        <a:t>D</a:t>
                      </a:r>
                      <a:r>
                        <a:rPr lang="it-IT" sz="1200" b="0" i="0" u="none" strike="noStrike" kern="1200" cap="none" spc="0" normalizeH="0" baseline="0" noProof="0" dirty="0">
                          <a:solidFill>
                            <a:schemeClr val="tx1"/>
                          </a:solidFill>
                          <a:effectLst/>
                          <a:latin typeface="+mn-lt"/>
                        </a:rPr>
                        <a:t>ryft </a:t>
                      </a:r>
                      <a:br>
                        <a:rPr lang="vi-VN" sz="1200" b="0" i="0" u="none" strike="noStrike" kern="1200" cap="none" spc="0" normalizeH="0" baseline="0" noProof="0" dirty="0">
                          <a:solidFill>
                            <a:schemeClr val="tx1"/>
                          </a:solidFill>
                          <a:effectLst/>
                          <a:latin typeface="+mn-lt"/>
                        </a:rPr>
                      </a:br>
                      <a:r>
                        <a:rPr lang="it-IT" sz="1200" b="0" i="0" u="none" strike="noStrike" kern="1200" cap="none" spc="0" normalizeH="0" baseline="0" noProof="0" dirty="0">
                          <a:solidFill>
                            <a:schemeClr val="tx1"/>
                          </a:solidFill>
                          <a:effectLst/>
                          <a:latin typeface="+mn-lt"/>
                        </a:rPr>
                        <a:t>25,2V 5AH US sip</a:t>
                      </a: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lvl="0" algn="l">
                        <a:lnSpc>
                          <a:spcPct val="100000"/>
                        </a:lnSpc>
                        <a:spcBef>
                          <a:spcPts val="0"/>
                        </a:spcBef>
                        <a:spcAft>
                          <a:spcPts val="0"/>
                        </a:spcAft>
                        <a:buNone/>
                      </a:pPr>
                      <a:r>
                        <a:rPr lang="el-GR" sz="1200" b="0" i="0" u="none" strike="noStrike" kern="1200" cap="none" spc="0" normalizeH="0" baseline="0" noProof="0" dirty="0">
                          <a:solidFill>
                            <a:schemeClr val="tx1"/>
                          </a:solidFill>
                          <a:effectLst/>
                          <a:latin typeface="+mn-lt"/>
                        </a:rPr>
                        <a:t>Μπαταρία</a:t>
                      </a: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a:solidFill>
                            <a:schemeClr val="tx1">
                              <a:lumMod val="100000"/>
                            </a:schemeClr>
                          </a:solidFill>
                          <a:effectLst/>
                          <a:latin typeface="+mn-lt"/>
                          <a:ea typeface="+mn-ea"/>
                          <a:cs typeface="+mn-cs"/>
                        </a:rPr>
                        <a:t>-</a:t>
                      </a:r>
                      <a:endParaRPr lang="it-IT" sz="1200" b="0" i="0" u="none" strike="noStrike" kern="1200" cap="none" spc="0" normalizeH="0" baseline="0">
                        <a:solidFill>
                          <a:schemeClr val="tx1">
                            <a:lumMod val="100000"/>
                          </a:schemeClr>
                        </a:solidFill>
                        <a:effectLst/>
                        <a:latin typeface="Roboto Black"/>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399644187"/>
                  </a:ext>
                </a:extLst>
              </a:tr>
              <a:tr h="457200">
                <a:tc>
                  <a:txBody>
                    <a:bodyPr/>
                    <a:lstStyle/>
                    <a:p>
                      <a:pPr marL="0" lvl="0" indent="0" algn="l"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58002030</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l">
                        <a:lnSpc>
                          <a:spcPct val="100000"/>
                        </a:lnSpc>
                        <a:spcBef>
                          <a:spcPts val="0"/>
                        </a:spcBef>
                        <a:spcAft>
                          <a:spcPts val="0"/>
                        </a:spcAft>
                        <a:buNone/>
                      </a:pPr>
                      <a:r>
                        <a:rPr lang="el-GR" sz="1200" b="0" i="0" u="none" strike="noStrike" kern="1200" cap="none" spc="0" normalizeH="0" baseline="0" dirty="0" err="1">
                          <a:solidFill>
                            <a:schemeClr val="tx1"/>
                          </a:solidFill>
                          <a:effectLst/>
                          <a:latin typeface="+mn-lt"/>
                          <a:ea typeface="+mn-ea"/>
                          <a:cs typeface="+mn-cs"/>
                        </a:rPr>
                        <a:t>Κιτ</a:t>
                      </a:r>
                      <a:r>
                        <a:rPr lang="el-GR" sz="1200" b="0" i="0" u="none" strike="noStrike" kern="1200" cap="none" spc="0" normalizeH="0" baseline="0" dirty="0">
                          <a:solidFill>
                            <a:schemeClr val="tx1"/>
                          </a:solidFill>
                          <a:effectLst/>
                          <a:latin typeface="+mn-lt"/>
                          <a:ea typeface="+mn-ea"/>
                          <a:cs typeface="+mn-cs"/>
                        </a:rPr>
                        <a:t> φορτιστή ιοντων λιθιου </a:t>
                      </a:r>
                      <a:r>
                        <a:rPr lang="vi-VN" sz="1200" b="0" i="0" u="none" strike="noStrike" kern="1200" cap="none" spc="0" normalizeH="0" baseline="0" dirty="0">
                          <a:solidFill>
                            <a:schemeClr val="tx1"/>
                          </a:solidFill>
                          <a:effectLst/>
                          <a:latin typeface="+mn-lt"/>
                          <a:ea typeface="+mn-ea"/>
                          <a:cs typeface="+mn-cs"/>
                        </a:rPr>
                        <a:t>D</a:t>
                      </a:r>
                      <a:r>
                        <a:rPr lang="el-GR" sz="1200" b="0" i="0" u="none" strike="noStrike" kern="1200" cap="none" spc="0" normalizeH="0" baseline="0" dirty="0">
                          <a:solidFill>
                            <a:schemeClr val="tx1"/>
                          </a:solidFill>
                          <a:effectLst/>
                          <a:latin typeface="+mn-lt"/>
                          <a:ea typeface="+mn-ea"/>
                          <a:cs typeface="+mn-cs"/>
                        </a:rPr>
                        <a:t>ryft </a:t>
                      </a:r>
                      <a:br>
                        <a:rPr lang="vi-VN" sz="1200" b="0" i="0" u="none" strike="noStrike" kern="1200" cap="none" spc="0" normalizeH="0" baseline="0" dirty="0">
                          <a:solidFill>
                            <a:schemeClr val="tx1"/>
                          </a:solidFill>
                          <a:effectLst/>
                          <a:latin typeface="+mn-lt"/>
                          <a:ea typeface="+mn-ea"/>
                          <a:cs typeface="+mn-cs"/>
                        </a:rPr>
                      </a:br>
                      <a:r>
                        <a:rPr lang="el-GR" sz="1200" b="0" i="0" u="none" strike="noStrike" kern="1200" cap="none" spc="0" normalizeH="0" baseline="0" dirty="0">
                          <a:solidFill>
                            <a:schemeClr val="tx1"/>
                          </a:solidFill>
                          <a:effectLst/>
                          <a:latin typeface="+mn-lt"/>
                          <a:ea typeface="+mn-ea"/>
                          <a:cs typeface="+mn-cs"/>
                        </a:rPr>
                        <a:t>24V 5A UK</a:t>
                      </a: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l" defTabSz="1023967">
                        <a:lnSpc>
                          <a:spcPct val="100000"/>
                        </a:lnSpc>
                        <a:spcBef>
                          <a:spcPts val="0"/>
                        </a:spcBef>
                        <a:spcAft>
                          <a:spcPts val="0"/>
                        </a:spcAft>
                        <a:buNone/>
                      </a:pPr>
                      <a:r>
                        <a:rPr lang="el-GR" sz="1200" b="0" i="0" u="none" strike="noStrike" kern="1200" cap="none" spc="0" normalizeH="0" baseline="0" dirty="0">
                          <a:solidFill>
                            <a:schemeClr val="tx1"/>
                          </a:solidFill>
                          <a:effectLst/>
                          <a:latin typeface="+mn-lt"/>
                          <a:ea typeface="+mn-ea"/>
                          <a:cs typeface="+mn-cs"/>
                        </a:rPr>
                        <a:t>Φορτιστής</a:t>
                      </a: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a:solidFill>
                            <a:schemeClr val="tx1">
                              <a:lumMod val="100000"/>
                            </a:schemeClr>
                          </a:solidFill>
                          <a:effectLst/>
                          <a:latin typeface="+mn-lt"/>
                          <a:ea typeface="+mn-ea"/>
                          <a:cs typeface="+mn-cs"/>
                        </a:rPr>
                        <a:t>-</a:t>
                      </a:r>
                      <a:endParaRPr lang="it-IT" sz="1200" b="1" i="0" u="none" strike="noStrike" kern="1200" cap="none" spc="0" normalizeH="0" baseline="0">
                        <a:solidFill>
                          <a:schemeClr val="tx1">
                            <a:lumMod val="100000"/>
                          </a:schemeClr>
                        </a:solidFill>
                        <a:effectLst/>
                        <a:latin typeface="Roboto Black"/>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80433497"/>
                  </a:ext>
                </a:extLst>
              </a:tr>
              <a:tr h="457200">
                <a:tc>
                  <a:txBody>
                    <a:bodyPr/>
                    <a:lstStyle/>
                    <a:p>
                      <a:pPr marL="0" lvl="0" indent="0" algn="l"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58002031</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lvl="0" indent="0" algn="l">
                        <a:lnSpc>
                          <a:spcPct val="100000"/>
                        </a:lnSpc>
                        <a:spcBef>
                          <a:spcPts val="0"/>
                        </a:spcBef>
                        <a:spcAft>
                          <a:spcPts val="0"/>
                        </a:spcAft>
                        <a:buNone/>
                      </a:pPr>
                      <a:r>
                        <a:rPr lang="el-GR" sz="1200" b="0" i="0" u="none" strike="noStrike" kern="1200" cap="none" spc="0" normalizeH="0" baseline="0" dirty="0" err="1">
                          <a:solidFill>
                            <a:schemeClr val="tx1"/>
                          </a:solidFill>
                          <a:effectLst/>
                          <a:latin typeface="+mn-lt"/>
                          <a:ea typeface="+mn-ea"/>
                          <a:cs typeface="+mn-cs"/>
                        </a:rPr>
                        <a:t>Κιτ</a:t>
                      </a:r>
                      <a:r>
                        <a:rPr lang="el-GR" sz="1200" b="0" i="0" u="none" strike="noStrike" kern="1200" cap="none" spc="0" normalizeH="0" baseline="0" dirty="0">
                          <a:solidFill>
                            <a:schemeClr val="tx1"/>
                          </a:solidFill>
                          <a:effectLst/>
                          <a:latin typeface="+mn-lt"/>
                          <a:ea typeface="+mn-ea"/>
                          <a:cs typeface="+mn-cs"/>
                        </a:rPr>
                        <a:t> φορτιστή ιοντων λιθιου </a:t>
                      </a:r>
                      <a:r>
                        <a:rPr lang="vi-VN" sz="1200" b="0" i="0" u="none" strike="noStrike" kern="1200" cap="none" spc="0" normalizeH="0" baseline="0" dirty="0">
                          <a:solidFill>
                            <a:schemeClr val="tx1"/>
                          </a:solidFill>
                          <a:effectLst/>
                          <a:latin typeface="+mn-lt"/>
                          <a:ea typeface="+mn-ea"/>
                          <a:cs typeface="+mn-cs"/>
                        </a:rPr>
                        <a:t>D</a:t>
                      </a:r>
                      <a:r>
                        <a:rPr lang="el-GR" sz="1200" b="0" i="0" u="none" strike="noStrike" kern="1200" cap="none" spc="0" normalizeH="0" baseline="0" dirty="0">
                          <a:solidFill>
                            <a:schemeClr val="tx1"/>
                          </a:solidFill>
                          <a:effectLst/>
                          <a:latin typeface="+mn-lt"/>
                          <a:ea typeface="+mn-ea"/>
                          <a:cs typeface="+mn-cs"/>
                        </a:rPr>
                        <a:t>ryft </a:t>
                      </a:r>
                      <a:br>
                        <a:rPr lang="vi-VN" sz="1200" b="0" i="0" u="none" strike="noStrike" kern="1200" cap="none" spc="0" normalizeH="0" baseline="0" dirty="0">
                          <a:solidFill>
                            <a:schemeClr val="tx1"/>
                          </a:solidFill>
                          <a:effectLst/>
                          <a:latin typeface="+mn-lt"/>
                          <a:ea typeface="+mn-ea"/>
                          <a:cs typeface="+mn-cs"/>
                        </a:rPr>
                      </a:br>
                      <a:r>
                        <a:rPr lang="el-GR" sz="1200" b="0" i="0" u="none" strike="noStrike" kern="1200" cap="none" spc="0" normalizeH="0" baseline="0" dirty="0">
                          <a:solidFill>
                            <a:schemeClr val="tx1"/>
                          </a:solidFill>
                          <a:effectLst/>
                          <a:latin typeface="+mn-lt"/>
                          <a:ea typeface="+mn-ea"/>
                          <a:cs typeface="+mn-cs"/>
                        </a:rPr>
                        <a:t>24V 5A </a:t>
                      </a:r>
                      <a:r>
                        <a:rPr lang="vi-VN" sz="1200" b="0" i="0" u="none" strike="noStrike" kern="1200" cap="none" spc="0" normalizeH="0" baseline="0" dirty="0">
                          <a:solidFill>
                            <a:schemeClr val="tx1"/>
                          </a:solidFill>
                          <a:effectLst/>
                          <a:latin typeface="+mn-lt"/>
                          <a:ea typeface="+mn-ea"/>
                          <a:cs typeface="+mn-cs"/>
                        </a:rPr>
                        <a:t>EU</a:t>
                      </a:r>
                      <a:endParaRPr lang="el-GR" sz="1200" b="0" i="0" u="none" strike="noStrike" kern="1200" cap="none" spc="0" normalizeH="0" baseline="0" dirty="0">
                        <a:solidFill>
                          <a:schemeClr val="tx1"/>
                        </a:solidFill>
                        <a:effectLst/>
                        <a:latin typeface="+mn-lt"/>
                        <a:ea typeface="+mn-ea"/>
                        <a:cs typeface="+mn-cs"/>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marR="0" lvl="0" indent="0" algn="l" defTabSz="1023967" rtl="0" eaLnBrk="1" fontAlgn="auto" latinLnBrk="0" hangingPunct="1">
                        <a:lnSpc>
                          <a:spcPct val="100000"/>
                        </a:lnSpc>
                        <a:spcBef>
                          <a:spcPts val="0"/>
                        </a:spcBef>
                        <a:spcAft>
                          <a:spcPts val="0"/>
                        </a:spcAft>
                        <a:buClrTx/>
                        <a:buSzTx/>
                        <a:buFontTx/>
                        <a:buNone/>
                        <a:tabLst/>
                        <a:defRPr/>
                      </a:pPr>
                      <a:r>
                        <a:rPr lang="el-GR" sz="1200" b="0" i="0" u="none" strike="noStrike" kern="1200" cap="none" spc="0" normalizeH="0" baseline="0" dirty="0">
                          <a:solidFill>
                            <a:schemeClr val="tx1"/>
                          </a:solidFill>
                          <a:effectLst/>
                          <a:latin typeface="+mn-lt"/>
                          <a:ea typeface="+mn-ea"/>
                          <a:cs typeface="+mn-cs"/>
                        </a:rPr>
                        <a:t>Φορτιστής</a:t>
                      </a: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tc>
                  <a:txBody>
                    <a:bodyPr/>
                    <a:lstStyle/>
                    <a:p>
                      <a:pPr marL="0" lvl="0" indent="0" algn="ctr" defTabSz="1023967" rtl="0" eaLnBrk="1" latinLnBrk="0" hangingPunct="1">
                        <a:lnSpc>
                          <a:spcPct val="100000"/>
                        </a:lnSpc>
                        <a:spcBef>
                          <a:spcPts val="0"/>
                        </a:spcBef>
                        <a:spcAft>
                          <a:spcPts val="0"/>
                        </a:spcAft>
                        <a:buNone/>
                      </a:pPr>
                      <a:r>
                        <a:rPr kumimoji="0" lang="en-US" sz="1600" b="1" i="0" u="none" strike="noStrike" kern="1200" cap="none" spc="0" normalizeH="0" baseline="0" noProof="0">
                          <a:ln>
                            <a:noFill/>
                          </a:ln>
                          <a:solidFill>
                            <a:srgbClr val="38AFD9"/>
                          </a:solidFill>
                          <a:effectLst/>
                          <a:uLnTx/>
                          <a:uFillTx/>
                          <a:latin typeface="Segoe MDL2 Assets" panose="050A0102010101010101" pitchFamily="18" charset="0"/>
                          <a:ea typeface="+mn-ea"/>
                          <a:cs typeface="+mn-cs"/>
                        </a:rPr>
                        <a:t></a:t>
                      </a:r>
                      <a:endParaRPr kumimoji="0" lang="it-IT" sz="1600" b="1" i="0" u="none" strike="noStrike" kern="1200" cap="none" spc="0" normalizeH="0" baseline="0">
                        <a:ln>
                          <a:noFill/>
                        </a:ln>
                        <a:solidFill>
                          <a:srgbClr val="68C18B"/>
                        </a:solidFill>
                        <a:effectLst/>
                        <a:uLnTx/>
                        <a:uFillTx/>
                        <a:latin typeface="Roboto Black" panose="02000000000000000000" pitchFamily="2" charset="0"/>
                        <a:ea typeface="Roboto Black" panose="02000000000000000000" pitchFamily="2" charset="0"/>
                        <a:cs typeface="+mn-cs"/>
                        <a:sym typeface=""/>
                      </a:endParaRPr>
                    </a:p>
                  </a:txBody>
                  <a:tcPr marL="53999" marR="53999" marB="0" anchor="ctr">
                    <a:lnT w="12700">
                      <a:solidFill>
                        <a:schemeClr val="bg2">
                          <a:lumMod val="100000"/>
                        </a:schemeClr>
                      </a:solidFill>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350511947"/>
                  </a:ext>
                </a:extLst>
              </a:tr>
              <a:tr h="457200">
                <a:tc>
                  <a:txBody>
                    <a:bodyPr/>
                    <a:lstStyle/>
                    <a:p>
                      <a:pPr marL="0" lvl="0" indent="0" algn="l"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58002033</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a:solidFill>
                        <a:schemeClr val="bg2">
                          <a:lumMod val="100000"/>
                        </a:schemeClr>
                      </a:solidFill>
                    </a:lnB>
                    <a:solidFill>
                      <a:schemeClr val="bg1">
                        <a:lumMod val="95000"/>
                      </a:schemeClr>
                    </a:solidFill>
                  </a:tcPr>
                </a:tc>
                <a:tc>
                  <a:txBody>
                    <a:bodyPr/>
                    <a:lstStyle/>
                    <a:p>
                      <a:pPr marL="0" lvl="0" indent="0" algn="l">
                        <a:lnSpc>
                          <a:spcPct val="100000"/>
                        </a:lnSpc>
                        <a:spcBef>
                          <a:spcPts val="0"/>
                        </a:spcBef>
                        <a:spcAft>
                          <a:spcPts val="0"/>
                        </a:spcAft>
                        <a:buNone/>
                      </a:pPr>
                      <a:r>
                        <a:rPr lang="el-GR" sz="1200" b="0" i="0" u="none" strike="noStrike" kern="1200" cap="none" spc="0" normalizeH="0" baseline="0" noProof="0" dirty="0" err="1">
                          <a:solidFill>
                            <a:schemeClr val="tx1"/>
                          </a:solidFill>
                          <a:effectLst/>
                          <a:latin typeface="+mn-lt"/>
                        </a:rPr>
                        <a:t>Κιτ</a:t>
                      </a:r>
                      <a:r>
                        <a:rPr lang="el-GR" sz="1200" b="0" i="0" u="none" strike="noStrike" kern="1200" cap="none" spc="0" normalizeH="0" baseline="0" noProof="0" dirty="0">
                          <a:solidFill>
                            <a:schemeClr val="tx1"/>
                          </a:solidFill>
                          <a:effectLst/>
                          <a:latin typeface="+mn-lt"/>
                        </a:rPr>
                        <a:t> φορτιστή ιοντων λιθιου Dryft </a:t>
                      </a:r>
                      <a:br>
                        <a:rPr lang="vi-VN" sz="1200" b="0" i="0" u="none" strike="noStrike" kern="1200" cap="none" spc="0" normalizeH="0" baseline="0" noProof="0" dirty="0">
                          <a:solidFill>
                            <a:schemeClr val="tx1"/>
                          </a:solidFill>
                          <a:effectLst/>
                          <a:latin typeface="+mn-lt"/>
                        </a:rPr>
                      </a:br>
                      <a:r>
                        <a:rPr lang="el-GR" sz="1200" b="0" i="0" u="none" strike="noStrike" kern="1200" cap="none" spc="0" normalizeH="0" baseline="0" noProof="0" dirty="0">
                          <a:solidFill>
                            <a:schemeClr val="tx1"/>
                          </a:solidFill>
                          <a:effectLst/>
                          <a:latin typeface="+mn-lt"/>
                        </a:rPr>
                        <a:t>24V 5A U</a:t>
                      </a:r>
                      <a:r>
                        <a:rPr lang="vi-VN" sz="1200" b="0" i="0" u="none" strike="noStrike" kern="1200" cap="none" spc="0" normalizeH="0" baseline="0" noProof="0" dirty="0">
                          <a:solidFill>
                            <a:schemeClr val="tx1"/>
                          </a:solidFill>
                          <a:effectLst/>
                          <a:latin typeface="+mn-lt"/>
                        </a:rPr>
                        <a:t>S</a:t>
                      </a:r>
                      <a:endParaRPr lang="el-GR" sz="1200" b="0" i="0" u="none" strike="noStrike" kern="1200" cap="none" spc="0" normalizeH="0" baseline="0" noProof="0" dirty="0">
                        <a:solidFill>
                          <a:schemeClr val="tx1"/>
                        </a:solidFill>
                        <a:effectLst/>
                        <a:latin typeface="+mn-lt"/>
                      </a:endParaRPr>
                    </a:p>
                  </a:txBody>
                  <a:tcPr marL="53999" marR="53999" marT="72000" marB="72000" anchor="ctr">
                    <a:lnT w="12700">
                      <a:solidFill>
                        <a:schemeClr val="bg2">
                          <a:lumMod val="100000"/>
                        </a:schemeClr>
                      </a:solidFill>
                    </a:lnT>
                    <a:lnB w="12700">
                      <a:solidFill>
                        <a:schemeClr val="bg2">
                          <a:lumMod val="100000"/>
                        </a:schemeClr>
                      </a:solidFill>
                    </a:lnB>
                    <a:noFill/>
                  </a:tcPr>
                </a:tc>
                <a:tc>
                  <a:txBody>
                    <a:bodyPr/>
                    <a:lstStyle/>
                    <a:p>
                      <a:pPr marL="0" lvl="0" indent="0" algn="l" defTabSz="1023967">
                        <a:lnSpc>
                          <a:spcPct val="100000"/>
                        </a:lnSpc>
                        <a:spcBef>
                          <a:spcPts val="0"/>
                        </a:spcBef>
                        <a:spcAft>
                          <a:spcPts val="0"/>
                        </a:spcAft>
                        <a:buNone/>
                      </a:pPr>
                      <a:r>
                        <a:rPr lang="el-GR" sz="1200" b="0" i="0" u="none" strike="noStrike" kern="1200" cap="none" spc="0" normalizeH="0" baseline="0" dirty="0">
                          <a:solidFill>
                            <a:schemeClr val="tx1"/>
                          </a:solidFill>
                          <a:effectLst/>
                          <a:latin typeface="+mn-lt"/>
                          <a:ea typeface="+mn-ea"/>
                          <a:cs typeface="+mn-cs"/>
                        </a:rPr>
                        <a:t>Φορτιστής</a:t>
                      </a:r>
                    </a:p>
                  </a:txBody>
                  <a:tcPr marL="53999" marR="53999" marT="72000" marB="72000" anchor="ctr">
                    <a:lnT w="12700">
                      <a:solidFill>
                        <a:schemeClr val="bg2">
                          <a:lumMod val="100000"/>
                        </a:schemeClr>
                      </a:solidFill>
                    </a:lnT>
                    <a:lnB w="12700">
                      <a:solidFill>
                        <a:schemeClr val="bg2">
                          <a:lumMod val="100000"/>
                        </a:schemeClr>
                      </a:solidFill>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a:solidFill>
                            <a:schemeClr val="tx1"/>
                          </a:solidFill>
                          <a:effectLst/>
                          <a:latin typeface="Roboto Light"/>
                          <a:ea typeface="+mn-ea"/>
                          <a:cs typeface="+mn-cs"/>
                        </a:rPr>
                        <a:t>1</a:t>
                      </a:r>
                      <a:endParaRPr lang="it-IT" sz="1200" b="0" i="0" u="none" strike="noStrike" kern="1200" cap="none" spc="0" normalizeH="0" baseline="0">
                        <a:solidFill>
                          <a:schemeClr val="tx1"/>
                        </a:solidFill>
                        <a:effectLst/>
                        <a:latin typeface="Roboto Light"/>
                        <a:ea typeface="+mn-ea"/>
                        <a:cs typeface="+mn-cs"/>
                        <a:sym typeface=""/>
                      </a:endParaRPr>
                    </a:p>
                  </a:txBody>
                  <a:tcPr marL="53999" marR="53999" marT="72000" marB="72000" anchor="ctr">
                    <a:lnT w="12700">
                      <a:solidFill>
                        <a:schemeClr val="bg2">
                          <a:lumMod val="100000"/>
                        </a:schemeClr>
                      </a:solidFill>
                    </a:lnT>
                    <a:lnB w="12700">
                      <a:solidFill>
                        <a:schemeClr val="bg2">
                          <a:lumMod val="100000"/>
                        </a:schemeClr>
                      </a:solidFill>
                    </a:lnB>
                    <a:noFill/>
                  </a:tcPr>
                </a:tc>
                <a:tc>
                  <a:txBody>
                    <a:bodyPr/>
                    <a:lstStyle/>
                    <a:p>
                      <a:pPr marL="0" lvl="0" indent="0" algn="ctr" defTabSz="1023967">
                        <a:lnSpc>
                          <a:spcPct val="100000"/>
                        </a:lnSpc>
                        <a:spcBef>
                          <a:spcPts val="0"/>
                        </a:spcBef>
                        <a:spcAft>
                          <a:spcPts val="0"/>
                        </a:spcAft>
                        <a:buNone/>
                      </a:pPr>
                      <a:r>
                        <a:rPr lang="it-IT" sz="1200" b="0" i="0" u="none" strike="noStrike" kern="1200" cap="none" spc="0" normalizeH="0" baseline="0" dirty="0">
                          <a:solidFill>
                            <a:schemeClr val="tx1">
                              <a:lumMod val="100000"/>
                            </a:schemeClr>
                          </a:solidFill>
                          <a:effectLst/>
                          <a:latin typeface="+mn-lt"/>
                          <a:ea typeface="+mn-ea"/>
                          <a:cs typeface="+mn-cs"/>
                        </a:rPr>
                        <a:t>-</a:t>
                      </a:r>
                      <a:endParaRPr lang="it-IT" sz="1200" b="1" i="0" u="none" strike="noStrike" kern="1200" cap="none" spc="0" normalizeH="0" baseline="0" dirty="0">
                        <a:solidFill>
                          <a:schemeClr val="tx1">
                            <a:lumMod val="100000"/>
                          </a:schemeClr>
                        </a:solidFill>
                        <a:effectLst/>
                        <a:latin typeface="Roboto Black"/>
                        <a:ea typeface="+mn-ea"/>
                        <a:cs typeface="+mn-cs"/>
                        <a:sym typeface=""/>
                      </a:endParaRPr>
                    </a:p>
                  </a:txBody>
                  <a:tcPr marL="53999" marR="53999" marT="73152" marB="73152" anchor="ctr">
                    <a:lnT w="12700">
                      <a:solidFill>
                        <a:schemeClr val="bg2">
                          <a:lumMod val="100000"/>
                        </a:schemeClr>
                      </a:solidFill>
                    </a:lnT>
                    <a:lnB w="12700">
                      <a:solidFill>
                        <a:schemeClr val="bg2">
                          <a:lumMod val="100000"/>
                        </a:schemeClr>
                      </a:solidFill>
                    </a:lnB>
                    <a:noFill/>
                  </a:tcPr>
                </a:tc>
                <a:extLst>
                  <a:ext uri="{0D108BD9-81ED-4DB2-BD59-A6C34878D82A}">
                    <a16:rowId xmlns:a16="http://schemas.microsoft.com/office/drawing/2014/main" val="652582023"/>
                  </a:ext>
                </a:extLst>
              </a:tr>
            </a:tbl>
          </a:graphicData>
        </a:graphic>
      </p:graphicFrame>
    </p:spTree>
    <p:extLst>
      <p:ext uri="{BB962C8B-B14F-4D97-AF65-F5344CB8AC3E}">
        <p14:creationId xmlns:p14="http://schemas.microsoft.com/office/powerpoint/2010/main" val="226024585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03B592-DDBA-4E54-B79B-0BEAFE605D48}"/>
              </a:ext>
            </a:extLst>
          </p:cNvPr>
          <p:cNvSpPr/>
          <p:nvPr/>
        </p:nvSpPr>
        <p:spPr>
          <a:xfrm>
            <a:off x="0" y="1"/>
            <a:ext cx="12192000" cy="6858000"/>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8313F"/>
              </a:solidFill>
              <a:effectLst/>
              <a:uLnTx/>
              <a:uFillTx/>
              <a:latin typeface="Roboto Light"/>
              <a:ea typeface="+mn-ea"/>
              <a:cs typeface="+mn-cs"/>
            </a:endParaRPr>
          </a:p>
        </p:txBody>
      </p:sp>
      <p:pic>
        <p:nvPicPr>
          <p:cNvPr id="8" name="Picture 7" descr="Text, logo&#10;&#10;Description automatically generated">
            <a:extLst>
              <a:ext uri="{FF2B5EF4-FFF2-40B4-BE49-F238E27FC236}">
                <a16:creationId xmlns:a16="http://schemas.microsoft.com/office/drawing/2014/main" id="{6E7803AC-B422-41AD-90F6-63F8F13885D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16812" y="2619513"/>
            <a:ext cx="4758375" cy="1618974"/>
          </a:xfrm>
          <a:prstGeom prst="rect">
            <a:avLst/>
          </a:prstGeom>
        </p:spPr>
      </p:pic>
    </p:spTree>
    <p:extLst>
      <p:ext uri="{BB962C8B-B14F-4D97-AF65-F5344CB8AC3E}">
        <p14:creationId xmlns:p14="http://schemas.microsoft.com/office/powerpoint/2010/main" val="3332582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4BECE291-7003-8008-295B-6B2ADC597B2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287" imgH="288" progId="TCLayout.ActiveDocument.1">
                  <p:embed/>
                </p:oleObj>
              </mc:Choice>
              <mc:Fallback>
                <p:oleObj name="Diapositiva think-cell" r:id="rId3" imgW="287" imgH="288" progId="TCLayout.ActiveDocument.1">
                  <p:embed/>
                  <p:pic>
                    <p:nvPicPr>
                      <p:cNvPr id="10" name="think-cell data - do not delete" hidden="1">
                        <a:extLst>
                          <a:ext uri="{FF2B5EF4-FFF2-40B4-BE49-F238E27FC236}">
                            <a16:creationId xmlns:a16="http://schemas.microsoft.com/office/drawing/2014/main" id="{4BECE291-7003-8008-295B-6B2ADC597B2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Segnaposto testo 8">
            <a:extLst>
              <a:ext uri="{FF2B5EF4-FFF2-40B4-BE49-F238E27FC236}">
                <a16:creationId xmlns:a16="http://schemas.microsoft.com/office/drawing/2014/main" id="{7BE7E09D-9282-BDDF-6D69-228F65299DB9}"/>
              </a:ext>
            </a:extLst>
          </p:cNvPr>
          <p:cNvSpPr>
            <a:spLocks noGrp="1"/>
          </p:cNvSpPr>
          <p:nvPr>
            <p:ph type="body" sz="quarter" idx="18"/>
          </p:nvPr>
        </p:nvSpPr>
        <p:spPr>
          <a:xfrm>
            <a:off x="479425" y="1412875"/>
            <a:ext cx="5369114" cy="2800767"/>
          </a:xfrm>
        </p:spPr>
        <p:txBody>
          <a:bodyPr wrap="square">
            <a:spAutoFit/>
          </a:bodyPr>
          <a:lstStyle/>
          <a:p>
            <a:pPr marL="0" indent="0">
              <a:buNone/>
            </a:pPr>
            <a:endParaRPr lang="en-US" dirty="0"/>
          </a:p>
          <a:p>
            <a:pPr marL="0" indent="0">
              <a:buNone/>
            </a:pPr>
            <a:r>
              <a:rPr lang="el-GR" dirty="0"/>
              <a:t>Το Nilfisk Dryft είναι μια επαναστατική καινοτομία στην τεχνολογία καθαρισμού δαπέδων. </a:t>
            </a:r>
          </a:p>
          <a:p>
            <a:pPr marL="0" indent="0">
              <a:buNone/>
            </a:pPr>
            <a:endParaRPr lang="el-GR" dirty="0"/>
          </a:p>
          <a:p>
            <a:pPr marL="0" indent="0">
              <a:buNone/>
            </a:pPr>
            <a:r>
              <a:rPr lang="el-GR" dirty="0"/>
              <a:t>Με το κατοχυρωμένο με δίπλωμα ευρεσιτεχνίας σχήμα κεφαλής εξαιρετικά χαμηλού προφίλ και την πρωτοποριακή τεχνολογία τριψίματος 4.200 σ.α.λ., παρέχει 100% κάλυψη καθαρισμού δαπέδου χωρίς περιορισμούς.</a:t>
            </a:r>
          </a:p>
          <a:p>
            <a:pPr marL="0" indent="0">
              <a:buNone/>
            </a:pPr>
            <a:endParaRPr lang="el-GR" dirty="0"/>
          </a:p>
          <a:p>
            <a:pPr marL="0" indent="0">
              <a:buNone/>
            </a:pPr>
            <a:r>
              <a:rPr lang="el-GR" dirty="0"/>
              <a:t>Το Nilfisk Dryft είναι μια νέα λύση για να επεκτείνετε την γκάμα προϊόντων σας και να δημιουργήσετε νέες πηγές εσόδων για </a:t>
            </a:r>
            <a:br>
              <a:rPr lang="en-US" dirty="0"/>
            </a:br>
            <a:r>
              <a:rPr lang="el-GR" dirty="0"/>
              <a:t>την επιχείρησή σας.</a:t>
            </a:r>
          </a:p>
        </p:txBody>
      </p:sp>
      <p:sp>
        <p:nvSpPr>
          <p:cNvPr id="4" name="Segnaposto piè di pagina 3">
            <a:extLst>
              <a:ext uri="{FF2B5EF4-FFF2-40B4-BE49-F238E27FC236}">
                <a16:creationId xmlns:a16="http://schemas.microsoft.com/office/drawing/2014/main" id="{534BA0C8-2B88-3ECF-AD9F-8F33C071956D}"/>
              </a:ext>
            </a:extLst>
          </p:cNvPr>
          <p:cNvSpPr>
            <a:spLocks noGrp="1"/>
          </p:cNvSpPr>
          <p:nvPr>
            <p:ph type="ftr" sz="quarter" idx="21"/>
          </p:nvPr>
        </p:nvSpPr>
        <p:spPr>
          <a:xfrm>
            <a:off x="920896" y="6452124"/>
            <a:ext cx="7708754" cy="307777"/>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5" name="Segnaposto numero diapositiva 4">
            <a:extLst>
              <a:ext uri="{FF2B5EF4-FFF2-40B4-BE49-F238E27FC236}">
                <a16:creationId xmlns:a16="http://schemas.microsoft.com/office/drawing/2014/main" id="{EDCD1D9E-61DF-C6D8-D09A-2E9E3BAF8D55}"/>
              </a:ext>
            </a:extLst>
          </p:cNvPr>
          <p:cNvSpPr>
            <a:spLocks noGrp="1"/>
          </p:cNvSpPr>
          <p:nvPr>
            <p:ph type="sldNum" sz="quarter" idx="22"/>
          </p:nvPr>
        </p:nvSpPr>
        <p:spPr/>
        <p:txBody>
          <a:bodyPr/>
          <a:lstStyle/>
          <a:p>
            <a:fld id="{6C385236-B7BA-4938-9EA6-6DEC8CA653D7}" type="slidenum">
              <a:rPr lang="en-US" smtClean="0"/>
              <a:pPr/>
              <a:t>2</a:t>
            </a:fld>
            <a:endParaRPr lang="en-US"/>
          </a:p>
        </p:txBody>
      </p:sp>
      <p:sp>
        <p:nvSpPr>
          <p:cNvPr id="7" name="Segnaposto testo 6">
            <a:extLst>
              <a:ext uri="{FF2B5EF4-FFF2-40B4-BE49-F238E27FC236}">
                <a16:creationId xmlns:a16="http://schemas.microsoft.com/office/drawing/2014/main" id="{87511F4D-091A-D5EA-3481-512E07AE8B0F}"/>
              </a:ext>
            </a:extLst>
          </p:cNvPr>
          <p:cNvSpPr>
            <a:spLocks noGrp="1"/>
          </p:cNvSpPr>
          <p:nvPr>
            <p:ph type="body" sz="quarter" idx="14"/>
          </p:nvPr>
        </p:nvSpPr>
        <p:spPr/>
        <p:txBody>
          <a:bodyPr/>
          <a:lstStyle/>
          <a:p>
            <a:r>
              <a:rPr lang="el-GR" dirty="0"/>
              <a:t>Ένας ανώτερος, υψηλής υγιεινής τρόπος </a:t>
            </a:r>
            <a:br>
              <a:rPr lang="vi-VN" dirty="0"/>
            </a:br>
            <a:r>
              <a:rPr lang="el-GR" dirty="0"/>
              <a:t>καθαρισμού μικρών χώρων.</a:t>
            </a:r>
          </a:p>
        </p:txBody>
      </p:sp>
      <p:sp>
        <p:nvSpPr>
          <p:cNvPr id="6" name="Titolo 5">
            <a:extLst>
              <a:ext uri="{FF2B5EF4-FFF2-40B4-BE49-F238E27FC236}">
                <a16:creationId xmlns:a16="http://schemas.microsoft.com/office/drawing/2014/main" id="{7B8C5DED-08B7-C2AE-3585-5619CDE0B3F9}"/>
              </a:ext>
            </a:extLst>
          </p:cNvPr>
          <p:cNvSpPr>
            <a:spLocks noGrp="1"/>
          </p:cNvSpPr>
          <p:nvPr>
            <p:ph type="title"/>
          </p:nvPr>
        </p:nvSpPr>
        <p:spPr/>
        <p:txBody>
          <a:bodyPr vert="horz"/>
          <a:lstStyle/>
          <a:p>
            <a:r>
              <a:rPr lang="en-GB" dirty="0"/>
              <a:t>Nilfisk </a:t>
            </a:r>
            <a:r>
              <a:rPr lang="en-GB" dirty="0" err="1"/>
              <a:t>Dryft</a:t>
            </a:r>
            <a:endParaRPr lang="it-IT" baseline="30000" dirty="0" err="1">
              <a:ea typeface="Roboto Bold"/>
              <a:cs typeface="Roboto Bold"/>
            </a:endParaRPr>
          </a:p>
        </p:txBody>
      </p:sp>
      <p:pic>
        <p:nvPicPr>
          <p:cNvPr id="13" name="Picture Placeholder 12" descr="A vacuum cleaner on the floor&#10;&#10;Description automatically generated">
            <a:extLst>
              <a:ext uri="{FF2B5EF4-FFF2-40B4-BE49-F238E27FC236}">
                <a16:creationId xmlns:a16="http://schemas.microsoft.com/office/drawing/2014/main" id="{F7D11154-AB0D-7CDB-E377-6C4E83B802B0}"/>
              </a:ext>
            </a:extLst>
          </p:cNvPr>
          <p:cNvPicPr>
            <a:picLocks noGrp="1" noChangeAspect="1"/>
          </p:cNvPicPr>
          <p:nvPr>
            <p:ph type="pic" sz="quarter" idx="17"/>
          </p:nvPr>
        </p:nvPicPr>
        <p:blipFill>
          <a:blip r:embed="rId5" cstate="screen">
            <a:extLst>
              <a:ext uri="{28A0092B-C50C-407E-A947-70E740481C1C}">
                <a14:useLocalDpi xmlns:a14="http://schemas.microsoft.com/office/drawing/2010/main"/>
              </a:ext>
            </a:extLst>
          </a:blip>
          <a:srcRect/>
          <a:stretch>
            <a:fillRect/>
          </a:stretch>
        </p:blipFill>
        <p:spPr>
          <a:xfrm>
            <a:off x="6205538" y="0"/>
            <a:ext cx="5986461" cy="6284890"/>
          </a:xfrm>
        </p:spPr>
      </p:pic>
      <p:sp>
        <p:nvSpPr>
          <p:cNvPr id="12" name="TextBox 11">
            <a:extLst>
              <a:ext uri="{FF2B5EF4-FFF2-40B4-BE49-F238E27FC236}">
                <a16:creationId xmlns:a16="http://schemas.microsoft.com/office/drawing/2014/main" id="{194C03F6-59D1-F747-9634-66563A46DA71}"/>
              </a:ext>
            </a:extLst>
          </p:cNvPr>
          <p:cNvSpPr txBox="1"/>
          <p:nvPr/>
        </p:nvSpPr>
        <p:spPr>
          <a:xfrm>
            <a:off x="474664" y="5036538"/>
            <a:ext cx="5504688" cy="1237262"/>
          </a:xfrm>
          <a:prstGeom prst="rect">
            <a:avLst/>
          </a:prstGeom>
          <a:solidFill>
            <a:schemeClr val="bg2">
              <a:lumMod val="40000"/>
              <a:lumOff val="60000"/>
            </a:schemeClr>
          </a:solidFill>
        </p:spPr>
        <p:txBody>
          <a:bodyPr wrap="square" lIns="182880" tIns="137160" rIns="182880" bIns="137160">
            <a:spAutoFit/>
          </a:bodyPr>
          <a:lstStyle/>
          <a:p>
            <a:pPr marL="0" marR="0" lvl="0" indent="0" algn="l" defTabSz="102396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l-GR" sz="1200" b="0" i="1" u="none" strike="noStrike" kern="1200" cap="none" spc="0" normalizeH="0" baseline="0" noProof="0" dirty="0">
                <a:ln>
                  <a:noFill/>
                </a:ln>
                <a:effectLst/>
                <a:uLnTx/>
                <a:uFillTx/>
                <a:latin typeface="Roboto Light"/>
                <a:ea typeface="+mn-ea"/>
                <a:cs typeface="+mn-cs"/>
              </a:rPr>
              <a:t>Γιατί συνεργασία με τη Motorscrubber;</a:t>
            </a:r>
          </a:p>
          <a:p>
            <a:pPr marL="0" marR="0" lvl="0" indent="0" algn="l" defTabSz="102396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l-GR" sz="1200" b="0" i="0" u="none" strike="noStrike" kern="1200" cap="none" spc="0" normalizeH="0" baseline="0" noProof="0" dirty="0">
                <a:ln>
                  <a:noFill/>
                </a:ln>
                <a:effectLst/>
                <a:uLnTx/>
                <a:uFillTx/>
                <a:latin typeface="Roboto Light"/>
                <a:ea typeface="+mn-ea"/>
                <a:cs typeface="+mn-cs"/>
              </a:rPr>
              <a:t>Η καινοτομία οφείλεται και στις συνεργασίες. Θέλουμε να εξυπηρετούμε τους πελάτες μας με τις καλύτερες λύσεις, πλαισιωμένοι από όλα τα πλεονεκτήματα που παρέχει η επωνυμία Nilfisk: την παγκόσμια εμβέλεια, το υψηλότερο επίπεδο εξυπηρέτησης και την ισχυρή υποστήριξη.</a:t>
            </a:r>
          </a:p>
        </p:txBody>
      </p:sp>
    </p:spTree>
    <p:extLst>
      <p:ext uri="{BB962C8B-B14F-4D97-AF65-F5344CB8AC3E}">
        <p14:creationId xmlns:p14="http://schemas.microsoft.com/office/powerpoint/2010/main" val="147092224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B2DD2CB-FB8E-56EA-EBA0-608783499084}"/>
              </a:ext>
            </a:extLst>
          </p:cNvPr>
          <p:cNvGraphicFramePr>
            <a:graphicFrameLocks noChangeAspect="1"/>
          </p:cNvGraphicFramePr>
          <p:nvPr>
            <p:custDataLst>
              <p:tags r:id="rId1"/>
            </p:custDataLst>
            <p:extLst>
              <p:ext uri="{D42A27DB-BD31-4B8C-83A1-F6EECF244321}">
                <p14:modId xmlns:p14="http://schemas.microsoft.com/office/powerpoint/2010/main" val="23085607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287" imgH="288" progId="TCLayout.ActiveDocument.1">
                  <p:embed/>
                </p:oleObj>
              </mc:Choice>
              <mc:Fallback>
                <p:oleObj name="Diapositiva think-cell" r:id="rId3" imgW="287" imgH="288" progId="TCLayout.ActiveDocument.1">
                  <p:embed/>
                  <p:pic>
                    <p:nvPicPr>
                      <p:cNvPr id="3" name="think-cell data - do not delete" hidden="1">
                        <a:extLst>
                          <a:ext uri="{FF2B5EF4-FFF2-40B4-BE49-F238E27FC236}">
                            <a16:creationId xmlns:a16="http://schemas.microsoft.com/office/drawing/2014/main" id="{3B2DD2CB-FB8E-56EA-EBA0-60878349908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8" name="Title 17">
            <a:extLst>
              <a:ext uri="{FF2B5EF4-FFF2-40B4-BE49-F238E27FC236}">
                <a16:creationId xmlns:a16="http://schemas.microsoft.com/office/drawing/2014/main" id="{369F032D-5A26-BF3D-30B1-8AABCBC9CB16}"/>
              </a:ext>
            </a:extLst>
          </p:cNvPr>
          <p:cNvSpPr>
            <a:spLocks noGrp="1"/>
          </p:cNvSpPr>
          <p:nvPr>
            <p:ph type="ctrTitle"/>
          </p:nvPr>
        </p:nvSpPr>
        <p:spPr/>
        <p:txBody>
          <a:bodyPr vert="horz"/>
          <a:lstStyle/>
          <a:p>
            <a:r>
              <a:rPr lang="en-US"/>
              <a:t>1</a:t>
            </a:r>
          </a:p>
        </p:txBody>
      </p:sp>
      <p:sp>
        <p:nvSpPr>
          <p:cNvPr id="19" name="Text Placeholder 18">
            <a:extLst>
              <a:ext uri="{FF2B5EF4-FFF2-40B4-BE49-F238E27FC236}">
                <a16:creationId xmlns:a16="http://schemas.microsoft.com/office/drawing/2014/main" id="{843831FF-B230-A4E5-4AFA-F147274B7A2E}"/>
              </a:ext>
            </a:extLst>
          </p:cNvPr>
          <p:cNvSpPr>
            <a:spLocks noGrp="1"/>
          </p:cNvSpPr>
          <p:nvPr>
            <p:ph type="body" sz="quarter" idx="13"/>
          </p:nvPr>
        </p:nvSpPr>
        <p:spPr/>
        <p:txBody>
          <a:bodyPr/>
          <a:lstStyle/>
          <a:p>
            <a:r>
              <a:rPr lang="el-GR" dirty="0"/>
              <a:t>Πρόταση αξίας</a:t>
            </a:r>
          </a:p>
        </p:txBody>
      </p:sp>
      <p:sp>
        <p:nvSpPr>
          <p:cNvPr id="17" name="Slide Number Placeholder 16">
            <a:extLst>
              <a:ext uri="{FF2B5EF4-FFF2-40B4-BE49-F238E27FC236}">
                <a16:creationId xmlns:a16="http://schemas.microsoft.com/office/drawing/2014/main" id="{34C56CFF-0387-B1C3-0C9A-4B25F40BF236}"/>
              </a:ext>
            </a:extLst>
          </p:cNvPr>
          <p:cNvSpPr>
            <a:spLocks noGrp="1"/>
          </p:cNvSpPr>
          <p:nvPr>
            <p:ph type="sldNum" sz="quarter" idx="16"/>
          </p:nvPr>
        </p:nvSpPr>
        <p:spPr/>
        <p:txBody>
          <a:bodyPr/>
          <a:lstStyle/>
          <a:p>
            <a:fld id="{6C385236-B7BA-4938-9EA6-6DEC8CA653D7}" type="slidenum">
              <a:rPr lang="en-US" smtClean="0"/>
              <a:pPr/>
              <a:t>3</a:t>
            </a:fld>
            <a:endParaRPr lang="en-US"/>
          </a:p>
        </p:txBody>
      </p:sp>
      <p:sp>
        <p:nvSpPr>
          <p:cNvPr id="2" name="Footer Placeholder 1">
            <a:extLst>
              <a:ext uri="{FF2B5EF4-FFF2-40B4-BE49-F238E27FC236}">
                <a16:creationId xmlns:a16="http://schemas.microsoft.com/office/drawing/2014/main" id="{2A688B6B-1C2C-E291-FDD4-D35F9C1232D0}"/>
              </a:ext>
            </a:extLst>
          </p:cNvPr>
          <p:cNvSpPr>
            <a:spLocks noGrp="1"/>
          </p:cNvSpPr>
          <p:nvPr>
            <p:ph type="ftr" sz="quarter" idx="15"/>
          </p:nvPr>
        </p:nvSpPr>
        <p:spPr>
          <a:xfrm>
            <a:off x="920896" y="6529068"/>
            <a:ext cx="4325474" cy="153888"/>
          </a:xfrm>
        </p:spPr>
        <p:txBody>
          <a:bodyPr/>
          <a:lstStyle/>
          <a:p>
            <a:pPr algn="l"/>
            <a:r>
              <a:rPr lang="el-GR" dirty="0"/>
              <a:t>ΕΜΠΙΣΤΕΥΤΙΚΕΣ ΠΛΗΡΟΦΟΡΙΕΣ ΕΤΑΙΡΕΙΑΣ</a:t>
            </a:r>
          </a:p>
        </p:txBody>
      </p:sp>
    </p:spTree>
    <p:extLst>
      <p:ext uri="{BB962C8B-B14F-4D97-AF65-F5344CB8AC3E}">
        <p14:creationId xmlns:p14="http://schemas.microsoft.com/office/powerpoint/2010/main" val="144913763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259D25CE-0F38-997C-A04E-01A35676528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4" imgW="347" imgH="348" progId="TCLayout.ActiveDocument.1">
                  <p:embed/>
                </p:oleObj>
              </mc:Choice>
              <mc:Fallback>
                <p:oleObj name="Diapositiva think-cell" r:id="rId4" imgW="347" imgH="348" progId="TCLayout.ActiveDocument.1">
                  <p:embed/>
                  <p:pic>
                    <p:nvPicPr>
                      <p:cNvPr id="9" name="think-cell data - do not delete" hidden="1">
                        <a:extLst>
                          <a:ext uri="{FF2B5EF4-FFF2-40B4-BE49-F238E27FC236}">
                            <a16:creationId xmlns:a16="http://schemas.microsoft.com/office/drawing/2014/main" id="{259D25CE-0F38-997C-A04E-01A35676528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Content Placeholder 1">
            <a:extLst>
              <a:ext uri="{FF2B5EF4-FFF2-40B4-BE49-F238E27FC236}">
                <a16:creationId xmlns:a16="http://schemas.microsoft.com/office/drawing/2014/main" id="{A287ABF7-5748-CA5D-28D4-BE5D166A7335}"/>
              </a:ext>
            </a:extLst>
          </p:cNvPr>
          <p:cNvSpPr>
            <a:spLocks noGrp="1"/>
          </p:cNvSpPr>
          <p:nvPr>
            <p:ph sz="quarter" idx="13"/>
          </p:nvPr>
        </p:nvSpPr>
        <p:spPr>
          <a:xfrm>
            <a:off x="1008744" y="1457818"/>
            <a:ext cx="10476804" cy="5515356"/>
          </a:xfrm>
        </p:spPr>
        <p:txBody>
          <a:bodyPr wrap="square" bIns="2194560">
            <a:spAutoFit/>
          </a:bodyPr>
          <a:lstStyle/>
          <a:p>
            <a:pPr marL="0" indent="0">
              <a:buNone/>
            </a:pPr>
            <a:endParaRPr lang="en-DK" sz="2000" dirty="0"/>
          </a:p>
          <a:p>
            <a:pPr marL="0" indent="0">
              <a:buNone/>
            </a:pPr>
            <a:endParaRPr lang="en-GB" sz="1200" dirty="0"/>
          </a:p>
          <a:p>
            <a:pPr marL="0" indent="0">
              <a:buNone/>
            </a:pPr>
            <a:endParaRPr lang="en-GB" sz="1200" dirty="0"/>
          </a:p>
          <a:p>
            <a:pPr marL="0" indent="0">
              <a:buNone/>
            </a:pPr>
            <a:endParaRPr lang="en-GB" sz="1200" dirty="0"/>
          </a:p>
          <a:p>
            <a:pPr marL="0" indent="0">
              <a:buNone/>
            </a:pPr>
            <a:endParaRPr lang="en-GB" sz="1200" dirty="0"/>
          </a:p>
          <a:p>
            <a:pPr marL="0" indent="0">
              <a:buNone/>
            </a:pPr>
            <a:endParaRPr lang="en-GB" sz="1200" dirty="0"/>
          </a:p>
          <a:p>
            <a:pPr marL="0" indent="0">
              <a:buNone/>
            </a:pPr>
            <a:endParaRPr lang="en-GB" sz="1200" dirty="0"/>
          </a:p>
          <a:p>
            <a:pPr marL="0" indent="0">
              <a:buNone/>
            </a:pPr>
            <a:r>
              <a:rPr lang="el-GR" sz="1600" dirty="0"/>
              <a:t>Το</a:t>
            </a:r>
            <a:r>
              <a:rPr lang="en-US" sz="1600" dirty="0"/>
              <a:t> Nilfisk </a:t>
            </a:r>
            <a:r>
              <a:rPr lang="en-US" sz="1600" dirty="0" err="1"/>
              <a:t>Dryft</a:t>
            </a:r>
            <a:r>
              <a:rPr lang="en-US" sz="1600" dirty="0"/>
              <a:t> </a:t>
            </a:r>
            <a:r>
              <a:rPr lang="el-GR" sz="1600" u="sng" dirty="0"/>
              <a:t>φέρνει επανάσταση στον τρόπο καθαρισμού μικρών χώρων</a:t>
            </a:r>
            <a:r>
              <a:rPr lang="en-US" sz="1600" dirty="0"/>
              <a:t>. </a:t>
            </a:r>
            <a:r>
              <a:rPr lang="el-GR" sz="1600" dirty="0"/>
              <a:t>Πρόκειται για ένα </a:t>
            </a:r>
            <a:r>
              <a:rPr lang="el-GR" sz="1600" u="sng" dirty="0"/>
              <a:t>μικρό μηχάνημα πλύσης-στέγνωσης</a:t>
            </a:r>
            <a:r>
              <a:rPr lang="en-US" sz="1600" dirty="0"/>
              <a:t> </a:t>
            </a:r>
            <a:r>
              <a:rPr lang="el-GR" sz="1600" dirty="0"/>
              <a:t>που</a:t>
            </a:r>
            <a:r>
              <a:rPr lang="en-US" sz="1600" dirty="0"/>
              <a:t> </a:t>
            </a:r>
            <a:r>
              <a:rPr lang="el-GR" sz="1600" u="sng" dirty="0"/>
              <a:t>καθαρίζει τις πιο δυσπρόσιτες περιοχές</a:t>
            </a:r>
            <a:r>
              <a:rPr lang="en-US" sz="1600" dirty="0"/>
              <a:t>, </a:t>
            </a:r>
            <a:r>
              <a:rPr lang="el-GR" sz="1600" dirty="0"/>
              <a:t>παρέχοντας</a:t>
            </a:r>
            <a:r>
              <a:rPr lang="en-GB" sz="1600" dirty="0"/>
              <a:t> </a:t>
            </a:r>
            <a:r>
              <a:rPr lang="el-GR" sz="1600" u="sng" dirty="0"/>
              <a:t>τόσο σε μεγαλύτερες επιχειρήσεις όσο και σε μικρές επιχειρήσεις</a:t>
            </a:r>
            <a:r>
              <a:rPr lang="en-US" sz="1600" dirty="0"/>
              <a:t> </a:t>
            </a:r>
            <a:r>
              <a:rPr lang="el-GR" sz="1600" dirty="0"/>
              <a:t>μια</a:t>
            </a:r>
            <a:r>
              <a:rPr lang="en-US" sz="1600" dirty="0"/>
              <a:t> </a:t>
            </a:r>
            <a:r>
              <a:rPr lang="el-GR" sz="1600" u="sng" dirty="0"/>
              <a:t>πιο υγιεινή και αποτελεσματική</a:t>
            </a:r>
            <a:r>
              <a:rPr lang="en-US" sz="1600" dirty="0"/>
              <a:t> </a:t>
            </a:r>
            <a:r>
              <a:rPr lang="el-GR" sz="1600" dirty="0"/>
              <a:t>εναλλακτική λύση έναντι μιας σφουγγαρίστρας και ενός κουβά</a:t>
            </a:r>
            <a:r>
              <a:rPr lang="en-GB" sz="1600" dirty="0"/>
              <a:t>.</a:t>
            </a:r>
          </a:p>
          <a:p>
            <a:pPr marL="0" indent="0">
              <a:buNone/>
            </a:pPr>
            <a:endParaRPr lang="en-GB" sz="1600" b="1" dirty="0"/>
          </a:p>
          <a:p>
            <a:pPr marL="0" indent="0">
              <a:buNone/>
            </a:pPr>
            <a:endParaRPr lang="en-GB" sz="1800" b="1" dirty="0"/>
          </a:p>
        </p:txBody>
      </p:sp>
      <p:sp>
        <p:nvSpPr>
          <p:cNvPr id="3" name="Text Placeholder 2">
            <a:extLst>
              <a:ext uri="{FF2B5EF4-FFF2-40B4-BE49-F238E27FC236}">
                <a16:creationId xmlns:a16="http://schemas.microsoft.com/office/drawing/2014/main" id="{8338D74B-FB66-2087-CBC8-0CAF652BBCDB}"/>
              </a:ext>
            </a:extLst>
          </p:cNvPr>
          <p:cNvSpPr>
            <a:spLocks noGrp="1"/>
          </p:cNvSpPr>
          <p:nvPr>
            <p:ph type="body" sz="quarter" idx="14"/>
          </p:nvPr>
        </p:nvSpPr>
        <p:spPr/>
        <p:txBody>
          <a:bodyPr/>
          <a:lstStyle/>
          <a:p>
            <a:r>
              <a:rPr lang="en-US"/>
              <a:t> </a:t>
            </a:r>
          </a:p>
        </p:txBody>
      </p:sp>
      <p:sp>
        <p:nvSpPr>
          <p:cNvPr id="4" name="Title 3">
            <a:extLst>
              <a:ext uri="{FF2B5EF4-FFF2-40B4-BE49-F238E27FC236}">
                <a16:creationId xmlns:a16="http://schemas.microsoft.com/office/drawing/2014/main" id="{3C61EB4E-A31E-E2D3-F907-164C5CA8E351}"/>
              </a:ext>
            </a:extLst>
          </p:cNvPr>
          <p:cNvSpPr>
            <a:spLocks noGrp="1"/>
          </p:cNvSpPr>
          <p:nvPr>
            <p:ph type="title"/>
          </p:nvPr>
        </p:nvSpPr>
        <p:spPr/>
        <p:txBody>
          <a:bodyPr vert="horz"/>
          <a:lstStyle/>
          <a:p>
            <a:r>
              <a:rPr lang="el-GR" dirty="0"/>
              <a:t>Πρόταση αξίας</a:t>
            </a:r>
            <a:endParaRPr lang="en-US" dirty="0"/>
          </a:p>
        </p:txBody>
      </p:sp>
      <p:sp>
        <p:nvSpPr>
          <p:cNvPr id="5" name="Footer Placeholder 4">
            <a:extLst>
              <a:ext uri="{FF2B5EF4-FFF2-40B4-BE49-F238E27FC236}">
                <a16:creationId xmlns:a16="http://schemas.microsoft.com/office/drawing/2014/main" id="{D0B6F6FA-4782-97DB-97E6-3E0A77EAEB37}"/>
              </a:ext>
            </a:extLst>
          </p:cNvPr>
          <p:cNvSpPr>
            <a:spLocks noGrp="1"/>
          </p:cNvSpPr>
          <p:nvPr>
            <p:ph type="ftr" sz="quarter" idx="16"/>
          </p:nvPr>
        </p:nvSpPr>
        <p:spPr>
          <a:xfrm>
            <a:off x="920896" y="6452124"/>
            <a:ext cx="3117704" cy="307777"/>
          </a:xfrm>
        </p:spPr>
        <p:txBody>
          <a:bodyPr/>
          <a:lstStyle/>
          <a:p>
            <a:pPr algn="l"/>
            <a:r>
              <a:rPr lang="el-GR" dirty="0"/>
              <a:t>ΕΜΠΙΣΤΕΥΤΙΚΕΣ ΠΛΗΡΟΦΟΡΙΕΣ ΕΤΑΙΡΕΙΑΣ</a:t>
            </a:r>
          </a:p>
        </p:txBody>
      </p:sp>
      <p:sp>
        <p:nvSpPr>
          <p:cNvPr id="6" name="Slide Number Placeholder 5">
            <a:extLst>
              <a:ext uri="{FF2B5EF4-FFF2-40B4-BE49-F238E27FC236}">
                <a16:creationId xmlns:a16="http://schemas.microsoft.com/office/drawing/2014/main" id="{140927D3-2522-5E50-2CD5-F78EBFA102C7}"/>
              </a:ext>
            </a:extLst>
          </p:cNvPr>
          <p:cNvSpPr>
            <a:spLocks noGrp="1"/>
          </p:cNvSpPr>
          <p:nvPr>
            <p:ph type="sldNum" sz="quarter" idx="17"/>
          </p:nvPr>
        </p:nvSpPr>
        <p:spPr/>
        <p:txBody>
          <a:bodyPr/>
          <a:lstStyle/>
          <a:p>
            <a:fld id="{6C385236-B7BA-4938-9EA6-6DEC8CA653D7}" type="slidenum">
              <a:rPr lang="en-US" smtClean="0"/>
              <a:pPr/>
              <a:t>4</a:t>
            </a:fld>
            <a:endParaRPr lang="en-US"/>
          </a:p>
        </p:txBody>
      </p:sp>
      <p:sp>
        <p:nvSpPr>
          <p:cNvPr id="8" name="Content Placeholder 1">
            <a:extLst>
              <a:ext uri="{FF2B5EF4-FFF2-40B4-BE49-F238E27FC236}">
                <a16:creationId xmlns:a16="http://schemas.microsoft.com/office/drawing/2014/main" id="{C20C83CB-1EB7-64DB-A94D-A09F1956DFAB}"/>
              </a:ext>
            </a:extLst>
          </p:cNvPr>
          <p:cNvSpPr txBox="1">
            <a:spLocks/>
          </p:cNvSpPr>
          <p:nvPr/>
        </p:nvSpPr>
        <p:spPr>
          <a:xfrm>
            <a:off x="5240261" y="4517264"/>
            <a:ext cx="2425925" cy="1474250"/>
          </a:xfrm>
          <a:prstGeom prst="rect">
            <a:avLst/>
          </a:prstGeom>
        </p:spPr>
        <p:txBody>
          <a:bodyPr vert="horz" wrap="square" lIns="0" tIns="45720" rIns="0" bIns="0" rtlCol="0">
            <a:sp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l-GR" sz="1600" dirty="0">
                <a:solidFill>
                  <a:schemeClr val="accent3"/>
                </a:solidFill>
                <a:latin typeface="+mj-lt"/>
              </a:rPr>
              <a:t>Υγιεινή</a:t>
            </a:r>
          </a:p>
          <a:p>
            <a:pPr marL="0" indent="0">
              <a:buNone/>
            </a:pPr>
            <a:r>
              <a:rPr lang="el-GR" sz="1200" dirty="0"/>
              <a:t>Πρωταρχική αξία Το Dryft</a:t>
            </a:r>
            <a:r>
              <a:rPr lang="el-GR" sz="1200" baseline="30000" dirty="0"/>
              <a:t>®</a:t>
            </a:r>
            <a:r>
              <a:rPr lang="en-US" sz="1200" dirty="0"/>
              <a:t> </a:t>
            </a:r>
            <a:r>
              <a:rPr lang="el-GR" sz="1200" dirty="0"/>
              <a:t>εξασφαλίζει περισσότερη υγιεινή και αποτελεσματικότητα από τη σφουγγαρίστρα</a:t>
            </a:r>
          </a:p>
          <a:p>
            <a:pPr marL="0" indent="0">
              <a:buNone/>
            </a:pPr>
            <a:r>
              <a:rPr lang="el-GR" sz="1200" dirty="0"/>
              <a:t>Διαφοροποίηση από τη σφουγγαρίστρα και τον κουβά</a:t>
            </a:r>
          </a:p>
        </p:txBody>
      </p:sp>
      <p:sp>
        <p:nvSpPr>
          <p:cNvPr id="12" name="Content Placeholder 1">
            <a:extLst>
              <a:ext uri="{FF2B5EF4-FFF2-40B4-BE49-F238E27FC236}">
                <a16:creationId xmlns:a16="http://schemas.microsoft.com/office/drawing/2014/main" id="{E9D51B13-608C-9962-6D83-7A046189E453}"/>
              </a:ext>
            </a:extLst>
          </p:cNvPr>
          <p:cNvSpPr txBox="1">
            <a:spLocks/>
          </p:cNvSpPr>
          <p:nvPr/>
        </p:nvSpPr>
        <p:spPr>
          <a:xfrm>
            <a:off x="8428392" y="4519092"/>
            <a:ext cx="3284183" cy="1252651"/>
          </a:xfrm>
          <a:prstGeom prst="rect">
            <a:avLst/>
          </a:prstGeom>
        </p:spPr>
        <p:txBody>
          <a:bodyPr vert="horz" wrap="square" lIns="0" tIns="45720" rIns="0" bIns="0" rtlCol="0" anchor="t">
            <a:sp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l-GR" sz="1600" dirty="0">
                <a:solidFill>
                  <a:schemeClr val="accent3"/>
                </a:solidFill>
                <a:latin typeface="+mj-lt"/>
              </a:rPr>
              <a:t>Μεγάλες και μικρές επιχειρήσεις</a:t>
            </a:r>
          </a:p>
          <a:p>
            <a:pPr marL="0" indent="0">
              <a:buNone/>
            </a:pPr>
            <a:r>
              <a:rPr lang="el-GR" sz="1200" dirty="0"/>
              <a:t>Για μεγάλες εταιρείες μπορούμε να παρέχουμε το Dryft</a:t>
            </a:r>
            <a:r>
              <a:rPr lang="el-GR" sz="1200" baseline="30000" dirty="0"/>
              <a:t>®</a:t>
            </a:r>
            <a:r>
              <a:rPr lang="el-GR" sz="1200" dirty="0"/>
              <a:t> ως προσθήκη στο στόλο τους μαζί με άλλα μηχανήματα, διαφοροποιώντας το από το Motorcrubber. Εισερχόμαστε σε έναν νέο τομέα όταν αναφερόμαστε σε μικρές επιχειρήσεις</a:t>
            </a:r>
            <a:r>
              <a:rPr lang="vi-VN" sz="1200" dirty="0"/>
              <a:t>.</a:t>
            </a:r>
            <a:endParaRPr lang="el-GR" sz="1200" dirty="0"/>
          </a:p>
        </p:txBody>
      </p:sp>
      <p:sp>
        <p:nvSpPr>
          <p:cNvPr id="13" name="Content Placeholder 1">
            <a:extLst>
              <a:ext uri="{FF2B5EF4-FFF2-40B4-BE49-F238E27FC236}">
                <a16:creationId xmlns:a16="http://schemas.microsoft.com/office/drawing/2014/main" id="{5DD6647C-295D-A95C-24AE-A1F23815B5CA}"/>
              </a:ext>
            </a:extLst>
          </p:cNvPr>
          <p:cNvSpPr txBox="1">
            <a:spLocks/>
          </p:cNvSpPr>
          <p:nvPr/>
        </p:nvSpPr>
        <p:spPr>
          <a:xfrm>
            <a:off x="3101518" y="1364841"/>
            <a:ext cx="1134893" cy="338554"/>
          </a:xfrm>
          <a:prstGeom prst="rect">
            <a:avLst/>
          </a:prstGeom>
        </p:spPr>
        <p:txBody>
          <a:bodyPr vert="horz" lIns="0" tIns="0" rIns="0" bIns="91440" rtlCol="0">
            <a:sp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ctr">
              <a:buNone/>
            </a:pPr>
            <a:r>
              <a:rPr lang="el-GR" sz="1600" dirty="0">
                <a:solidFill>
                  <a:schemeClr val="accent3"/>
                </a:solidFill>
                <a:latin typeface="+mj-lt"/>
              </a:rPr>
              <a:t>Καινοτομία</a:t>
            </a:r>
          </a:p>
        </p:txBody>
      </p:sp>
      <p:cxnSp>
        <p:nvCxnSpPr>
          <p:cNvPr id="14" name="Lige forbindelse 14">
            <a:extLst>
              <a:ext uri="{FF2B5EF4-FFF2-40B4-BE49-F238E27FC236}">
                <a16:creationId xmlns:a16="http://schemas.microsoft.com/office/drawing/2014/main" id="{8AF791CD-CE8B-D842-BD0B-7A1950607293}"/>
              </a:ext>
            </a:extLst>
          </p:cNvPr>
          <p:cNvCxnSpPr>
            <a:cxnSpLocks/>
          </p:cNvCxnSpPr>
          <p:nvPr/>
        </p:nvCxnSpPr>
        <p:spPr>
          <a:xfrm>
            <a:off x="3668964" y="1703395"/>
            <a:ext cx="1" cy="1468009"/>
          </a:xfrm>
          <a:prstGeom prst="line">
            <a:avLst/>
          </a:prstGeom>
          <a:ln w="12700" cap="flat" cmpd="sng" algn="ctr">
            <a:solidFill>
              <a:schemeClr val="accent1"/>
            </a:solidFill>
            <a:prstDash val="solid"/>
            <a:round/>
            <a:headEnd type="none" w="med" len="med"/>
            <a:tailEnd type="none" w="lg" len="lg"/>
          </a:ln>
          <a:effectLst/>
        </p:spPr>
        <p:style>
          <a:lnRef idx="2">
            <a:schemeClr val="accent1"/>
          </a:lnRef>
          <a:fillRef idx="0">
            <a:schemeClr val="accent1"/>
          </a:fillRef>
          <a:effectRef idx="1">
            <a:schemeClr val="accent1"/>
          </a:effectRef>
          <a:fontRef idx="minor">
            <a:schemeClr val="tx1"/>
          </a:fontRef>
        </p:style>
      </p:cxnSp>
      <p:cxnSp>
        <p:nvCxnSpPr>
          <p:cNvPr id="31" name="Lige forbindelse 14">
            <a:extLst>
              <a:ext uri="{FF2B5EF4-FFF2-40B4-BE49-F238E27FC236}">
                <a16:creationId xmlns:a16="http://schemas.microsoft.com/office/drawing/2014/main" id="{354B8854-6459-2BD6-FAF4-947032491C8C}"/>
              </a:ext>
            </a:extLst>
          </p:cNvPr>
          <p:cNvCxnSpPr>
            <a:cxnSpLocks/>
          </p:cNvCxnSpPr>
          <p:nvPr/>
        </p:nvCxnSpPr>
        <p:spPr>
          <a:xfrm>
            <a:off x="9920595" y="3590084"/>
            <a:ext cx="0" cy="927180"/>
          </a:xfrm>
          <a:prstGeom prst="line">
            <a:avLst/>
          </a:prstGeom>
          <a:ln w="12700" cap="flat" cmpd="sng" algn="ctr">
            <a:solidFill>
              <a:schemeClr val="accent1"/>
            </a:solidFill>
            <a:prstDash val="solid"/>
            <a:round/>
            <a:headEnd type="none" w="med" len="med"/>
            <a:tailEnd type="none" w="lg" len="lg"/>
          </a:ln>
          <a:effectLst/>
        </p:spPr>
        <p:style>
          <a:lnRef idx="2">
            <a:schemeClr val="accent1"/>
          </a:lnRef>
          <a:fillRef idx="0">
            <a:schemeClr val="accent1"/>
          </a:fillRef>
          <a:effectRef idx="1">
            <a:schemeClr val="accent1"/>
          </a:effectRef>
          <a:fontRef idx="minor">
            <a:schemeClr val="tx1"/>
          </a:fontRef>
        </p:style>
      </p:cxnSp>
      <p:cxnSp>
        <p:nvCxnSpPr>
          <p:cNvPr id="16" name="Lige forbindelse 14">
            <a:extLst>
              <a:ext uri="{FF2B5EF4-FFF2-40B4-BE49-F238E27FC236}">
                <a16:creationId xmlns:a16="http://schemas.microsoft.com/office/drawing/2014/main" id="{1EB32895-4967-4348-A666-376C54A631D1}"/>
              </a:ext>
            </a:extLst>
          </p:cNvPr>
          <p:cNvCxnSpPr>
            <a:cxnSpLocks/>
          </p:cNvCxnSpPr>
          <p:nvPr/>
        </p:nvCxnSpPr>
        <p:spPr>
          <a:xfrm>
            <a:off x="3867762" y="3590084"/>
            <a:ext cx="0" cy="891668"/>
          </a:xfrm>
          <a:prstGeom prst="line">
            <a:avLst/>
          </a:prstGeom>
          <a:ln w="12700" cap="flat" cmpd="sng" algn="ctr">
            <a:solidFill>
              <a:schemeClr val="accent1"/>
            </a:solidFill>
            <a:prstDash val="solid"/>
            <a:round/>
            <a:headEnd type="none" w="med" len="med"/>
            <a:tailEnd type="none" w="lg" len="lg"/>
          </a:ln>
          <a:effectLst/>
        </p:spPr>
        <p:style>
          <a:lnRef idx="2">
            <a:schemeClr val="accent1"/>
          </a:lnRef>
          <a:fillRef idx="0">
            <a:schemeClr val="accent1"/>
          </a:fillRef>
          <a:effectRef idx="1">
            <a:schemeClr val="accent1"/>
          </a:effectRef>
          <a:fontRef idx="minor">
            <a:schemeClr val="tx1"/>
          </a:fontRef>
        </p:style>
      </p:cxnSp>
      <p:cxnSp>
        <p:nvCxnSpPr>
          <p:cNvPr id="7" name="Lige forbindelse 14">
            <a:extLst>
              <a:ext uri="{FF2B5EF4-FFF2-40B4-BE49-F238E27FC236}">
                <a16:creationId xmlns:a16="http://schemas.microsoft.com/office/drawing/2014/main" id="{B7DEF78B-BB2C-288B-7502-1C9900C9894A}"/>
              </a:ext>
            </a:extLst>
          </p:cNvPr>
          <p:cNvCxnSpPr>
            <a:cxnSpLocks/>
          </p:cNvCxnSpPr>
          <p:nvPr/>
        </p:nvCxnSpPr>
        <p:spPr>
          <a:xfrm>
            <a:off x="6651358" y="1923510"/>
            <a:ext cx="0" cy="1247894"/>
          </a:xfrm>
          <a:prstGeom prst="line">
            <a:avLst/>
          </a:prstGeom>
          <a:ln w="12700" cap="flat" cmpd="sng" algn="ctr">
            <a:solidFill>
              <a:schemeClr val="accent1"/>
            </a:solidFill>
            <a:prstDash val="solid"/>
            <a:round/>
            <a:headEnd type="none" w="med" len="med"/>
            <a:tailEnd type="none" w="lg" len="lg"/>
          </a:ln>
          <a:effectLst/>
        </p:spPr>
        <p:style>
          <a:lnRef idx="2">
            <a:schemeClr val="accent1"/>
          </a:lnRef>
          <a:fillRef idx="0">
            <a:schemeClr val="accent1"/>
          </a:fillRef>
          <a:effectRef idx="1">
            <a:schemeClr val="accent1"/>
          </a:effectRef>
          <a:fontRef idx="minor">
            <a:schemeClr val="tx1"/>
          </a:fontRef>
        </p:style>
      </p:cxnSp>
      <p:sp>
        <p:nvSpPr>
          <p:cNvPr id="10" name="Content Placeholder 1">
            <a:extLst>
              <a:ext uri="{FF2B5EF4-FFF2-40B4-BE49-F238E27FC236}">
                <a16:creationId xmlns:a16="http://schemas.microsoft.com/office/drawing/2014/main" id="{C93E0025-454C-88AB-601F-8547788FC480}"/>
              </a:ext>
            </a:extLst>
          </p:cNvPr>
          <p:cNvSpPr txBox="1">
            <a:spLocks/>
          </p:cNvSpPr>
          <p:nvPr/>
        </p:nvSpPr>
        <p:spPr>
          <a:xfrm>
            <a:off x="5503151" y="1364841"/>
            <a:ext cx="2811934" cy="560153"/>
          </a:xfrm>
          <a:prstGeom prst="rect">
            <a:avLst/>
          </a:prstGeom>
        </p:spPr>
        <p:txBody>
          <a:bodyPr vert="horz" wrap="square" lIns="0" tIns="0" rIns="0" bIns="91440" rtlCol="0">
            <a:sp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l-GR" sz="1600" dirty="0">
                <a:solidFill>
                  <a:schemeClr val="accent3"/>
                </a:solidFill>
                <a:latin typeface="+mj-lt"/>
              </a:rPr>
              <a:t>Καθαρισμός μικρών χώρων</a:t>
            </a:r>
          </a:p>
          <a:p>
            <a:pPr marL="0" indent="0">
              <a:buNone/>
            </a:pPr>
            <a:r>
              <a:rPr lang="el-GR" sz="1200" dirty="0"/>
              <a:t>Εστίαση στη βασική εφαρμογή</a:t>
            </a:r>
          </a:p>
        </p:txBody>
      </p:sp>
      <p:cxnSp>
        <p:nvCxnSpPr>
          <p:cNvPr id="15" name="Lige forbindelse 14">
            <a:extLst>
              <a:ext uri="{FF2B5EF4-FFF2-40B4-BE49-F238E27FC236}">
                <a16:creationId xmlns:a16="http://schemas.microsoft.com/office/drawing/2014/main" id="{32A85623-F535-E5CB-0FD5-468232B64D38}"/>
              </a:ext>
            </a:extLst>
          </p:cNvPr>
          <p:cNvCxnSpPr>
            <a:cxnSpLocks/>
          </p:cNvCxnSpPr>
          <p:nvPr/>
        </p:nvCxnSpPr>
        <p:spPr>
          <a:xfrm>
            <a:off x="5596851" y="3832860"/>
            <a:ext cx="0" cy="684404"/>
          </a:xfrm>
          <a:prstGeom prst="line">
            <a:avLst/>
          </a:prstGeom>
          <a:ln w="12700" cap="flat" cmpd="sng" algn="ctr">
            <a:solidFill>
              <a:schemeClr val="accent1"/>
            </a:solidFill>
            <a:prstDash val="solid"/>
            <a:round/>
            <a:headEnd type="none" w="med" len="med"/>
            <a:tailEnd type="none" w="lg" len="lg"/>
          </a:ln>
          <a:effectLst/>
        </p:spPr>
        <p:style>
          <a:lnRef idx="2">
            <a:schemeClr val="accent1"/>
          </a:lnRef>
          <a:fillRef idx="0">
            <a:schemeClr val="accent1"/>
          </a:fillRef>
          <a:effectRef idx="1">
            <a:schemeClr val="accent1"/>
          </a:effectRef>
          <a:fontRef idx="minor">
            <a:schemeClr val="tx1"/>
          </a:fontRef>
        </p:style>
      </p:cxnSp>
      <p:sp>
        <p:nvSpPr>
          <p:cNvPr id="17" name="Content Placeholder 1">
            <a:extLst>
              <a:ext uri="{FF2B5EF4-FFF2-40B4-BE49-F238E27FC236}">
                <a16:creationId xmlns:a16="http://schemas.microsoft.com/office/drawing/2014/main" id="{250AAED0-C9CD-FC89-3A1B-C98E861ED42E}"/>
              </a:ext>
            </a:extLst>
          </p:cNvPr>
          <p:cNvSpPr txBox="1">
            <a:spLocks/>
          </p:cNvSpPr>
          <p:nvPr/>
        </p:nvSpPr>
        <p:spPr>
          <a:xfrm>
            <a:off x="2136085" y="4481752"/>
            <a:ext cx="2425924" cy="698653"/>
          </a:xfrm>
          <a:prstGeom prst="rect">
            <a:avLst/>
          </a:prstGeom>
        </p:spPr>
        <p:txBody>
          <a:bodyPr vert="horz" wrap="square" lIns="0" tIns="45720" rIns="0" bIns="0" rtlCol="0" anchor="t">
            <a:sp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l-GR" sz="1600" dirty="0">
                <a:solidFill>
                  <a:schemeClr val="accent3"/>
                </a:solidFill>
                <a:latin typeface="+mj-lt"/>
              </a:rPr>
              <a:t>Δυσπρόσιτες περιοχές</a:t>
            </a:r>
          </a:p>
          <a:p>
            <a:pPr marL="0" indent="0">
              <a:buNone/>
            </a:pPr>
            <a:r>
              <a:rPr lang="el-GR" sz="1200" dirty="0"/>
              <a:t>Εστίαση στη διαφοροποίηση έναντι της I-Mop</a:t>
            </a:r>
          </a:p>
        </p:txBody>
      </p:sp>
      <p:cxnSp>
        <p:nvCxnSpPr>
          <p:cNvPr id="23" name="Lige forbindelse 14">
            <a:extLst>
              <a:ext uri="{FF2B5EF4-FFF2-40B4-BE49-F238E27FC236}">
                <a16:creationId xmlns:a16="http://schemas.microsoft.com/office/drawing/2014/main" id="{1F7D81B2-341D-74C0-8C79-64AE3BBF1CCD}"/>
              </a:ext>
            </a:extLst>
          </p:cNvPr>
          <p:cNvCxnSpPr>
            <a:cxnSpLocks/>
          </p:cNvCxnSpPr>
          <p:nvPr/>
        </p:nvCxnSpPr>
        <p:spPr>
          <a:xfrm>
            <a:off x="10289276" y="2537670"/>
            <a:ext cx="0" cy="633734"/>
          </a:xfrm>
          <a:prstGeom prst="line">
            <a:avLst/>
          </a:prstGeom>
          <a:ln w="12700" cap="flat" cmpd="sng" algn="ctr">
            <a:solidFill>
              <a:schemeClr val="accent1"/>
            </a:solidFill>
            <a:prstDash val="solid"/>
            <a:round/>
            <a:headEnd type="none" w="med" len="med"/>
            <a:tailEnd type="none" w="lg" len="lg"/>
          </a:ln>
          <a:effectLst/>
        </p:spPr>
        <p:style>
          <a:lnRef idx="2">
            <a:schemeClr val="accent1"/>
          </a:lnRef>
          <a:fillRef idx="0">
            <a:schemeClr val="accent1"/>
          </a:fillRef>
          <a:effectRef idx="1">
            <a:schemeClr val="accent1"/>
          </a:effectRef>
          <a:fontRef idx="minor">
            <a:schemeClr val="tx1"/>
          </a:fontRef>
        </p:style>
      </p:cxnSp>
      <p:sp>
        <p:nvSpPr>
          <p:cNvPr id="24" name="Content Placeholder 1">
            <a:extLst>
              <a:ext uri="{FF2B5EF4-FFF2-40B4-BE49-F238E27FC236}">
                <a16:creationId xmlns:a16="http://schemas.microsoft.com/office/drawing/2014/main" id="{3CDFD189-DD64-D602-F8A5-C132B97A4B74}"/>
              </a:ext>
            </a:extLst>
          </p:cNvPr>
          <p:cNvSpPr txBox="1">
            <a:spLocks/>
          </p:cNvSpPr>
          <p:nvPr/>
        </p:nvSpPr>
        <p:spPr>
          <a:xfrm>
            <a:off x="9390463" y="1364841"/>
            <a:ext cx="2310432" cy="1175706"/>
          </a:xfrm>
          <a:prstGeom prst="rect">
            <a:avLst/>
          </a:prstGeom>
        </p:spPr>
        <p:txBody>
          <a:bodyPr vert="horz" wrap="square" lIns="0" tIns="0" rIns="0" bIns="91440" rtlCol="0">
            <a:sp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l-GR" sz="1600" dirty="0">
                <a:solidFill>
                  <a:schemeClr val="accent3"/>
                </a:solidFill>
                <a:latin typeface="+mj-lt"/>
              </a:rPr>
              <a:t>Μικρό μηχάνημα πλύσης-στέγνωσης</a:t>
            </a:r>
          </a:p>
          <a:p>
            <a:pPr marL="0" indent="0">
              <a:buNone/>
            </a:pPr>
            <a:r>
              <a:rPr lang="el-GR" sz="1200" dirty="0"/>
              <a:t>Ορισμός του μηχανήματος: μια νέα κατηγορία στο χαρτοφυλάκιο προϊόντων της Nilfisk</a:t>
            </a:r>
          </a:p>
        </p:txBody>
      </p:sp>
    </p:spTree>
    <p:extLst>
      <p:ext uri="{BB962C8B-B14F-4D97-AF65-F5344CB8AC3E}">
        <p14:creationId xmlns:p14="http://schemas.microsoft.com/office/powerpoint/2010/main" val="155564685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0" grpId="0"/>
      <p:bldP spid="17"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A63267B6-A97E-1222-B411-1F64CFF1E5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4" imgW="359" imgH="360" progId="TCLayout.ActiveDocument.1">
                  <p:embed/>
                </p:oleObj>
              </mc:Choice>
              <mc:Fallback>
                <p:oleObj name="Diapositiva think-cell" r:id="rId4" imgW="359" imgH="360" progId="TCLayout.ActiveDocument.1">
                  <p:embed/>
                  <p:pic>
                    <p:nvPicPr>
                      <p:cNvPr id="8" name="think-cell data - do not delete" hidden="1">
                        <a:extLst>
                          <a:ext uri="{FF2B5EF4-FFF2-40B4-BE49-F238E27FC236}">
                            <a16:creationId xmlns:a16="http://schemas.microsoft.com/office/drawing/2014/main" id="{A63267B6-A97E-1222-B411-1F64CFF1E57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Content Placeholder 1">
            <a:extLst>
              <a:ext uri="{FF2B5EF4-FFF2-40B4-BE49-F238E27FC236}">
                <a16:creationId xmlns:a16="http://schemas.microsoft.com/office/drawing/2014/main" id="{A287ABF7-5748-CA5D-28D4-BE5D166A7335}"/>
              </a:ext>
            </a:extLst>
          </p:cNvPr>
          <p:cNvSpPr>
            <a:spLocks noGrp="1"/>
          </p:cNvSpPr>
          <p:nvPr>
            <p:ph sz="quarter" idx="13"/>
          </p:nvPr>
        </p:nvSpPr>
        <p:spPr>
          <a:xfrm>
            <a:off x="6711472" y="2621382"/>
            <a:ext cx="4308954" cy="2360646"/>
          </a:xfrm>
        </p:spPr>
        <p:txBody>
          <a:bodyPr vert="horz" wrap="square" lIns="0" tIns="45720" rIns="0" bIns="0" rtlCol="0" anchor="t">
            <a:spAutoFit/>
          </a:bodyPr>
          <a:lstStyle/>
          <a:p>
            <a:pPr marL="0" indent="0">
              <a:buNone/>
            </a:pPr>
            <a:r>
              <a:rPr lang="el-GR" sz="1200" dirty="0"/>
              <a:t>Βασικό μήνυμα</a:t>
            </a:r>
          </a:p>
          <a:p>
            <a:pPr marL="0" indent="0">
              <a:buNone/>
            </a:pPr>
            <a:r>
              <a:rPr lang="el-GR" sz="2000" dirty="0"/>
              <a:t>Παρουσίαση του </a:t>
            </a:r>
            <a:r>
              <a:rPr lang="en-DK" sz="2000" dirty="0"/>
              <a:t>Nilfisk Dryft</a:t>
            </a:r>
          </a:p>
          <a:p>
            <a:pPr marL="0" indent="0">
              <a:buNone/>
            </a:pPr>
            <a:r>
              <a:rPr lang="el-GR" sz="3200" dirty="0">
                <a:latin typeface="+mj-lt"/>
              </a:rPr>
              <a:t>Το Dryft είναι η νέα  </a:t>
            </a:r>
            <a:br>
              <a:rPr lang="en-GB" sz="3200" dirty="0">
                <a:latin typeface="+mj-lt"/>
              </a:rPr>
            </a:br>
            <a:r>
              <a:rPr lang="el-GR" sz="3200" dirty="0">
                <a:latin typeface="+mj-lt"/>
              </a:rPr>
              <a:t>“σφουγγαρίστρα</a:t>
            </a:r>
            <a:r>
              <a:rPr lang="en-GB" sz="3200" dirty="0">
                <a:latin typeface="+mj-lt"/>
              </a:rPr>
              <a:t>”</a:t>
            </a:r>
            <a:endParaRPr lang="el-GR" sz="3200" dirty="0">
              <a:latin typeface="+mj-lt"/>
            </a:endParaRPr>
          </a:p>
          <a:p>
            <a:pPr marL="0" indent="0">
              <a:buNone/>
            </a:pPr>
            <a:r>
              <a:rPr lang="el-GR" sz="2000" dirty="0"/>
              <a:t>Ένας ανώτερος, υψηλής υγιεινής τρόπος καθαρισμού μικρών χώρων.</a:t>
            </a:r>
          </a:p>
        </p:txBody>
      </p:sp>
      <p:sp>
        <p:nvSpPr>
          <p:cNvPr id="4" name="Title 3">
            <a:extLst>
              <a:ext uri="{FF2B5EF4-FFF2-40B4-BE49-F238E27FC236}">
                <a16:creationId xmlns:a16="http://schemas.microsoft.com/office/drawing/2014/main" id="{3C61EB4E-A31E-E2D3-F907-164C5CA8E351}"/>
              </a:ext>
            </a:extLst>
          </p:cNvPr>
          <p:cNvSpPr>
            <a:spLocks noGrp="1"/>
          </p:cNvSpPr>
          <p:nvPr>
            <p:ph type="title"/>
          </p:nvPr>
        </p:nvSpPr>
        <p:spPr>
          <a:xfrm>
            <a:off x="479425" y="494490"/>
            <a:ext cx="11233150" cy="388013"/>
          </a:xfrm>
        </p:spPr>
        <p:txBody>
          <a:bodyPr vert="horz"/>
          <a:lstStyle/>
          <a:p>
            <a:r>
              <a:rPr lang="el-GR" dirty="0"/>
              <a:t>Πρόταση αξίας και μήνυμα</a:t>
            </a:r>
            <a:endParaRPr lang="en-US" dirty="0"/>
          </a:p>
        </p:txBody>
      </p:sp>
      <p:sp>
        <p:nvSpPr>
          <p:cNvPr id="5" name="Footer Placeholder 4">
            <a:extLst>
              <a:ext uri="{FF2B5EF4-FFF2-40B4-BE49-F238E27FC236}">
                <a16:creationId xmlns:a16="http://schemas.microsoft.com/office/drawing/2014/main" id="{D0B6F6FA-4782-97DB-97E6-3E0A77EAEB37}"/>
              </a:ext>
            </a:extLst>
          </p:cNvPr>
          <p:cNvSpPr>
            <a:spLocks noGrp="1"/>
          </p:cNvSpPr>
          <p:nvPr>
            <p:ph type="ftr" sz="quarter" idx="16"/>
          </p:nvPr>
        </p:nvSpPr>
        <p:spPr>
          <a:xfrm>
            <a:off x="920896" y="6452124"/>
            <a:ext cx="3332017" cy="307777"/>
          </a:xfrm>
        </p:spPr>
        <p:txBody>
          <a:bodyPr/>
          <a:lstStyle/>
          <a:p>
            <a:pPr algn="l" rtl="0"/>
            <a:r>
              <a:rPr lang="el" b="0" i="0" u="none" baseline="0" dirty="0"/>
              <a:t>ΕΜΠΙΣΤΕΥΤΙΚΕΣ ΠΛΗΡΟΦΟΡΙΕΣ ΕΤΑΙΡΕΙΑΣ</a:t>
            </a:r>
          </a:p>
        </p:txBody>
      </p:sp>
      <p:sp>
        <p:nvSpPr>
          <p:cNvPr id="6" name="Slide Number Placeholder 5">
            <a:extLst>
              <a:ext uri="{FF2B5EF4-FFF2-40B4-BE49-F238E27FC236}">
                <a16:creationId xmlns:a16="http://schemas.microsoft.com/office/drawing/2014/main" id="{140927D3-2522-5E50-2CD5-F78EBFA102C7}"/>
              </a:ext>
            </a:extLst>
          </p:cNvPr>
          <p:cNvSpPr>
            <a:spLocks noGrp="1"/>
          </p:cNvSpPr>
          <p:nvPr>
            <p:ph type="sldNum" sz="quarter" idx="17"/>
          </p:nvPr>
        </p:nvSpPr>
        <p:spPr/>
        <p:txBody>
          <a:bodyPr/>
          <a:lstStyle/>
          <a:p>
            <a:fld id="{6C385236-B7BA-4938-9EA6-6DEC8CA653D7}" type="slidenum">
              <a:rPr lang="en-US" smtClean="0"/>
              <a:pPr/>
              <a:t>5</a:t>
            </a:fld>
            <a:endParaRPr lang="en-US"/>
          </a:p>
        </p:txBody>
      </p:sp>
      <p:sp>
        <p:nvSpPr>
          <p:cNvPr id="10" name="TextBox 9">
            <a:extLst>
              <a:ext uri="{FF2B5EF4-FFF2-40B4-BE49-F238E27FC236}">
                <a16:creationId xmlns:a16="http://schemas.microsoft.com/office/drawing/2014/main" id="{024C482B-52D5-822B-17ED-22772138D1DD}"/>
              </a:ext>
            </a:extLst>
          </p:cNvPr>
          <p:cNvSpPr txBox="1"/>
          <p:nvPr/>
        </p:nvSpPr>
        <p:spPr>
          <a:xfrm>
            <a:off x="479425" y="2621382"/>
            <a:ext cx="5909343" cy="2616101"/>
          </a:xfrm>
          <a:prstGeom prst="rect">
            <a:avLst/>
          </a:prstGeom>
          <a:noFill/>
        </p:spPr>
        <p:txBody>
          <a:bodyPr wrap="square" lIns="0">
            <a:spAutoFit/>
          </a:bodyPr>
          <a:lstStyle/>
          <a:p>
            <a:pPr marL="0" indent="0">
              <a:buNone/>
            </a:pPr>
            <a:r>
              <a:rPr lang="el-GR" sz="1200" dirty="0"/>
              <a:t>Πρόταση αξίας</a:t>
            </a:r>
          </a:p>
          <a:p>
            <a:pPr marL="0" indent="0">
              <a:buNone/>
            </a:pPr>
            <a:endParaRPr lang="en-GB" sz="1200" dirty="0"/>
          </a:p>
          <a:p>
            <a:pPr marL="0" indent="0">
              <a:buNone/>
            </a:pPr>
            <a:r>
              <a:rPr lang="el-GR" sz="2000" dirty="0"/>
              <a:t>Το Nilfisk Dryft φέρνει επανάσταση στον τρόπο καθαρισμού μικρών χώρων. Είναι ένα μικρό μηχάνημα πλύσης-στέγνωσης που καθαρίζει τις πιο δυσπρόσιτες περιοχές, παρέχοντας τόσο σε μεγάλες όσο και σε μικρές επιχειρήσεις μια πιο αποτελεσματική και πιο υγιεινή εναλλακτική λύση σε σχέση με τη σφουγγαρίστρα και τον κουβά. </a:t>
            </a:r>
          </a:p>
        </p:txBody>
      </p:sp>
      <p:cxnSp>
        <p:nvCxnSpPr>
          <p:cNvPr id="7" name="Straight Connector 78">
            <a:extLst>
              <a:ext uri="{FF2B5EF4-FFF2-40B4-BE49-F238E27FC236}">
                <a16:creationId xmlns:a16="http://schemas.microsoft.com/office/drawing/2014/main" id="{37AF3D49-D136-0752-5080-BA61A6D4EB69}"/>
              </a:ext>
            </a:extLst>
          </p:cNvPr>
          <p:cNvCxnSpPr>
            <a:cxnSpLocks/>
          </p:cNvCxnSpPr>
          <p:nvPr/>
        </p:nvCxnSpPr>
        <p:spPr>
          <a:xfrm>
            <a:off x="6483178" y="1806942"/>
            <a:ext cx="0" cy="443588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628941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369F032D-5A26-BF3D-30B1-8AABCBC9CB16}"/>
              </a:ext>
            </a:extLst>
          </p:cNvPr>
          <p:cNvSpPr>
            <a:spLocks noGrp="1"/>
          </p:cNvSpPr>
          <p:nvPr>
            <p:ph type="ctrTitle"/>
          </p:nvPr>
        </p:nvSpPr>
        <p:spPr/>
        <p:txBody>
          <a:bodyPr/>
          <a:lstStyle/>
          <a:p>
            <a:r>
              <a:rPr lang="en-US"/>
              <a:t>2</a:t>
            </a:r>
          </a:p>
        </p:txBody>
      </p:sp>
      <p:sp>
        <p:nvSpPr>
          <p:cNvPr id="19" name="Text Placeholder 18">
            <a:extLst>
              <a:ext uri="{FF2B5EF4-FFF2-40B4-BE49-F238E27FC236}">
                <a16:creationId xmlns:a16="http://schemas.microsoft.com/office/drawing/2014/main" id="{843831FF-B230-A4E5-4AFA-F147274B7A2E}"/>
              </a:ext>
            </a:extLst>
          </p:cNvPr>
          <p:cNvSpPr>
            <a:spLocks noGrp="1"/>
          </p:cNvSpPr>
          <p:nvPr>
            <p:ph type="body" sz="quarter" idx="13"/>
          </p:nvPr>
        </p:nvSpPr>
        <p:spPr/>
        <p:txBody>
          <a:bodyPr/>
          <a:lstStyle/>
          <a:p>
            <a:r>
              <a:rPr lang="el-GR" dirty="0"/>
              <a:t>Αρχική εφαρμογή και χρήση</a:t>
            </a:r>
          </a:p>
        </p:txBody>
      </p:sp>
      <p:sp>
        <p:nvSpPr>
          <p:cNvPr id="17" name="Slide Number Placeholder 16">
            <a:extLst>
              <a:ext uri="{FF2B5EF4-FFF2-40B4-BE49-F238E27FC236}">
                <a16:creationId xmlns:a16="http://schemas.microsoft.com/office/drawing/2014/main" id="{34C56CFF-0387-B1C3-0C9A-4B25F40BF236}"/>
              </a:ext>
            </a:extLst>
          </p:cNvPr>
          <p:cNvSpPr>
            <a:spLocks noGrp="1"/>
          </p:cNvSpPr>
          <p:nvPr>
            <p:ph type="sldNum" sz="quarter" idx="16"/>
          </p:nvPr>
        </p:nvSpPr>
        <p:spPr/>
        <p:txBody>
          <a:bodyPr/>
          <a:lstStyle/>
          <a:p>
            <a:fld id="{6C385236-B7BA-4938-9EA6-6DEC8CA653D7}" type="slidenum">
              <a:rPr lang="en-US" smtClean="0"/>
              <a:pPr/>
              <a:t>6</a:t>
            </a:fld>
            <a:endParaRPr lang="en-US"/>
          </a:p>
        </p:txBody>
      </p:sp>
      <p:sp>
        <p:nvSpPr>
          <p:cNvPr id="2" name="Footer Placeholder 1">
            <a:extLst>
              <a:ext uri="{FF2B5EF4-FFF2-40B4-BE49-F238E27FC236}">
                <a16:creationId xmlns:a16="http://schemas.microsoft.com/office/drawing/2014/main" id="{2A688B6B-1C2C-E291-FDD4-D35F9C1232D0}"/>
              </a:ext>
            </a:extLst>
          </p:cNvPr>
          <p:cNvSpPr>
            <a:spLocks noGrp="1"/>
          </p:cNvSpPr>
          <p:nvPr>
            <p:ph type="ftr" sz="quarter" idx="15"/>
          </p:nvPr>
        </p:nvSpPr>
        <p:spPr>
          <a:xfrm>
            <a:off x="920896" y="6452124"/>
            <a:ext cx="3332017" cy="307777"/>
          </a:xfrm>
        </p:spPr>
        <p:txBody>
          <a:bodyPr/>
          <a:lstStyle/>
          <a:p>
            <a:pPr algn="l"/>
            <a:r>
              <a:rPr lang="el-GR" dirty="0"/>
              <a:t>ΕΜΠΙΣΤΕΥΤΙΚΕΣ ΠΛΗΡΟΦΟΡΙΕΣ ΕΤΑΙΡΕΙΑΣ</a:t>
            </a:r>
          </a:p>
        </p:txBody>
      </p:sp>
    </p:spTree>
    <p:extLst>
      <p:ext uri="{BB962C8B-B14F-4D97-AF65-F5344CB8AC3E}">
        <p14:creationId xmlns:p14="http://schemas.microsoft.com/office/powerpoint/2010/main" val="221895768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655CE808-AFBC-ECA2-C2A7-DB6BD1F84208}"/>
              </a:ext>
            </a:extLst>
          </p:cNvPr>
          <p:cNvGraphicFramePr>
            <a:graphicFrameLocks noChangeAspect="1"/>
          </p:cNvGraphicFramePr>
          <p:nvPr>
            <p:custDataLst>
              <p:tags r:id="rId1"/>
            </p:custDataLst>
            <p:extLst>
              <p:ext uri="{D42A27DB-BD31-4B8C-83A1-F6EECF244321}">
                <p14:modId xmlns:p14="http://schemas.microsoft.com/office/powerpoint/2010/main" val="31250515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4" imgW="360" imgH="360" progId="TCLayout.ActiveDocument.1">
                  <p:embed/>
                </p:oleObj>
              </mc:Choice>
              <mc:Fallback>
                <p:oleObj name="Diapositiva think-cell" r:id="rId4" imgW="360" imgH="360" progId="TCLayout.ActiveDocument.1">
                  <p:embed/>
                  <p:pic>
                    <p:nvPicPr>
                      <p:cNvPr id="23" name="think-cell data - do not delete" hidden="1">
                        <a:extLst>
                          <a:ext uri="{FF2B5EF4-FFF2-40B4-BE49-F238E27FC236}">
                            <a16:creationId xmlns:a16="http://schemas.microsoft.com/office/drawing/2014/main" id="{655CE808-AFBC-ECA2-C2A7-DB6BD1F8420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0" name="Gruppo 9">
            <a:extLst>
              <a:ext uri="{FF2B5EF4-FFF2-40B4-BE49-F238E27FC236}">
                <a16:creationId xmlns:a16="http://schemas.microsoft.com/office/drawing/2014/main" id="{7588D58A-A5F7-779E-2C03-D204111705DA}"/>
              </a:ext>
            </a:extLst>
          </p:cNvPr>
          <p:cNvGrpSpPr/>
          <p:nvPr/>
        </p:nvGrpSpPr>
        <p:grpSpPr>
          <a:xfrm>
            <a:off x="3327549" y="1425289"/>
            <a:ext cx="2696111" cy="2251643"/>
            <a:chOff x="3327549" y="795557"/>
            <a:chExt cx="2696111" cy="2251643"/>
          </a:xfrm>
        </p:grpSpPr>
        <p:sp>
          <p:nvSpPr>
            <p:cNvPr id="27" name="Content Placeholder 1">
              <a:extLst>
                <a:ext uri="{FF2B5EF4-FFF2-40B4-BE49-F238E27FC236}">
                  <a16:creationId xmlns:a16="http://schemas.microsoft.com/office/drawing/2014/main" id="{247FA25F-A3E2-3E14-F288-E89CA50E332C}"/>
                </a:ext>
              </a:extLst>
            </p:cNvPr>
            <p:cNvSpPr txBox="1">
              <a:spLocks/>
            </p:cNvSpPr>
            <p:nvPr/>
          </p:nvSpPr>
          <p:spPr>
            <a:xfrm>
              <a:off x="3327550" y="795559"/>
              <a:ext cx="2696110" cy="2251641"/>
            </a:xfrm>
            <a:prstGeom prst="rect">
              <a:avLst/>
            </a:prstGeom>
            <a:solidFill>
              <a:schemeClr val="bg1"/>
            </a:solidFill>
            <a:effectLst>
              <a:outerShdw blurRad="139700" sx="102000" sy="102000" algn="ctr" rotWithShape="0">
                <a:schemeClr val="bg2">
                  <a:alpha val="30000"/>
                </a:schemeClr>
              </a:outerShdw>
            </a:effectLst>
          </p:spPr>
          <p:txBody>
            <a:bodyPr vert="horz" wrap="square" lIns="252000" tIns="1554480" rIns="216000" bIns="18288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l-GR" dirty="0"/>
                <a:t>Λιανική</a:t>
              </a:r>
            </a:p>
          </p:txBody>
        </p:sp>
        <p:pic>
          <p:nvPicPr>
            <p:cNvPr id="30" name="Picture 29">
              <a:extLst>
                <a:ext uri="{FF2B5EF4-FFF2-40B4-BE49-F238E27FC236}">
                  <a16:creationId xmlns:a16="http://schemas.microsoft.com/office/drawing/2014/main" id="{C09632BF-2593-49D7-B718-09C80B83EB1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27549" y="795557"/>
              <a:ext cx="2696111" cy="1401123"/>
            </a:xfrm>
            <a:prstGeom prst="rect">
              <a:avLst/>
            </a:prstGeom>
          </p:spPr>
        </p:pic>
      </p:grpSp>
      <p:sp>
        <p:nvSpPr>
          <p:cNvPr id="2" name="Content Placeholder 1">
            <a:extLst>
              <a:ext uri="{FF2B5EF4-FFF2-40B4-BE49-F238E27FC236}">
                <a16:creationId xmlns:a16="http://schemas.microsoft.com/office/drawing/2014/main" id="{64A9223D-AAA1-4ECD-8F18-530F671C3675}"/>
              </a:ext>
            </a:extLst>
          </p:cNvPr>
          <p:cNvSpPr>
            <a:spLocks noGrp="1"/>
          </p:cNvSpPr>
          <p:nvPr>
            <p:ph sz="quarter" idx="18"/>
          </p:nvPr>
        </p:nvSpPr>
        <p:spPr>
          <a:xfrm>
            <a:off x="481871" y="1425291"/>
            <a:ext cx="2696110" cy="2251641"/>
          </a:xfrm>
        </p:spPr>
        <p:txBody>
          <a:bodyPr wrap="square" lIns="252000" tIns="1554480" rIns="216000" bIns="182880">
            <a:noAutofit/>
          </a:bodyPr>
          <a:lstStyle/>
          <a:p>
            <a:pPr marL="0" indent="0" algn="ctr">
              <a:lnSpc>
                <a:spcPct val="120000"/>
              </a:lnSpc>
              <a:buNone/>
            </a:pPr>
            <a:r>
              <a:rPr lang="el-GR" sz="1400" dirty="0"/>
              <a:t>Εργολάβοι καθαρισμού</a:t>
            </a:r>
          </a:p>
        </p:txBody>
      </p:sp>
      <p:sp>
        <p:nvSpPr>
          <p:cNvPr id="5" name="Footer Placeholder 4">
            <a:extLst>
              <a:ext uri="{FF2B5EF4-FFF2-40B4-BE49-F238E27FC236}">
                <a16:creationId xmlns:a16="http://schemas.microsoft.com/office/drawing/2014/main" id="{4644D89C-7D93-4D9F-A84C-4ABEA3541DE0}"/>
              </a:ext>
            </a:extLst>
          </p:cNvPr>
          <p:cNvSpPr>
            <a:spLocks noGrp="1"/>
          </p:cNvSpPr>
          <p:nvPr>
            <p:ph type="ftr" sz="quarter" idx="24"/>
          </p:nvPr>
        </p:nvSpPr>
        <p:spPr>
          <a:xfrm>
            <a:off x="920896" y="6452124"/>
            <a:ext cx="3117704" cy="307777"/>
          </a:xfrm>
        </p:spPr>
        <p:txBody>
          <a:bodyPr/>
          <a:lstStyle/>
          <a:p>
            <a:pPr algn="l"/>
            <a:r>
              <a:rPr lang="el-GR" dirty="0"/>
              <a:t>ΕΜΠΙΣΤΕΥΤΙΚΕΣ ΠΛΗΡΟΦΟΡΙΕΣ ΕΤΑΙΡΕΙΑΣ</a:t>
            </a:r>
          </a:p>
        </p:txBody>
      </p:sp>
      <p:sp>
        <p:nvSpPr>
          <p:cNvPr id="6" name="Slide Number Placeholder 5">
            <a:extLst>
              <a:ext uri="{FF2B5EF4-FFF2-40B4-BE49-F238E27FC236}">
                <a16:creationId xmlns:a16="http://schemas.microsoft.com/office/drawing/2014/main" id="{9B8AC754-E674-4461-BE79-4325CF02600A}"/>
              </a:ext>
            </a:extLst>
          </p:cNvPr>
          <p:cNvSpPr>
            <a:spLocks noGrp="1"/>
          </p:cNvSpPr>
          <p:nvPr>
            <p:ph type="sldNum" sz="quarter" idx="25"/>
          </p:nvPr>
        </p:nvSpPr>
        <p:spPr/>
        <p:txBody>
          <a:bodyPr/>
          <a:lstStyle/>
          <a:p>
            <a:fld id="{6C385236-B7BA-4938-9EA6-6DEC8CA653D7}" type="slidenum">
              <a:rPr lang="en-US" smtClean="0"/>
              <a:pPr/>
              <a:t>7</a:t>
            </a:fld>
            <a:endParaRPr lang="en-US"/>
          </a:p>
        </p:txBody>
      </p:sp>
      <p:pic>
        <p:nvPicPr>
          <p:cNvPr id="11" name="Picture 10">
            <a:extLst>
              <a:ext uri="{FF2B5EF4-FFF2-40B4-BE49-F238E27FC236}">
                <a16:creationId xmlns:a16="http://schemas.microsoft.com/office/drawing/2014/main" id="{3303A8B5-9D46-4E95-BB5D-CD91530FF20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85775" y="1425292"/>
            <a:ext cx="2696111" cy="1401123"/>
          </a:xfrm>
          <a:prstGeom prst="rect">
            <a:avLst/>
          </a:prstGeom>
        </p:spPr>
      </p:pic>
      <p:sp>
        <p:nvSpPr>
          <p:cNvPr id="13" name="Title 12">
            <a:extLst>
              <a:ext uri="{FF2B5EF4-FFF2-40B4-BE49-F238E27FC236}">
                <a16:creationId xmlns:a16="http://schemas.microsoft.com/office/drawing/2014/main" id="{9324C618-3B29-2061-93B0-61C820F4897D}"/>
              </a:ext>
            </a:extLst>
          </p:cNvPr>
          <p:cNvSpPr>
            <a:spLocks noGrp="1"/>
          </p:cNvSpPr>
          <p:nvPr>
            <p:ph type="title"/>
          </p:nvPr>
        </p:nvSpPr>
        <p:spPr/>
        <p:txBody>
          <a:bodyPr vert="horz"/>
          <a:lstStyle/>
          <a:p>
            <a:r>
              <a:rPr lang="el-GR" dirty="0"/>
              <a:t>Τομείς στόχοι </a:t>
            </a:r>
            <a:endParaRPr lang="en-US" dirty="0"/>
          </a:p>
        </p:txBody>
      </p:sp>
      <p:grpSp>
        <p:nvGrpSpPr>
          <p:cNvPr id="25" name="Gruppo 24">
            <a:extLst>
              <a:ext uri="{FF2B5EF4-FFF2-40B4-BE49-F238E27FC236}">
                <a16:creationId xmlns:a16="http://schemas.microsoft.com/office/drawing/2014/main" id="{8FA2D227-20E9-5664-7A4A-67F7AAF61752}"/>
              </a:ext>
            </a:extLst>
          </p:cNvPr>
          <p:cNvGrpSpPr/>
          <p:nvPr/>
        </p:nvGrpSpPr>
        <p:grpSpPr>
          <a:xfrm>
            <a:off x="9019212" y="1425289"/>
            <a:ext cx="2696111" cy="2251641"/>
            <a:chOff x="485775" y="3810802"/>
            <a:chExt cx="2696111" cy="2251641"/>
          </a:xfrm>
        </p:grpSpPr>
        <p:sp>
          <p:nvSpPr>
            <p:cNvPr id="26" name="Content Placeholder 1">
              <a:extLst>
                <a:ext uri="{FF2B5EF4-FFF2-40B4-BE49-F238E27FC236}">
                  <a16:creationId xmlns:a16="http://schemas.microsoft.com/office/drawing/2014/main" id="{31F08FA0-6865-BDAD-FB3E-502E867A8D6C}"/>
                </a:ext>
              </a:extLst>
            </p:cNvPr>
            <p:cNvSpPr txBox="1">
              <a:spLocks/>
            </p:cNvSpPr>
            <p:nvPr/>
          </p:nvSpPr>
          <p:spPr>
            <a:xfrm>
              <a:off x="485775" y="3810802"/>
              <a:ext cx="2696110" cy="2251641"/>
            </a:xfrm>
            <a:prstGeom prst="rect">
              <a:avLst/>
            </a:prstGeom>
            <a:solidFill>
              <a:schemeClr val="bg1"/>
            </a:solidFill>
            <a:effectLst>
              <a:outerShdw blurRad="139700" sx="102000" sy="102000" algn="ctr" rotWithShape="0">
                <a:schemeClr val="bg2">
                  <a:alpha val="30000"/>
                </a:schemeClr>
              </a:outerShdw>
            </a:effectLst>
          </p:spPr>
          <p:txBody>
            <a:bodyPr vert="horz" wrap="square" lIns="252000" tIns="1554480" rIns="216000" bIns="18288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l-GR" dirty="0"/>
                <a:t>Φροντίδα υγείας</a:t>
              </a:r>
            </a:p>
          </p:txBody>
        </p:sp>
        <p:pic>
          <p:nvPicPr>
            <p:cNvPr id="29" name="Picture 28">
              <a:extLst>
                <a:ext uri="{FF2B5EF4-FFF2-40B4-BE49-F238E27FC236}">
                  <a16:creationId xmlns:a16="http://schemas.microsoft.com/office/drawing/2014/main" id="{C7457F4D-E162-9C11-A0C2-B3224FD3E63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85775" y="3810803"/>
              <a:ext cx="2696111" cy="1401123"/>
            </a:xfrm>
            <a:prstGeom prst="rect">
              <a:avLst/>
            </a:prstGeom>
          </p:spPr>
        </p:pic>
      </p:grpSp>
      <p:grpSp>
        <p:nvGrpSpPr>
          <p:cNvPr id="24" name="Gruppo 23">
            <a:extLst>
              <a:ext uri="{FF2B5EF4-FFF2-40B4-BE49-F238E27FC236}">
                <a16:creationId xmlns:a16="http://schemas.microsoft.com/office/drawing/2014/main" id="{C58E2971-3F1D-F4F8-A5DB-AA356283D96C}"/>
              </a:ext>
            </a:extLst>
          </p:cNvPr>
          <p:cNvGrpSpPr/>
          <p:nvPr/>
        </p:nvGrpSpPr>
        <p:grpSpPr>
          <a:xfrm>
            <a:off x="7588877" y="3840620"/>
            <a:ext cx="2701384" cy="2251641"/>
            <a:chOff x="9176249" y="1425291"/>
            <a:chExt cx="2701384" cy="2251641"/>
          </a:xfrm>
        </p:grpSpPr>
        <p:sp>
          <p:nvSpPr>
            <p:cNvPr id="22" name="Content Placeholder 1">
              <a:extLst>
                <a:ext uri="{FF2B5EF4-FFF2-40B4-BE49-F238E27FC236}">
                  <a16:creationId xmlns:a16="http://schemas.microsoft.com/office/drawing/2014/main" id="{8AB6C4B0-EE5C-2FE7-A010-FD1C865577DA}"/>
                </a:ext>
              </a:extLst>
            </p:cNvPr>
            <p:cNvSpPr txBox="1">
              <a:spLocks/>
            </p:cNvSpPr>
            <p:nvPr/>
          </p:nvSpPr>
          <p:spPr>
            <a:xfrm>
              <a:off x="9176249" y="1425291"/>
              <a:ext cx="2696110" cy="2251641"/>
            </a:xfrm>
            <a:prstGeom prst="rect">
              <a:avLst/>
            </a:prstGeom>
            <a:solidFill>
              <a:schemeClr val="bg1"/>
            </a:solidFill>
            <a:effectLst>
              <a:outerShdw blurRad="139700" sx="102000" sy="102000" algn="ctr" rotWithShape="0">
                <a:schemeClr val="bg2">
                  <a:alpha val="30000"/>
                </a:schemeClr>
              </a:outerShdw>
            </a:effectLst>
          </p:spPr>
          <p:txBody>
            <a:bodyPr vert="horz" wrap="square" lIns="252000" tIns="1554480" rIns="216000" bIns="18288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l-GR" dirty="0"/>
                <a:t>Φιλοξενία</a:t>
              </a:r>
            </a:p>
          </p:txBody>
        </p:sp>
        <p:pic>
          <p:nvPicPr>
            <p:cNvPr id="4" name="Picture 3" descr="A person holding a suitcase and looking at his phone&#10;&#10;Description automatically generated">
              <a:extLst>
                <a:ext uri="{FF2B5EF4-FFF2-40B4-BE49-F238E27FC236}">
                  <a16:creationId xmlns:a16="http://schemas.microsoft.com/office/drawing/2014/main" id="{FC0F5830-A9FA-DA0A-480F-B768081403D7}"/>
                </a:ext>
              </a:extLst>
            </p:cNvPr>
            <p:cNvPicPr>
              <a:picLocks/>
            </p:cNvPicPr>
            <p:nvPr/>
          </p:nvPicPr>
          <p:blipFill rotWithShape="1">
            <a:blip r:embed="rId9" cstate="screen">
              <a:extLst>
                <a:ext uri="{28A0092B-C50C-407E-A947-70E740481C1C}">
                  <a14:useLocalDpi xmlns:a14="http://schemas.microsoft.com/office/drawing/2010/main"/>
                </a:ext>
              </a:extLst>
            </a:blip>
            <a:srcRect t="269" b="269"/>
            <a:stretch/>
          </p:blipFill>
          <p:spPr>
            <a:xfrm>
              <a:off x="9180153" y="1425291"/>
              <a:ext cx="2697480" cy="1402187"/>
            </a:xfrm>
            <a:prstGeom prst="rect">
              <a:avLst/>
            </a:prstGeom>
          </p:spPr>
        </p:pic>
      </p:grpSp>
      <p:sp>
        <p:nvSpPr>
          <p:cNvPr id="3" name="Content Placeholder 1">
            <a:extLst>
              <a:ext uri="{FF2B5EF4-FFF2-40B4-BE49-F238E27FC236}">
                <a16:creationId xmlns:a16="http://schemas.microsoft.com/office/drawing/2014/main" id="{0E6AE4E6-7B16-4AFA-6CAC-1ACBB217293C}"/>
              </a:ext>
            </a:extLst>
          </p:cNvPr>
          <p:cNvSpPr txBox="1">
            <a:spLocks/>
          </p:cNvSpPr>
          <p:nvPr/>
        </p:nvSpPr>
        <p:spPr>
          <a:xfrm>
            <a:off x="1896483" y="3840619"/>
            <a:ext cx="2696110" cy="2251641"/>
          </a:xfrm>
          <a:prstGeom prst="rect">
            <a:avLst/>
          </a:prstGeom>
          <a:solidFill>
            <a:schemeClr val="bg1"/>
          </a:solidFill>
          <a:effectLst>
            <a:outerShdw blurRad="139700" sx="102000" sy="102000" algn="ctr" rotWithShape="0">
              <a:schemeClr val="bg2">
                <a:alpha val="30000"/>
              </a:schemeClr>
            </a:outerShdw>
          </a:effectLst>
        </p:spPr>
        <p:txBody>
          <a:bodyPr vert="horz" wrap="square" lIns="252000" tIns="1554480" rIns="216000" bIns="18288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l-GR" dirty="0"/>
              <a:t>Εκπαίδευση</a:t>
            </a:r>
          </a:p>
        </p:txBody>
      </p:sp>
      <p:pic>
        <p:nvPicPr>
          <p:cNvPr id="7" name="Picture 27">
            <a:extLst>
              <a:ext uri="{FF2B5EF4-FFF2-40B4-BE49-F238E27FC236}">
                <a16:creationId xmlns:a16="http://schemas.microsoft.com/office/drawing/2014/main" id="{BDCAABD8-E4F2-736F-FB9B-2B8019A768A9}"/>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900387" y="3840620"/>
            <a:ext cx="2696111" cy="1401123"/>
          </a:xfrm>
          <a:prstGeom prst="rect">
            <a:avLst/>
          </a:prstGeom>
        </p:spPr>
      </p:pic>
      <p:grpSp>
        <p:nvGrpSpPr>
          <p:cNvPr id="15" name="Group 14">
            <a:extLst>
              <a:ext uri="{FF2B5EF4-FFF2-40B4-BE49-F238E27FC236}">
                <a16:creationId xmlns:a16="http://schemas.microsoft.com/office/drawing/2014/main" id="{88F819F7-0ABF-E96D-377E-20808459FFD3}"/>
              </a:ext>
            </a:extLst>
          </p:cNvPr>
          <p:cNvGrpSpPr/>
          <p:nvPr/>
        </p:nvGrpSpPr>
        <p:grpSpPr>
          <a:xfrm>
            <a:off x="4746968" y="3840620"/>
            <a:ext cx="2698063" cy="2251642"/>
            <a:chOff x="4715330" y="3810803"/>
            <a:chExt cx="2698063" cy="2251642"/>
          </a:xfrm>
        </p:grpSpPr>
        <p:sp>
          <p:nvSpPr>
            <p:cNvPr id="12" name="Content Placeholder 1">
              <a:extLst>
                <a:ext uri="{FF2B5EF4-FFF2-40B4-BE49-F238E27FC236}">
                  <a16:creationId xmlns:a16="http://schemas.microsoft.com/office/drawing/2014/main" id="{F4CC8388-2656-D34C-6962-F20266D88FDD}"/>
                </a:ext>
              </a:extLst>
            </p:cNvPr>
            <p:cNvSpPr txBox="1">
              <a:spLocks/>
            </p:cNvSpPr>
            <p:nvPr/>
          </p:nvSpPr>
          <p:spPr>
            <a:xfrm>
              <a:off x="4715330" y="3810803"/>
              <a:ext cx="2696110" cy="2251642"/>
            </a:xfrm>
            <a:prstGeom prst="rect">
              <a:avLst/>
            </a:prstGeom>
            <a:solidFill>
              <a:schemeClr val="bg1"/>
            </a:solidFill>
            <a:effectLst>
              <a:outerShdw blurRad="139700" sx="102000" sy="102000" algn="ctr" rotWithShape="0">
                <a:schemeClr val="bg2">
                  <a:alpha val="30000"/>
                </a:schemeClr>
              </a:outerShdw>
            </a:effectLst>
          </p:spPr>
          <p:txBody>
            <a:bodyPr vert="horz" wrap="square" lIns="252000" tIns="1554480" rIns="216000" bIns="182880" rtlCol="0">
              <a:sp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l-GR" dirty="0"/>
                <a:t>Δημόσια διοίκηση </a:t>
              </a:r>
              <a:br>
                <a:rPr lang="el-GR" dirty="0"/>
              </a:br>
              <a:r>
                <a:rPr lang="el-GR" dirty="0"/>
                <a:t>και γραφεία</a:t>
              </a:r>
            </a:p>
          </p:txBody>
        </p:sp>
        <p:pic>
          <p:nvPicPr>
            <p:cNvPr id="14" name="Picture 19">
              <a:extLst>
                <a:ext uri="{FF2B5EF4-FFF2-40B4-BE49-F238E27FC236}">
                  <a16:creationId xmlns:a16="http://schemas.microsoft.com/office/drawing/2014/main" id="{1C832658-863B-7E22-2096-B40E53C9FC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717282" y="3810803"/>
              <a:ext cx="2696111" cy="1401123"/>
            </a:xfrm>
            <a:prstGeom prst="rect">
              <a:avLst/>
            </a:prstGeom>
          </p:spPr>
        </p:pic>
      </p:grpSp>
      <p:grpSp>
        <p:nvGrpSpPr>
          <p:cNvPr id="16" name="Gruppo 15">
            <a:extLst>
              <a:ext uri="{FF2B5EF4-FFF2-40B4-BE49-F238E27FC236}">
                <a16:creationId xmlns:a16="http://schemas.microsoft.com/office/drawing/2014/main" id="{F2D77D3F-5E81-BE8F-49A0-F7D2ADBFFDA8}"/>
              </a:ext>
            </a:extLst>
          </p:cNvPr>
          <p:cNvGrpSpPr/>
          <p:nvPr/>
        </p:nvGrpSpPr>
        <p:grpSpPr>
          <a:xfrm>
            <a:off x="6173525" y="1440412"/>
            <a:ext cx="2696111" cy="2251641"/>
            <a:chOff x="3331455" y="1425291"/>
            <a:chExt cx="2696111" cy="2251641"/>
          </a:xfrm>
        </p:grpSpPr>
        <p:sp>
          <p:nvSpPr>
            <p:cNvPr id="17" name="Content Placeholder 1">
              <a:extLst>
                <a:ext uri="{FF2B5EF4-FFF2-40B4-BE49-F238E27FC236}">
                  <a16:creationId xmlns:a16="http://schemas.microsoft.com/office/drawing/2014/main" id="{48F30D1D-FEA6-8EB3-DEC6-98793D087830}"/>
                </a:ext>
              </a:extLst>
            </p:cNvPr>
            <p:cNvSpPr txBox="1">
              <a:spLocks/>
            </p:cNvSpPr>
            <p:nvPr/>
          </p:nvSpPr>
          <p:spPr>
            <a:xfrm>
              <a:off x="3331455" y="1425291"/>
              <a:ext cx="2696110" cy="2251641"/>
            </a:xfrm>
            <a:prstGeom prst="rect">
              <a:avLst/>
            </a:prstGeom>
            <a:solidFill>
              <a:schemeClr val="bg1"/>
            </a:solidFill>
            <a:effectLst>
              <a:outerShdw blurRad="139700" sx="102000" sy="102000" algn="ctr" rotWithShape="0">
                <a:schemeClr val="bg2">
                  <a:alpha val="30000"/>
                </a:schemeClr>
              </a:outerShdw>
            </a:effectLst>
          </p:spPr>
          <p:txBody>
            <a:bodyPr vert="horz" wrap="square" lIns="252000" tIns="1554480" rIns="216000" bIns="18288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l-GR" dirty="0"/>
                <a:t>Ιδρύματα</a:t>
              </a:r>
            </a:p>
          </p:txBody>
        </p:sp>
        <p:pic>
          <p:nvPicPr>
            <p:cNvPr id="19" name="Picture 17">
              <a:extLst>
                <a:ext uri="{FF2B5EF4-FFF2-40B4-BE49-F238E27FC236}">
                  <a16:creationId xmlns:a16="http://schemas.microsoft.com/office/drawing/2014/main" id="{65877628-4AD1-DF7C-C271-BECB864DA946}"/>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331455" y="1425292"/>
              <a:ext cx="2696111" cy="1401123"/>
            </a:xfrm>
            <a:prstGeom prst="rect">
              <a:avLst/>
            </a:prstGeom>
          </p:spPr>
        </p:pic>
      </p:grpSp>
    </p:spTree>
    <p:extLst>
      <p:ext uri="{BB962C8B-B14F-4D97-AF65-F5344CB8AC3E}">
        <p14:creationId xmlns:p14="http://schemas.microsoft.com/office/powerpoint/2010/main" val="210924935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09784CF2-E6B8-4484-3D29-3A34D305C062}"/>
              </a:ext>
            </a:extLst>
          </p:cNvPr>
          <p:cNvGraphicFramePr>
            <a:graphicFrameLocks noChangeAspect="1"/>
          </p:cNvGraphicFramePr>
          <p:nvPr>
            <p:custDataLst>
              <p:tags r:id="rId1"/>
            </p:custDataLst>
            <p:extLst>
              <p:ext uri="{D42A27DB-BD31-4B8C-83A1-F6EECF244321}">
                <p14:modId xmlns:p14="http://schemas.microsoft.com/office/powerpoint/2010/main" val="32249765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360" imgH="360" progId="TCLayout.ActiveDocument.1">
                  <p:embed/>
                </p:oleObj>
              </mc:Choice>
              <mc:Fallback>
                <p:oleObj name="Diapositiva think-cell" r:id="rId3" imgW="360" imgH="360" progId="TCLayout.ActiveDocument.1">
                  <p:embed/>
                  <p:pic>
                    <p:nvPicPr>
                      <p:cNvPr id="12" name="think-cell data - do not delete" hidden="1">
                        <a:extLst>
                          <a:ext uri="{FF2B5EF4-FFF2-40B4-BE49-F238E27FC236}">
                            <a16:creationId xmlns:a16="http://schemas.microsoft.com/office/drawing/2014/main" id="{09784CF2-E6B8-4484-3D29-3A34D305C0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egnaposto testo 7">
            <a:extLst>
              <a:ext uri="{FF2B5EF4-FFF2-40B4-BE49-F238E27FC236}">
                <a16:creationId xmlns:a16="http://schemas.microsoft.com/office/drawing/2014/main" id="{BF81B5BD-E00F-CABD-F8A8-A4158CA67E5B}"/>
              </a:ext>
            </a:extLst>
          </p:cNvPr>
          <p:cNvSpPr>
            <a:spLocks noGrp="1"/>
          </p:cNvSpPr>
          <p:nvPr>
            <p:ph type="body" sz="quarter" idx="18"/>
          </p:nvPr>
        </p:nvSpPr>
        <p:spPr>
          <a:xfrm>
            <a:off x="479426" y="1412875"/>
            <a:ext cx="4949824" cy="4870450"/>
          </a:xfrm>
        </p:spPr>
        <p:txBody>
          <a:bodyPr/>
          <a:lstStyle/>
          <a:p>
            <a:endParaRPr lang="en-US" dirty="0"/>
          </a:p>
          <a:p>
            <a:endParaRPr lang="en-US" dirty="0"/>
          </a:p>
          <a:p>
            <a:r>
              <a:rPr lang="el-GR" dirty="0"/>
              <a:t>Καθαρισμός εγκαταστάσεων μεγέθους από 1 έως 50 m</a:t>
            </a:r>
            <a:r>
              <a:rPr lang="el-GR" baseline="30000" dirty="0"/>
              <a:t>2</a:t>
            </a:r>
            <a:r>
              <a:rPr lang="el-GR" dirty="0"/>
              <a:t> </a:t>
            </a:r>
          </a:p>
          <a:p>
            <a:r>
              <a:rPr lang="el-GR" dirty="0"/>
              <a:t>Καθημερινός καθαρισμός τουαλετών, αποχωρητηρίων, ιματιοθηκών, μικρών γραφείων, χώρων εστίασης κ.λπ.  </a:t>
            </a:r>
          </a:p>
          <a:p>
            <a:r>
              <a:rPr lang="el-GR" dirty="0"/>
              <a:t>Καθαρισμός άκρων/ακριβείας</a:t>
            </a:r>
          </a:p>
          <a:p>
            <a:r>
              <a:rPr lang="el-GR" dirty="0"/>
              <a:t>Καθαρισμός δυσπρόσιτων σημείων (γωνίες, κάτω από ράφια και έπιπλα)</a:t>
            </a:r>
          </a:p>
          <a:p>
            <a:r>
              <a:rPr lang="el-GR" dirty="0"/>
              <a:t>Καθαρισμός σημείων σε χώρους με μεγάλη κίνηση (είσοδος, χώροι υποδοχής κ.λπ.)</a:t>
            </a:r>
          </a:p>
          <a:p>
            <a:endParaRPr lang="en-GB" dirty="0"/>
          </a:p>
        </p:txBody>
      </p:sp>
      <p:sp>
        <p:nvSpPr>
          <p:cNvPr id="5" name="Espace réservé du pied de page 4">
            <a:extLst>
              <a:ext uri="{FF2B5EF4-FFF2-40B4-BE49-F238E27FC236}">
                <a16:creationId xmlns:a16="http://schemas.microsoft.com/office/drawing/2014/main" id="{BFD69791-CC0F-451C-2AB9-7247A64FCD3B}"/>
              </a:ext>
            </a:extLst>
          </p:cNvPr>
          <p:cNvSpPr>
            <a:spLocks noGrp="1"/>
          </p:cNvSpPr>
          <p:nvPr>
            <p:ph type="ftr" sz="quarter" idx="21"/>
          </p:nvPr>
        </p:nvSpPr>
        <p:spPr>
          <a:xfrm>
            <a:off x="920896" y="6452124"/>
            <a:ext cx="8961292" cy="307777"/>
          </a:xfrm>
        </p:spPr>
        <p:txBody>
          <a:bodyPr/>
          <a:lstStyle/>
          <a:p>
            <a:pPr algn="l"/>
            <a:r>
              <a:rPr lang="el-GR" dirty="0"/>
              <a:t>ΕΜΠΙΣΤΕΥΤΙΚΕΣ ΠΛΗΡΟΦΟΡΙΕΣ ΕΤΑΙΡΕΙΑΣ – Οι εικόνες είναι προκαταρκτικές και ενδέχεται να διαφέρουν από το τελικό προϊόν </a:t>
            </a:r>
          </a:p>
        </p:txBody>
      </p:sp>
      <p:sp>
        <p:nvSpPr>
          <p:cNvPr id="6" name="Espace réservé du numéro de diapositive 5">
            <a:extLst>
              <a:ext uri="{FF2B5EF4-FFF2-40B4-BE49-F238E27FC236}">
                <a16:creationId xmlns:a16="http://schemas.microsoft.com/office/drawing/2014/main" id="{26935143-B2D2-68C1-B8DD-EF420DF942A4}"/>
              </a:ext>
            </a:extLst>
          </p:cNvPr>
          <p:cNvSpPr>
            <a:spLocks noGrp="1"/>
          </p:cNvSpPr>
          <p:nvPr>
            <p:ph type="sldNum" sz="quarter" idx="22"/>
          </p:nvPr>
        </p:nvSpPr>
        <p:spPr/>
        <p:txBody>
          <a:bodyPr/>
          <a:lstStyle/>
          <a:p>
            <a:fld id="{6C385236-B7BA-4938-9EA6-6DEC8CA653D7}" type="slidenum">
              <a:rPr lang="en-US" smtClean="0"/>
              <a:pPr/>
              <a:t>8</a:t>
            </a:fld>
            <a:endParaRPr lang="en-US"/>
          </a:p>
        </p:txBody>
      </p:sp>
      <p:sp>
        <p:nvSpPr>
          <p:cNvPr id="4" name="Segnaposto testo 3">
            <a:extLst>
              <a:ext uri="{FF2B5EF4-FFF2-40B4-BE49-F238E27FC236}">
                <a16:creationId xmlns:a16="http://schemas.microsoft.com/office/drawing/2014/main" id="{BCF98821-068E-F49E-8A0D-93B15A497E40}"/>
              </a:ext>
            </a:extLst>
          </p:cNvPr>
          <p:cNvSpPr>
            <a:spLocks noGrp="1"/>
          </p:cNvSpPr>
          <p:nvPr>
            <p:ph type="body" sz="quarter" idx="14"/>
          </p:nvPr>
        </p:nvSpPr>
        <p:spPr/>
        <p:txBody>
          <a:bodyPr/>
          <a:lstStyle/>
          <a:p>
            <a:r>
              <a:rPr lang="en-GB" dirty="0"/>
              <a:t> </a:t>
            </a:r>
          </a:p>
        </p:txBody>
      </p:sp>
      <p:sp>
        <p:nvSpPr>
          <p:cNvPr id="9" name="Titre 8">
            <a:extLst>
              <a:ext uri="{FF2B5EF4-FFF2-40B4-BE49-F238E27FC236}">
                <a16:creationId xmlns:a16="http://schemas.microsoft.com/office/drawing/2014/main" id="{88F674FD-A61C-1C65-AEF5-572CE7579B1C}"/>
              </a:ext>
            </a:extLst>
          </p:cNvPr>
          <p:cNvSpPr>
            <a:spLocks noGrp="1"/>
          </p:cNvSpPr>
          <p:nvPr>
            <p:ph type="title"/>
          </p:nvPr>
        </p:nvSpPr>
        <p:spPr>
          <a:xfrm>
            <a:off x="479426" y="494490"/>
            <a:ext cx="4254499" cy="388013"/>
          </a:xfrm>
        </p:spPr>
        <p:txBody>
          <a:bodyPr vert="horz"/>
          <a:lstStyle/>
          <a:p>
            <a:pPr algn="l">
              <a:lnSpc>
                <a:spcPts val="3100"/>
              </a:lnSpc>
            </a:pPr>
            <a:r>
              <a:rPr lang="el-GR" sz="2800" dirty="0"/>
              <a:t>Βασικές εφαρμογές και εργασίες που πρέπει να πραγματοποιηθούν</a:t>
            </a:r>
            <a:endParaRPr lang="en-GB" sz="2800" dirty="0"/>
          </a:p>
        </p:txBody>
      </p:sp>
      <p:pic>
        <p:nvPicPr>
          <p:cNvPr id="10" name="Picture Placeholder 9" descr="A vacuum cleaner in a bathroom&#10;&#10;Description automatically generated">
            <a:extLst>
              <a:ext uri="{FF2B5EF4-FFF2-40B4-BE49-F238E27FC236}">
                <a16:creationId xmlns:a16="http://schemas.microsoft.com/office/drawing/2014/main" id="{2FF4B438-AF62-E2A7-E583-9A6524D64E60}"/>
              </a:ext>
            </a:extLst>
          </p:cNvPr>
          <p:cNvPicPr>
            <a:picLocks noGrp="1" noChangeAspect="1"/>
          </p:cNvPicPr>
          <p:nvPr>
            <p:ph type="pic" sz="quarter" idx="17"/>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3215720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369F032D-5A26-BF3D-30B1-8AABCBC9CB16}"/>
              </a:ext>
            </a:extLst>
          </p:cNvPr>
          <p:cNvSpPr>
            <a:spLocks noGrp="1"/>
          </p:cNvSpPr>
          <p:nvPr>
            <p:ph type="ctrTitle"/>
          </p:nvPr>
        </p:nvSpPr>
        <p:spPr/>
        <p:txBody>
          <a:bodyPr/>
          <a:lstStyle/>
          <a:p>
            <a:r>
              <a:rPr lang="en-US"/>
              <a:t>3</a:t>
            </a:r>
          </a:p>
        </p:txBody>
      </p:sp>
      <p:sp>
        <p:nvSpPr>
          <p:cNvPr id="19" name="Text Placeholder 18">
            <a:extLst>
              <a:ext uri="{FF2B5EF4-FFF2-40B4-BE49-F238E27FC236}">
                <a16:creationId xmlns:a16="http://schemas.microsoft.com/office/drawing/2014/main" id="{843831FF-B230-A4E5-4AFA-F147274B7A2E}"/>
              </a:ext>
            </a:extLst>
          </p:cNvPr>
          <p:cNvSpPr>
            <a:spLocks noGrp="1"/>
          </p:cNvSpPr>
          <p:nvPr>
            <p:ph type="body" sz="quarter" idx="13"/>
          </p:nvPr>
        </p:nvSpPr>
        <p:spPr/>
        <p:txBody>
          <a:bodyPr/>
          <a:lstStyle/>
          <a:p>
            <a:r>
              <a:rPr lang="el-GR" dirty="0"/>
              <a:t>Βασικά χαρακτηριστικά, </a:t>
            </a:r>
            <a:br>
              <a:rPr lang="en-US" dirty="0"/>
            </a:br>
            <a:r>
              <a:rPr lang="el-GR" dirty="0"/>
              <a:t>οφέλη και εφαρμογές</a:t>
            </a:r>
          </a:p>
        </p:txBody>
      </p:sp>
      <p:sp>
        <p:nvSpPr>
          <p:cNvPr id="17" name="Slide Number Placeholder 16">
            <a:extLst>
              <a:ext uri="{FF2B5EF4-FFF2-40B4-BE49-F238E27FC236}">
                <a16:creationId xmlns:a16="http://schemas.microsoft.com/office/drawing/2014/main" id="{34C56CFF-0387-B1C3-0C9A-4B25F40BF236}"/>
              </a:ext>
            </a:extLst>
          </p:cNvPr>
          <p:cNvSpPr>
            <a:spLocks noGrp="1"/>
          </p:cNvSpPr>
          <p:nvPr>
            <p:ph type="sldNum" sz="quarter" idx="16"/>
          </p:nvPr>
        </p:nvSpPr>
        <p:spPr/>
        <p:txBody>
          <a:bodyPr/>
          <a:lstStyle/>
          <a:p>
            <a:fld id="{6C385236-B7BA-4938-9EA6-6DEC8CA653D7}" type="slidenum">
              <a:rPr lang="en-US" smtClean="0"/>
              <a:pPr/>
              <a:t>9</a:t>
            </a:fld>
            <a:endParaRPr lang="en-US"/>
          </a:p>
        </p:txBody>
      </p:sp>
      <p:sp>
        <p:nvSpPr>
          <p:cNvPr id="2" name="Footer Placeholder 1">
            <a:extLst>
              <a:ext uri="{FF2B5EF4-FFF2-40B4-BE49-F238E27FC236}">
                <a16:creationId xmlns:a16="http://schemas.microsoft.com/office/drawing/2014/main" id="{2A688B6B-1C2C-E291-FDD4-D35F9C1232D0}"/>
              </a:ext>
            </a:extLst>
          </p:cNvPr>
          <p:cNvSpPr>
            <a:spLocks noGrp="1"/>
          </p:cNvSpPr>
          <p:nvPr>
            <p:ph type="ftr" sz="quarter" idx="15"/>
          </p:nvPr>
        </p:nvSpPr>
        <p:spPr>
          <a:xfrm>
            <a:off x="920896" y="6452124"/>
            <a:ext cx="3332017" cy="307777"/>
          </a:xfrm>
        </p:spPr>
        <p:txBody>
          <a:bodyPr/>
          <a:lstStyle/>
          <a:p>
            <a:pPr algn="l"/>
            <a:r>
              <a:rPr lang="el-GR" dirty="0"/>
              <a:t>ΕΜΠΙΣΤΕΥΤΙΚΕΣ ΠΛΗΡΟΦΟΡΙΕΣ ΕΤΑΙΡΕΙΑΣ</a:t>
            </a:r>
          </a:p>
        </p:txBody>
      </p:sp>
    </p:spTree>
    <p:extLst>
      <p:ext uri="{BB962C8B-B14F-4D97-AF65-F5344CB8AC3E}">
        <p14:creationId xmlns:p14="http://schemas.microsoft.com/office/powerpoint/2010/main" val="164085849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2874&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ilfisk Toolbox_Standard_4-3">
  <a:themeElements>
    <a:clrScheme name="Nilfisk Color-theme">
      <a:dk1>
        <a:srgbClr val="28313F"/>
      </a:dk1>
      <a:lt1>
        <a:srgbClr val="FFFFFF"/>
      </a:lt1>
      <a:dk2>
        <a:srgbClr val="8997A4"/>
      </a:dk2>
      <a:lt2>
        <a:srgbClr val="B3BBC5"/>
      </a:lt2>
      <a:accent1>
        <a:srgbClr val="6194AA"/>
      </a:accent1>
      <a:accent2>
        <a:srgbClr val="2496BE"/>
      </a:accent2>
      <a:accent3>
        <a:srgbClr val="38AFD9"/>
      </a:accent3>
      <a:accent4>
        <a:srgbClr val="38A8B4"/>
      </a:accent4>
      <a:accent5>
        <a:srgbClr val="68C18B"/>
      </a:accent5>
      <a:accent6>
        <a:srgbClr val="F47358"/>
      </a:accent6>
      <a:hlink>
        <a:srgbClr val="38AFD9"/>
      </a:hlink>
      <a:folHlink>
        <a:srgbClr val="38AFD9"/>
      </a:folHlink>
    </a:clrScheme>
    <a:fontScheme name="Nilfisk">
      <a:majorFont>
        <a:latin typeface="Roboto Bold"/>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ctr"/>
      <a:lstStyle>
        <a:defPPr algn="ctr">
          <a:defRPr sz="200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a:defPPr>
      </a:lstStyle>
    </a:txDef>
  </a:objectDefaults>
  <a:extraClrSchemeLst/>
  <a:extLst>
    <a:ext uri="{05A4C25C-085E-4340-85A3-A5531E510DB2}">
      <thm15:themeFamily xmlns:thm15="http://schemas.microsoft.com/office/thememl/2012/main" name="Updated PowerPoint template 07-03-2022" id="{9E190E2A-A7A5-4E87-8010-778499B664C6}" vid="{A3FD54EC-67ED-411F-96C2-E7386872FA9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4A32B75B72E9AD4B897284067DA3336A" ma:contentTypeVersion="12" ma:contentTypeDescription="Creare un nuovo documento." ma:contentTypeScope="" ma:versionID="2988c7e38b2fe8fb0b596334a516c6be">
  <xsd:schema xmlns:xsd="http://www.w3.org/2001/XMLSchema" xmlns:xs="http://www.w3.org/2001/XMLSchema" xmlns:p="http://schemas.microsoft.com/office/2006/metadata/properties" xmlns:ns2="101d09d1-2fba-4d93-a45c-1211151ee786" xmlns:ns3="9a261087-ddb5-4fc3-ae00-ca27a6304815" targetNamespace="http://schemas.microsoft.com/office/2006/metadata/properties" ma:root="true" ma:fieldsID="7a7029ea874ee2402871f13a3c7e345d" ns2:_="" ns3:_="">
    <xsd:import namespace="101d09d1-2fba-4d93-a45c-1211151ee786"/>
    <xsd:import namespace="9a261087-ddb5-4fc3-ae00-ca27a630481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d09d1-2fba-4d93-a45c-1211151ee7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Tag immagine" ma:readOnly="false" ma:fieldId="{5cf76f15-5ced-4ddc-b409-7134ff3c332f}" ma:taxonomyMulti="true" ma:sspId="f4d3e637-ff8d-4400-8b4f-c20cae65def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a261087-ddb5-4fc3-ae00-ca27a6304815"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70acf073-156a-45c2-8748-f00f6b029fee}" ma:internalName="TaxCatchAll" ma:showField="CatchAllData" ma:web="9a261087-ddb5-4fc3-ae00-ca27a63048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01d09d1-2fba-4d93-a45c-1211151ee786">
      <Terms xmlns="http://schemas.microsoft.com/office/infopath/2007/PartnerControls"/>
    </lcf76f155ced4ddcb4097134ff3c332f>
    <TaxCatchAll xmlns="9a261087-ddb5-4fc3-ae00-ca27a6304815" xsi:nil="true"/>
    <MediaLengthInSeconds xmlns="101d09d1-2fba-4d93-a45c-1211151ee786" xsi:nil="true"/>
  </documentManagement>
</p:properties>
</file>

<file path=customXml/itemProps1.xml><?xml version="1.0" encoding="utf-8"?>
<ds:datastoreItem xmlns:ds="http://schemas.openxmlformats.org/officeDocument/2006/customXml" ds:itemID="{08D9CF25-2968-4E35-9D7F-AFFFC6CD9F65}">
  <ds:schemaRefs>
    <ds:schemaRef ds:uri="http://schemas.microsoft.com/sharepoint/v3/contenttype/forms"/>
  </ds:schemaRefs>
</ds:datastoreItem>
</file>

<file path=customXml/itemProps2.xml><?xml version="1.0" encoding="utf-8"?>
<ds:datastoreItem xmlns:ds="http://schemas.openxmlformats.org/officeDocument/2006/customXml" ds:itemID="{53AC126F-3C74-4387-B999-A1845DCFD4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1d09d1-2fba-4d93-a45c-1211151ee786"/>
    <ds:schemaRef ds:uri="9a261087-ddb5-4fc3-ae00-ca27a63048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35D97F-54F6-4139-90B1-4BC360E16E53}">
  <ds:schemaRefs>
    <ds:schemaRef ds:uri="101d09d1-2fba-4d93-a45c-1211151ee786"/>
    <ds:schemaRef ds:uri="http://schemas.microsoft.com/office/2006/documentManagement/types"/>
    <ds:schemaRef ds:uri="http://www.w3.org/XML/1998/namespace"/>
    <ds:schemaRef ds:uri="http://purl.org/dc/terms/"/>
    <ds:schemaRef ds:uri="http://purl.org/dc/elements/1.1/"/>
    <ds:schemaRef ds:uri="9a261087-ddb5-4fc3-ae00-ca27a6304815"/>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Nilfisk PTT template</Template>
  <TotalTime>1634</TotalTime>
  <Words>1687</Words>
  <Application>Microsoft Office PowerPoint</Application>
  <PresentationFormat>Widescreen</PresentationFormat>
  <Paragraphs>277</Paragraphs>
  <Slides>18</Slides>
  <Notes>3</Notes>
  <HiddenSlides>0</HiddenSlides>
  <MMClips>1</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9" baseType="lpstr">
      <vt:lpstr>Arial</vt:lpstr>
      <vt:lpstr>Calibri</vt:lpstr>
      <vt:lpstr>Courier New</vt:lpstr>
      <vt:lpstr>Roboto Black</vt:lpstr>
      <vt:lpstr>Roboto Bold</vt:lpstr>
      <vt:lpstr>Roboto Light</vt:lpstr>
      <vt:lpstr>Roboto Light italic</vt:lpstr>
      <vt:lpstr>Roboto Medium</vt:lpstr>
      <vt:lpstr>Segoe MDL2 Assets</vt:lpstr>
      <vt:lpstr>Nilfisk Toolbox_Standard_4-3</vt:lpstr>
      <vt:lpstr>Diapositiva think-cell</vt:lpstr>
      <vt:lpstr>Nilfisk Dryft</vt:lpstr>
      <vt:lpstr>Nilfisk Dryft</vt:lpstr>
      <vt:lpstr>1</vt:lpstr>
      <vt:lpstr>Πρόταση αξίας</vt:lpstr>
      <vt:lpstr>Πρόταση αξίας και μήνυμα</vt:lpstr>
      <vt:lpstr>2</vt:lpstr>
      <vt:lpstr>Τομείς στόχοι </vt:lpstr>
      <vt:lpstr>Βασικές εφαρμογές και εργασίες που πρέπει να πραγματοποιηθούν</vt:lpstr>
      <vt:lpstr>3</vt:lpstr>
      <vt:lpstr>Βασικές αξίες, οφέλη και αποδεικτικά στοιχεία </vt:lpstr>
      <vt:lpstr>Βασικά χαρακτηριστικά  και σχεδιασμός</vt:lpstr>
      <vt:lpstr>Βασικές εφαρμογές</vt:lpstr>
      <vt:lpstr>Βασικές εφαρμογές σε κινούμενες εικόνες </vt:lpstr>
      <vt:lpstr>4</vt:lpstr>
      <vt:lpstr>Τεχνικά στοιχεία</vt:lpstr>
      <vt:lpstr>Κωδ. είδους Nilfisk Dryft</vt:lpstr>
      <vt:lpstr>Εξαρτήματα Nilfisk Dryft®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your presentation title here</dc:title>
  <dc:creator>Becky Li</dc:creator>
  <cp:lastModifiedBy>Huy Do</cp:lastModifiedBy>
  <cp:revision>94</cp:revision>
  <cp:lastPrinted>2022-06-21T10:55:26Z</cp:lastPrinted>
  <dcterms:created xsi:type="dcterms:W3CDTF">2022-03-28T12:53:04Z</dcterms:created>
  <dcterms:modified xsi:type="dcterms:W3CDTF">2025-02-11T08:44:21Z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2578482</vt:lpwstr>
  </property>
  <property fmtid="{D5CDD505-2E9C-101B-9397-08002B2CF9AE}" pid="3" name="NXPowerLiteSettings">
    <vt:lpwstr>A74006B004C800</vt:lpwstr>
  </property>
  <property fmtid="{D5CDD505-2E9C-101B-9397-08002B2CF9AE}" pid="4" name="NXPowerLiteVersion">
    <vt:lpwstr>D5.0.2</vt:lpwstr>
  </property>
  <property fmtid="{D5CDD505-2E9C-101B-9397-08002B2CF9AE}" pid="5" name="MSIP_Label_8af657d4-2045-4871-9872-e323e3545d60_Enabled">
    <vt:lpwstr>true</vt:lpwstr>
  </property>
  <property fmtid="{D5CDD505-2E9C-101B-9397-08002B2CF9AE}" pid="6" name="MSIP_Label_8af657d4-2045-4871-9872-e323e3545d60_SetDate">
    <vt:lpwstr>2022-03-07T09:52:37Z</vt:lpwstr>
  </property>
  <property fmtid="{D5CDD505-2E9C-101B-9397-08002B2CF9AE}" pid="7" name="MSIP_Label_8af657d4-2045-4871-9872-e323e3545d60_Method">
    <vt:lpwstr>Privileged</vt:lpwstr>
  </property>
  <property fmtid="{D5CDD505-2E9C-101B-9397-08002B2CF9AE}" pid="8" name="MSIP_Label_8af657d4-2045-4871-9872-e323e3545d60_Name">
    <vt:lpwstr>Open sublabel</vt:lpwstr>
  </property>
  <property fmtid="{D5CDD505-2E9C-101B-9397-08002B2CF9AE}" pid="9" name="MSIP_Label_8af657d4-2045-4871-9872-e323e3545d60_SiteId">
    <vt:lpwstr>753c5d99-05be-4237-b4c5-fdb2e6b32ab2</vt:lpwstr>
  </property>
  <property fmtid="{D5CDD505-2E9C-101B-9397-08002B2CF9AE}" pid="10" name="MSIP_Label_8af657d4-2045-4871-9872-e323e3545d60_ActionId">
    <vt:lpwstr>dc55aacb-2282-478e-992e-416176343d0e</vt:lpwstr>
  </property>
  <property fmtid="{D5CDD505-2E9C-101B-9397-08002B2CF9AE}" pid="11" name="MSIP_Label_8af657d4-2045-4871-9872-e323e3545d60_ContentBits">
    <vt:lpwstr>0</vt:lpwstr>
  </property>
  <property fmtid="{D5CDD505-2E9C-101B-9397-08002B2CF9AE}" pid="12" name="MediaServiceImageTags">
    <vt:lpwstr/>
  </property>
  <property fmtid="{D5CDD505-2E9C-101B-9397-08002B2CF9AE}" pid="13" name="ComplianceAssetId">
    <vt:lpwstr/>
  </property>
  <property fmtid="{D5CDD505-2E9C-101B-9397-08002B2CF9AE}" pid="14" name="TriggerFlowInfo">
    <vt:lpwstr/>
  </property>
  <property fmtid="{D5CDD505-2E9C-101B-9397-08002B2CF9AE}" pid="15" name="_ExtendedDescription">
    <vt:lpwstr/>
  </property>
  <property fmtid="{D5CDD505-2E9C-101B-9397-08002B2CF9AE}" pid="16" name="ContentTypeId">
    <vt:lpwstr>0x0101004A32B75B72E9AD4B897284067DA3336A</vt:lpwstr>
  </property>
  <property fmtid="{D5CDD505-2E9C-101B-9397-08002B2CF9AE}" pid="17" name="Order">
    <vt:lpwstr>223800.000000000</vt:lpwstr>
  </property>
</Properties>
</file>