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2.xml" ContentType="application/vnd.openxmlformats-officedocument.theme+xml"/>
  <Override PartName="/ppt/ink/ink1.xml" ContentType="application/inkml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8"/>
  </p:notesMasterIdLst>
  <p:sldIdLst>
    <p:sldId id="2147481280" r:id="rId5"/>
    <p:sldId id="2147481282" r:id="rId6"/>
    <p:sldId id="2147483086" r:id="rId7"/>
    <p:sldId id="2147483084" r:id="rId8"/>
    <p:sldId id="2147483087" r:id="rId9"/>
    <p:sldId id="2147481283" r:id="rId10"/>
    <p:sldId id="288" r:id="rId11"/>
    <p:sldId id="2147483072" r:id="rId12"/>
    <p:sldId id="2147483088" r:id="rId13"/>
    <p:sldId id="2147481289" r:id="rId14"/>
    <p:sldId id="2147483089" r:id="rId15"/>
    <p:sldId id="2147481294" r:id="rId16"/>
    <p:sldId id="2147483090" r:id="rId17"/>
    <p:sldId id="292" r:id="rId18"/>
    <p:sldId id="2147483064" r:id="rId19"/>
    <p:sldId id="2147483065" r:id="rId20"/>
    <p:sldId id="2147483091" r:id="rId21"/>
    <p:sldId id="2147483085" r:id="rId22"/>
    <p:sldId id="2147483092" r:id="rId23"/>
    <p:sldId id="2147483068" r:id="rId24"/>
    <p:sldId id="2147483070" r:id="rId25"/>
    <p:sldId id="2147483093" r:id="rId26"/>
    <p:sldId id="2147483071" r:id="rId27"/>
  </p:sldIdLst>
  <p:sldSz cx="12192000" cy="6858000"/>
  <p:notesSz cx="6797675" cy="9872663"/>
  <p:custDataLst>
    <p:tags r:id="rId29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267D357A-736E-4419-8F31-7020650603D7}">
          <p14:sldIdLst>
            <p14:sldId id="2147481280"/>
            <p14:sldId id="2147481282"/>
            <p14:sldId id="2147483086"/>
            <p14:sldId id="2147483084"/>
            <p14:sldId id="2147483087"/>
            <p14:sldId id="2147481283"/>
            <p14:sldId id="288"/>
            <p14:sldId id="2147483072"/>
            <p14:sldId id="2147483088"/>
            <p14:sldId id="2147481289"/>
            <p14:sldId id="2147483089"/>
            <p14:sldId id="2147481294"/>
            <p14:sldId id="2147483090"/>
            <p14:sldId id="292"/>
            <p14:sldId id="2147483064"/>
            <p14:sldId id="2147483065"/>
            <p14:sldId id="2147483091"/>
            <p14:sldId id="2147483085"/>
            <p14:sldId id="2147483092"/>
            <p14:sldId id="2147483068"/>
            <p14:sldId id="2147483070"/>
            <p14:sldId id="2147483093"/>
            <p14:sldId id="2147483071"/>
          </p14:sldIdLst>
        </p14:section>
        <p14:section name="Templates" id="{3ABD5D4D-2C0C-449C-A140-446C246F69B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296" userDrawn="1">
          <p15:clr>
            <a:srgbClr val="A4A3A4"/>
          </p15:clr>
        </p15:guide>
        <p15:guide id="2" orient="horz" pos="2616" userDrawn="1">
          <p15:clr>
            <a:srgbClr val="A4A3A4"/>
          </p15:clr>
        </p15:guide>
        <p15:guide id="3" pos="27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DDDF70-BFA4-9122-644F-56C73CC5B4FA}" name="Valentina Bonucchi" initials="VB" userId="S::vbonucchi@nilfisk.com::a3c72a79-03ca-4054-8650-fe55237bf169" providerId="AD"/>
  <p188:author id="{E3AD689E-262B-A935-CEC3-AFF9757E6F5F}" name="Emma Jakobsen" initials="EJ" userId="S::ejakobsen@Nilfisk.com::7d62d3cc-97a4-4c56-8920-5d34f7ee0561" providerId="AD"/>
  <p188:author id="{F5C6B3BB-3197-D788-2093-4532F888A17D}" name="Emma Jakobsen" initials="EJ" userId="S::ejakobsen@nilfisk.com::7d62d3cc-97a4-4c56-8920-5d34f7ee056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15CD"/>
    <a:srgbClr val="8997A4"/>
    <a:srgbClr val="7C878E"/>
    <a:srgbClr val="979797"/>
    <a:srgbClr val="4B4F54"/>
    <a:srgbClr val="606A70"/>
    <a:srgbClr val="D4CFBE"/>
    <a:srgbClr val="82827E"/>
    <a:srgbClr val="DDC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2" autoAdjust="0"/>
    <p:restoredTop sz="92949" autoAdjust="0"/>
  </p:normalViewPr>
  <p:slideViewPr>
    <p:cSldViewPr snapToGrid="0">
      <p:cViewPr varScale="1">
        <p:scale>
          <a:sx n="138" d="100"/>
          <a:sy n="138" d="100"/>
        </p:scale>
        <p:origin x="522" y="125"/>
      </p:cViewPr>
      <p:guideLst>
        <p:guide orient="horz" pos="1296"/>
        <p:guide orient="horz" pos="2616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6630" y="9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20T19:20:06.8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7578,'0'0'1600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A4DC5-BB5A-9602-6EB9-5AC8E52D4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1AA058-4634-705F-F1C3-FFF90236A4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0E0D25A-5A56-292B-3E23-112DFF11EF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F165321-7D92-0C50-773F-0890FCF675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6054CEA7-A081-4B80-B0DE-E1334A21D67A}" type="slidenum">
              <a:r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1488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Click to edit Presentation Headline.</a:t>
            </a:r>
            <a:br>
              <a:rPr lang="en-US" dirty="0"/>
            </a:br>
            <a:r>
              <a:rPr lang="en-US" dirty="0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ADD75626-85E4-469F-87D4-4AA21842E111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A2682123-05AB-4CF0-99F4-48B93A4DEDF7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9C974365-CBD9-426D-B5B2-253A5E42499D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6DC14D69-E98D-4CA9-9C9F-29AC45963C9F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F2A00163-B49A-46CD-9A6E-C4A2BFB865DD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B48D8BAB-34E1-497A-9E6B-99707C57B743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42379A1-A03D-4C88-A7B8-24231FAB8F82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44B09DEA-9915-4571-AC6D-4C2451E73189}" type="datetime1">
              <a:rPr lang="en-US" smtClean="0"/>
              <a:t>3/19/2025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Insert closing headline.</a:t>
            </a:r>
            <a:br>
              <a:rPr lang="en-US" dirty="0"/>
            </a:br>
            <a:r>
              <a:rPr lang="en-US" dirty="0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 dirty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F78F884C-EC20-4B66-81C0-C03B34A3DEF3}" type="datetime1">
              <a:rPr lang="en-US" smtClean="0"/>
              <a:t>3/19/2025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 dirty="0">
                <a:solidFill>
                  <a:schemeClr val="tx1"/>
                </a:solidFill>
                <a:cs typeface="Arial" pitchFamily="34" charset="0"/>
              </a:rPr>
            </a:b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 dirty="0">
                <a:latin typeface="+mj-lt"/>
              </a:rPr>
              <a:t>Nilfisk presentation guidelines and tips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3" imgW="663" imgH="659" progId="TCLayout.ActiveDocument.1">
                  <p:embed/>
                </p:oleObj>
              </mc:Choice>
              <mc:Fallback>
                <p:oleObj name="Diapositiva think-cell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/>
              <a:t>Click to insert </a:t>
            </a:r>
            <a:r>
              <a:rPr lang="en-US" err="1"/>
              <a:t>subheadline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1603B60-8ECB-481E-879A-854F0E564024}" type="datetime1">
              <a:rPr lang="en-US" smtClean="0"/>
              <a:t>3/19/2025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55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CE65ABE7-1274-4BE4-9EDC-C234657F8C6E}" type="datetime1">
              <a:rPr lang="en-US" smtClean="0"/>
              <a:t>3/19/2025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fld id="{BBDF1E59-5E82-4607-A1DC-E998B39A41D0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D249BDB8-3F7A-4B05-95E4-79EFD3DF488C}" type="datetime1">
              <a:rPr lang="en-US" smtClean="0"/>
              <a:t>3/19/2025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 dirty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255E13-186F-4EF6-98EE-E8593EEBDA1B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7F440F0-B5E6-4686-BB24-A852CF338144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63" imgH="659" progId="TCLayout.ActiveDocument.1">
                  <p:embed/>
                </p:oleObj>
              </mc:Choice>
              <mc:Fallback>
                <p:oleObj name="think-cell Slide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ADC65B7-0D36-43F8-BDBE-172E7E80F2A1}" type="datetime1">
              <a:rPr lang="en-US" smtClean="0"/>
              <a:t>3/19/2025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1D47B3A9-7DF6-401D-9CDE-2374E44A6642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E571977-2B86-40C0-9256-9B0731B47FE6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59405703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2938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813210CC-4C46-44E2-BFED-638819B554F2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5" y="6529068"/>
            <a:ext cx="292608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  <p:sldLayoutId id="2147483737" r:id="rId19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tiff"/><Relationship Id="rId4" Type="http://schemas.openxmlformats.org/officeDocument/2006/relationships/image" Target="../media/image29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tiff"/><Relationship Id="rId4" Type="http://schemas.openxmlformats.org/officeDocument/2006/relationships/image" Target="../media/image2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13" Type="http://schemas.openxmlformats.org/officeDocument/2006/relationships/image" Target="../media/image42.tiff"/><Relationship Id="rId3" Type="http://schemas.openxmlformats.org/officeDocument/2006/relationships/image" Target="../media/image32.tiff"/><Relationship Id="rId7" Type="http://schemas.openxmlformats.org/officeDocument/2006/relationships/image" Target="../media/image36.tiff"/><Relationship Id="rId12" Type="http://schemas.openxmlformats.org/officeDocument/2006/relationships/image" Target="../media/image41.jpe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tiff"/><Relationship Id="rId11" Type="http://schemas.openxmlformats.org/officeDocument/2006/relationships/image" Target="../media/image40.jpeg"/><Relationship Id="rId5" Type="http://schemas.openxmlformats.org/officeDocument/2006/relationships/image" Target="../media/image34.tiff"/><Relationship Id="rId10" Type="http://schemas.openxmlformats.org/officeDocument/2006/relationships/image" Target="../media/image39.tiff"/><Relationship Id="rId4" Type="http://schemas.openxmlformats.org/officeDocument/2006/relationships/image" Target="../media/image33.tiff"/><Relationship Id="rId9" Type="http://schemas.openxmlformats.org/officeDocument/2006/relationships/image" Target="../media/image3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3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2" descr="A person cleaning a room&#10;&#10;Description automatically generated">
            <a:extLst>
              <a:ext uri="{FF2B5EF4-FFF2-40B4-BE49-F238E27FC236}">
                <a16:creationId xmlns:a16="http://schemas.microsoft.com/office/drawing/2014/main" id="{F99060CF-76EF-11B8-1903-EF728F1F2D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951"/>
            <a:ext cx="12192000" cy="627379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68D798-D85B-43F4-8D55-7E2F22C5781F}"/>
              </a:ext>
            </a:extLst>
          </p:cNvPr>
          <p:cNvSpPr/>
          <p:nvPr/>
        </p:nvSpPr>
        <p:spPr>
          <a:xfrm>
            <a:off x="0" y="0"/>
            <a:ext cx="12192000" cy="6260409"/>
          </a:xfrm>
          <a:prstGeom prst="rect">
            <a:avLst/>
          </a:prstGeom>
          <a:gradFill>
            <a:gsLst>
              <a:gs pos="0">
                <a:schemeClr val="tx1">
                  <a:alpha val="58000"/>
                </a:schemeClr>
              </a:gs>
              <a:gs pos="64000">
                <a:srgbClr val="28313F">
                  <a:alpha val="20000"/>
                </a:srgbClr>
              </a:gs>
              <a:gs pos="100000">
                <a:schemeClr val="tx1">
                  <a:alpha val="4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BE2C7F-4F8A-4D25-9DD8-FEBA0A3051B9}"/>
              </a:ext>
            </a:extLst>
          </p:cNvPr>
          <p:cNvSpPr/>
          <p:nvPr/>
        </p:nvSpPr>
        <p:spPr>
          <a:xfrm>
            <a:off x="0" y="0"/>
            <a:ext cx="12192000" cy="3622604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91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F58484-5BC4-4866-93A0-0360B8162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1233150" cy="1169582"/>
          </a:xfrm>
        </p:spPr>
        <p:txBody>
          <a:bodyPr/>
          <a:lstStyle/>
          <a:p>
            <a:pPr rtl="0"/>
            <a:r>
              <a:rPr lang="nl-nl" sz="1800" b="0" i="0" u="none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VU200</a:t>
            </a:r>
            <a:br>
              <a:rPr lang="nl-nl" dirty="0">
                <a:solidFill>
                  <a:schemeClr val="bg1"/>
                </a:solidFill>
              </a:rPr>
            </a:br>
            <a:r>
              <a:rPr lang="nl-nl" b="1" i="0" u="none" baseline="0" dirty="0">
                <a:solidFill>
                  <a:schemeClr val="bg1"/>
                </a:solidFill>
              </a:rPr>
              <a:t>Interne presentatie</a:t>
            </a:r>
            <a:endParaRPr lang="nl-nl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14:cNvPr>
              <p14:cNvContentPartPr/>
              <p14:nvPr/>
            </p14:nvContentPartPr>
            <p14:xfrm>
              <a:off x="-255960" y="151515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64960" y="15065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63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180">
            <a:extLst>
              <a:ext uri="{FF2B5EF4-FFF2-40B4-BE49-F238E27FC236}">
                <a16:creationId xmlns:a16="http://schemas.microsoft.com/office/drawing/2014/main" id="{4EB4B976-E77A-84F4-74FE-AF94B25FA3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6726" y="3651337"/>
            <a:ext cx="3026644" cy="2622463"/>
          </a:xfrm>
          <a:prstGeom prst="rect">
            <a:avLst/>
          </a:prstGeom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3141DF44-A8BD-77FE-7C25-98BCF8A80F2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624" y="313152"/>
            <a:ext cx="1999915" cy="6778066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Productsamenvatting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950DB-5800-BF60-59A7-C02B4F557D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10</a:t>
            </a:fld>
            <a:endParaRPr lang="nl-nl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21F524-83D2-E65C-7ACD-B04D98FD0545}"/>
              </a:ext>
            </a:extLst>
          </p:cNvPr>
          <p:cNvSpPr txBox="1"/>
          <p:nvPr/>
        </p:nvSpPr>
        <p:spPr>
          <a:xfrm>
            <a:off x="475521" y="5935246"/>
            <a:ext cx="3563079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100" b="0" i="0" u="none" baseline="0" dirty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*Vereist specifieke afmetingen</a:t>
            </a:r>
          </a:p>
          <a:p>
            <a:pPr algn="l" rtl="0"/>
            <a:r>
              <a:rPr lang="nl-nl" sz="1100" b="0" i="0" u="none" baseline="0" dirty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**Bepaald model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BA71B-34BA-754E-6B0D-8095777E20EE}"/>
              </a:ext>
            </a:extLst>
          </p:cNvPr>
          <p:cNvSpPr txBox="1"/>
          <p:nvPr/>
        </p:nvSpPr>
        <p:spPr>
          <a:xfrm>
            <a:off x="479425" y="182400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Ergonomische handgreep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A76FA0-2501-66C2-4F22-2A30E2C4D2E4}"/>
              </a:ext>
            </a:extLst>
          </p:cNvPr>
          <p:cNvCxnSpPr>
            <a:cxnSpLocks/>
          </p:cNvCxnSpPr>
          <p:nvPr/>
        </p:nvCxnSpPr>
        <p:spPr>
          <a:xfrm>
            <a:off x="475521" y="2133600"/>
            <a:ext cx="3547872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4E69F82-1763-F27E-AF0C-C36C67A6899B}"/>
              </a:ext>
            </a:extLst>
          </p:cNvPr>
          <p:cNvSpPr txBox="1"/>
          <p:nvPr/>
        </p:nvSpPr>
        <p:spPr>
          <a:xfrm>
            <a:off x="479425" y="2642634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 dirty="0">
                <a:latin typeface="+mn-lt"/>
                <a:ea typeface="+mn-lt"/>
                <a:cs typeface="+mn-lt"/>
              </a:rPr>
              <a:t>Gemarkeerde contactpunten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F9BA24-59A3-7228-4CDF-6E3B4E83B5F0}"/>
              </a:ext>
            </a:extLst>
          </p:cNvPr>
          <p:cNvCxnSpPr>
            <a:cxnSpLocks/>
          </p:cNvCxnSpPr>
          <p:nvPr/>
        </p:nvCxnSpPr>
        <p:spPr>
          <a:xfrm>
            <a:off x="475521" y="2945787"/>
            <a:ext cx="3547872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5DCF61-0543-E5C3-4525-A7146A8C9810}"/>
              </a:ext>
            </a:extLst>
          </p:cNvPr>
          <p:cNvSpPr txBox="1"/>
          <p:nvPr/>
        </p:nvSpPr>
        <p:spPr>
          <a:xfrm>
            <a:off x="479425" y="3454821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Geavanceerde filtering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D81B51F-6677-567B-8A8F-F6C24B4A439E}"/>
              </a:ext>
            </a:extLst>
          </p:cNvPr>
          <p:cNvCxnSpPr>
            <a:cxnSpLocks/>
          </p:cNvCxnSpPr>
          <p:nvPr/>
        </p:nvCxnSpPr>
        <p:spPr>
          <a:xfrm>
            <a:off x="475521" y="3751534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76901AD-82FB-51D1-2406-D9DB42A20883}"/>
              </a:ext>
            </a:extLst>
          </p:cNvPr>
          <p:cNvSpPr txBox="1"/>
          <p:nvPr/>
        </p:nvSpPr>
        <p:spPr>
          <a:xfrm>
            <a:off x="479425" y="4260568"/>
            <a:ext cx="3367550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 dirty="0">
                <a:latin typeface="+mn-lt"/>
                <a:ea typeface="+mn-lt"/>
                <a:cs typeface="+mn-lt"/>
              </a:rPr>
              <a:t>Eenvoudige manoeuvreerbaarheid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F34AEC-A240-DABD-5EF4-A01DC2CF8C31}"/>
              </a:ext>
            </a:extLst>
          </p:cNvPr>
          <p:cNvCxnSpPr>
            <a:cxnSpLocks/>
          </p:cNvCxnSpPr>
          <p:nvPr/>
        </p:nvCxnSpPr>
        <p:spPr>
          <a:xfrm>
            <a:off x="475521" y="4550842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C919B4A-76BB-21E9-5426-E67C8911D42D}"/>
              </a:ext>
            </a:extLst>
          </p:cNvPr>
          <p:cNvSpPr txBox="1"/>
          <p:nvPr/>
        </p:nvSpPr>
        <p:spPr>
          <a:xfrm>
            <a:off x="479425" y="505987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/>
              <a:t>Veelzijdige accessoires</a:t>
            </a:r>
            <a:endParaRPr lang="nl-nl" sz="1400" dirty="0">
              <a:latin typeface="+mn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761B5D-E420-C223-E28A-7A321A1C86BF}"/>
              </a:ext>
            </a:extLst>
          </p:cNvPr>
          <p:cNvCxnSpPr>
            <a:cxnSpLocks/>
          </p:cNvCxnSpPr>
          <p:nvPr/>
        </p:nvCxnSpPr>
        <p:spPr>
          <a:xfrm>
            <a:off x="475521" y="5343714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A8E2B85A-D1D2-97CD-0514-6DF2FE770932}"/>
              </a:ext>
            </a:extLst>
          </p:cNvPr>
          <p:cNvSpPr txBox="1"/>
          <p:nvPr/>
        </p:nvSpPr>
        <p:spPr>
          <a:xfrm>
            <a:off x="9088466" y="182400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 dirty="0"/>
              <a:t>Montage op werkwagen*</a:t>
            </a:r>
            <a:endParaRPr lang="nl-nl" sz="1400" dirty="0">
              <a:latin typeface="+mn-lt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82A3762-E142-28E5-906C-93AADC571985}"/>
              </a:ext>
            </a:extLst>
          </p:cNvPr>
          <p:cNvCxnSpPr>
            <a:cxnSpLocks/>
          </p:cNvCxnSpPr>
          <p:nvPr/>
        </p:nvCxnSpPr>
        <p:spPr>
          <a:xfrm>
            <a:off x="8161673" y="2133600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666470F-93C0-A9C2-2607-850DBB238413}"/>
              </a:ext>
            </a:extLst>
          </p:cNvPr>
          <p:cNvSpPr txBox="1"/>
          <p:nvPr/>
        </p:nvSpPr>
        <p:spPr>
          <a:xfrm>
            <a:off x="8741596" y="2642634"/>
            <a:ext cx="295450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Langere looptijd met twee batterijen**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73E7FC-B0FB-E5A5-DA81-E37797BFE4B0}"/>
              </a:ext>
            </a:extLst>
          </p:cNvPr>
          <p:cNvCxnSpPr>
            <a:cxnSpLocks/>
          </p:cNvCxnSpPr>
          <p:nvPr/>
        </p:nvCxnSpPr>
        <p:spPr>
          <a:xfrm>
            <a:off x="8148638" y="2945787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1656384-9A8A-B9CF-87EB-28CE5DBEFE84}"/>
              </a:ext>
            </a:extLst>
          </p:cNvPr>
          <p:cNvSpPr txBox="1"/>
          <p:nvPr/>
        </p:nvSpPr>
        <p:spPr>
          <a:xfrm>
            <a:off x="9088466" y="3454821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Intuïtieve bediening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9B1468-6F30-E2CC-0012-8A8C6EC1BD29}"/>
              </a:ext>
            </a:extLst>
          </p:cNvPr>
          <p:cNvCxnSpPr>
            <a:cxnSpLocks/>
          </p:cNvCxnSpPr>
          <p:nvPr/>
        </p:nvCxnSpPr>
        <p:spPr>
          <a:xfrm>
            <a:off x="8148638" y="3751534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D23C96C-9750-7E2E-3D05-A4F97C64AE90}"/>
              </a:ext>
            </a:extLst>
          </p:cNvPr>
          <p:cNvSpPr txBox="1"/>
          <p:nvPr/>
        </p:nvSpPr>
        <p:spPr>
          <a:xfrm>
            <a:off x="9088466" y="4260568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Geen struikelgevaar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E35B71-29FF-5C66-117B-886FBAC0187C}"/>
              </a:ext>
            </a:extLst>
          </p:cNvPr>
          <p:cNvCxnSpPr>
            <a:cxnSpLocks/>
          </p:cNvCxnSpPr>
          <p:nvPr/>
        </p:nvCxnSpPr>
        <p:spPr>
          <a:xfrm>
            <a:off x="8148638" y="4550842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5E29F29-A9C9-C6A5-BCA5-2D8974776219}"/>
              </a:ext>
            </a:extLst>
          </p:cNvPr>
          <p:cNvSpPr txBox="1"/>
          <p:nvPr/>
        </p:nvSpPr>
        <p:spPr>
          <a:xfrm>
            <a:off x="8743084" y="5059877"/>
            <a:ext cx="295301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latin typeface="+mn-lt"/>
                <a:ea typeface="+mn-lt"/>
                <a:cs typeface="+mn-lt"/>
              </a:rPr>
              <a:t>Snel opladen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8884872-94A5-4E0E-BE56-04970114CFB9}"/>
              </a:ext>
            </a:extLst>
          </p:cNvPr>
          <p:cNvCxnSpPr>
            <a:cxnSpLocks/>
          </p:cNvCxnSpPr>
          <p:nvPr/>
        </p:nvCxnSpPr>
        <p:spPr>
          <a:xfrm>
            <a:off x="8148638" y="5343714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63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1E356-4290-026B-5C78-4C74FE0213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9D6F8-196F-F163-DDA6-9B82B4E46D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Voordelen voor de klant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4E4781-8CEE-1DF6-59E5-CBED5AE1A84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E127A2-395C-4807-50B9-C1B190D1F69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533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DE39C95-756A-6DFA-7C51-E8899F758B7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6" y="1416345"/>
            <a:ext cx="4618668" cy="3180707"/>
          </a:xfrm>
        </p:spPr>
        <p:txBody>
          <a:bodyPr/>
          <a:lstStyle/>
          <a:p>
            <a:pPr marL="0" indent="0" algn="l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Belangrijkste verkoopargumenten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>
                <a:effectLst/>
              </a:rPr>
              <a:t>Het snoerloze</a:t>
            </a:r>
            <a:r>
              <a:rPr lang="nl-nl" sz="1200" b="0" i="0" u="none" baseline="0" dirty="0"/>
              <a:t> gebruik bespaart u tijd bij het </a:t>
            </a:r>
            <a:r>
              <a:rPr lang="nl-nl" sz="1200" b="0" i="0" u="none" baseline="0" dirty="0">
                <a:effectLst/>
              </a:rPr>
              <a:t>reinigen van vieze vloerdelen en voorkomt het risico te struikelen over het snoer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Ergonomische handgreep voor moeiteloos reinigen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>
                <a:effectLst/>
              </a:rPr>
              <a:t>Intuïtieve bediening met gemarkeerde contactpunten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>
                <a:effectLst/>
              </a:rPr>
              <a:t>De kleine en elegante afmetingen zorgen voor een uitstekende wendbaarheid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Uitgebreid getest voor professioneel 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Gecertificeerd HEPA-filter voor een schonere omgeving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Lichtgewicht, voor eenvoudig verplaatsen en gebruiksgemak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Montage op een werkwagen* voor snel en efficiënt 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Hoogwaardige accessoires, zorgen voor goede reinigingsprestaties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Gebruik in combinatie met de extra accu- en lader set voor ononderbroken werken </a:t>
            </a:r>
            <a:endParaRPr lang="nl-nl" sz="1200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4219006-A81E-BFA6-E94A-CA42B670B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 dirty="0"/>
              <a:t>Voordelen voor de klant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109811C-A5A2-A09D-7078-5E6877E3EFC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BA7D525-B027-D5FF-DAE0-1BB8B6CB327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12</a:t>
            </a:fld>
            <a:endParaRPr lang="nl-n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4C80A43-82F5-EA7B-F96C-9886E03D6D13}"/>
              </a:ext>
            </a:extLst>
          </p:cNvPr>
          <p:cNvSpPr/>
          <p:nvPr/>
        </p:nvSpPr>
        <p:spPr>
          <a:xfrm>
            <a:off x="6240780" y="0"/>
            <a:ext cx="5951220" cy="627379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69D67-A5FF-F516-F9C2-97D613C9CC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7" name="Picture Placeholder 6" descr="A person cleaning a conference table&#10;&#10;Description automatically generated">
            <a:extLst>
              <a:ext uri="{FF2B5EF4-FFF2-40B4-BE49-F238E27FC236}">
                <a16:creationId xmlns:a16="http://schemas.microsoft.com/office/drawing/2014/main" id="{5F2CD55D-CAA6-A096-8475-AC130DD50B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0776" y="0"/>
            <a:ext cx="5991224" cy="62848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7F2AB6E-71AA-E63A-D46D-B69A8AF95B2B}"/>
              </a:ext>
            </a:extLst>
          </p:cNvPr>
          <p:cNvSpPr txBox="1"/>
          <p:nvPr/>
        </p:nvSpPr>
        <p:spPr>
          <a:xfrm>
            <a:off x="475521" y="6104523"/>
            <a:ext cx="6346613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100" b="0" i="0" u="none" baseline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*Vereist specifieke afmetingen</a:t>
            </a:r>
          </a:p>
        </p:txBody>
      </p:sp>
    </p:spTree>
    <p:extLst>
      <p:ext uri="{BB962C8B-B14F-4D97-AF65-F5344CB8AC3E}">
        <p14:creationId xmlns:p14="http://schemas.microsoft.com/office/powerpoint/2010/main" val="20725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A9D3F-AF2D-BC82-5C37-687DA6DB08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3AE9DF-082B-C007-DC5C-BA968752E1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Kenmerken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31646A-5524-8E4F-E9A3-F24E28ADFED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84D01C-8B4A-3017-AABC-493CDCCCD62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73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D2D4B-EA49-4727-23E7-111965EBE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B02DF1-C07B-4D9F-5E5D-89A7294ED38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14</a:t>
            </a:fld>
            <a:endParaRPr lang="nl-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BB900C23-91DF-BED5-632B-BCEF4D498549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000" b="0" i="0" u="none" baseline="0">
                <a:solidFill>
                  <a:schemeClr val="bg2"/>
                </a:solidFill>
              </a:rPr>
              <a:t>VERKOOP &amp; TECHNISCHE PRESENTATIE VU200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959F17C-FCCA-3F37-9632-6FD6FA04F65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5538" y="0"/>
            <a:ext cx="5986461" cy="6284890"/>
          </a:xfrm>
        </p:spPr>
      </p:pic>
      <p:sp>
        <p:nvSpPr>
          <p:cNvPr id="3" name="Content Placeholder 14">
            <a:extLst>
              <a:ext uri="{FF2B5EF4-FFF2-40B4-BE49-F238E27FC236}">
                <a16:creationId xmlns:a16="http://schemas.microsoft.com/office/drawing/2014/main" id="{14F0AB47-341B-F203-B7B9-20EE11BA74EC}"/>
              </a:ext>
            </a:extLst>
          </p:cNvPr>
          <p:cNvSpPr txBox="1">
            <a:spLocks/>
          </p:cNvSpPr>
          <p:nvPr/>
        </p:nvSpPr>
        <p:spPr>
          <a:xfrm>
            <a:off x="479426" y="1416345"/>
            <a:ext cx="4681298" cy="3180707"/>
          </a:xfrm>
          <a:prstGeom prst="rect">
            <a:avLst/>
          </a:prstGeom>
        </p:spPr>
        <p:txBody>
          <a:bodyPr lIns="0" tIns="0" rIns="0" bIns="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Altijd binnen handbereik met de werkwagen montage*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Tijdbesparend snoerloos ontwerp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6 verschillende vermogensinstellingen voor optimale prestaties op alle vloertypes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Continue reiniging met de extra accu en lader set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Hoge duurzaamheid met professionele certificeringen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De ergonomische handgreep, het compacte formaat en de smalle accessoires bieden de mogelijkheid te reinigen onder uitstekende delen, meubels, apparatuur, etc. 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Gecertificeerd HEPA-filter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Korte oplaadtijd</a:t>
            </a:r>
            <a:endParaRPr lang="nl-nl" sz="1200" dirty="0"/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AAC31C09-BAAD-F336-439B-F80FC7B3B334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nl-nl" b="1" i="0" u="none" baseline="0"/>
              <a:t>Kenmerken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6E7417-C733-624E-236E-E6FB7047E328}"/>
              </a:ext>
            </a:extLst>
          </p:cNvPr>
          <p:cNvSpPr txBox="1"/>
          <p:nvPr/>
        </p:nvSpPr>
        <p:spPr>
          <a:xfrm>
            <a:off x="475521" y="6104523"/>
            <a:ext cx="6346613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100" b="0" i="0" u="none" baseline="0">
                <a:solidFill>
                  <a:schemeClr val="tx2"/>
                </a:solidFill>
                <a:latin typeface="Roboto Light italic" panose="02000000000000000000" pitchFamily="2" charset="0"/>
                <a:ea typeface="Roboto Light italic" panose="02000000000000000000" pitchFamily="2" charset="0"/>
                <a:cs typeface="Roboto Light italic" panose="02000000000000000000" pitchFamily="2" charset="0"/>
              </a:rPr>
              <a:t>*Vereist specifieke afmetingen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C91F05-2D41-0B2D-8F01-55C2EC4E50A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95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506A2-DC1C-01D1-338E-236238FE4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147B-9E57-A6B5-23AB-8F3829866BF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15</a:t>
            </a:fld>
            <a:endParaRPr lang="nl-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89433E8-6CFF-5E38-760F-397F12BF7FD0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000" b="0" i="0" u="none" baseline="0">
                <a:solidFill>
                  <a:schemeClr val="bg2"/>
                </a:solidFill>
              </a:rPr>
              <a:t>VERKOOP &amp; TECHNISCHE PRESENTATIE VU200</a:t>
            </a:r>
          </a:p>
        </p:txBody>
      </p:sp>
      <p:pic>
        <p:nvPicPr>
          <p:cNvPr id="8" name="Picture Placeholder 7" descr="A group of people in a room&#10;&#10;Description automatically generated">
            <a:extLst>
              <a:ext uri="{FF2B5EF4-FFF2-40B4-BE49-F238E27FC236}">
                <a16:creationId xmlns:a16="http://schemas.microsoft.com/office/drawing/2014/main" id="{10645FED-2607-7E2C-6486-D9E11F8D741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14">
            <a:extLst>
              <a:ext uri="{FF2B5EF4-FFF2-40B4-BE49-F238E27FC236}">
                <a16:creationId xmlns:a16="http://schemas.microsoft.com/office/drawing/2014/main" id="{0C89ED54-1D22-C25A-9418-BF982B79577D}"/>
              </a:ext>
            </a:extLst>
          </p:cNvPr>
          <p:cNvSpPr txBox="1">
            <a:spLocks/>
          </p:cNvSpPr>
          <p:nvPr/>
        </p:nvSpPr>
        <p:spPr>
          <a:xfrm>
            <a:off x="479426" y="1416345"/>
            <a:ext cx="4108340" cy="3180707"/>
          </a:xfrm>
          <a:prstGeom prst="rect">
            <a:avLst/>
          </a:prstGeom>
        </p:spPr>
        <p:txBody>
          <a:bodyPr lIns="0" tIns="0" rIns="0" bIns="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Gebruiksgemak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Lichtgewicht voor eenvoudig transport tussen locaties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Ergonomische handgreep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Veilige en eenvoudig te monteren accessoires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Maak het stofreservoir leeg met één druk op de knop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Compact op te bergen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Het HEPA 14-filter garandeert </a:t>
            </a:r>
            <a:r>
              <a:rPr lang="nl-nl" sz="1200" b="0" i="0" u="none" baseline="0" dirty="0" err="1"/>
              <a:t>anti-allergische</a:t>
            </a:r>
            <a:r>
              <a:rPr lang="nl-nl" sz="1200" b="0" i="0" u="none" baseline="0" dirty="0"/>
              <a:t> uitblaaslucht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Bedieningselementen op de handgreep voor een eenvoudig gebruik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Onderhoud en vervanging van alle onderdelen zonder gereedschap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Draai gewoon aan de bovenkant om het HEPA-filter te vervangen</a:t>
            </a:r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DB2E2174-96C9-7475-C9F3-DBA25674CFA7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nl-nl" b="1" i="0" u="none" baseline="0"/>
              <a:t>Kenmerken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E9AB4A-0572-1A7B-C858-D17F673E634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297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43768-7F18-E675-7DE3-D2BF9344E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300B1-2AD0-0B7F-BAE3-A04381E497D9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16</a:t>
            </a:fld>
            <a:endParaRPr lang="nl-nl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82AA9BFE-5A86-FA52-502A-F6FC0CC1DDD1}"/>
              </a:ext>
            </a:extLst>
          </p:cNvPr>
          <p:cNvSpPr txBox="1">
            <a:spLocks/>
          </p:cNvSpPr>
          <p:nvPr/>
        </p:nvSpPr>
        <p:spPr>
          <a:xfrm>
            <a:off x="920896" y="6452124"/>
            <a:ext cx="3117704" cy="307777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000" b="0" i="0" u="none" baseline="0">
                <a:solidFill>
                  <a:schemeClr val="bg2"/>
                </a:solidFill>
              </a:rPr>
              <a:t>VERKOOP &amp; TECHNISCHE PRESENTATIE VU200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27163EF-F4E3-6632-2D37-C07718AF652C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5538" y="0"/>
            <a:ext cx="5986461" cy="6284890"/>
          </a:xfrm>
        </p:spPr>
      </p:pic>
      <p:sp>
        <p:nvSpPr>
          <p:cNvPr id="3" name="Content Placeholder 14">
            <a:extLst>
              <a:ext uri="{FF2B5EF4-FFF2-40B4-BE49-F238E27FC236}">
                <a16:creationId xmlns:a16="http://schemas.microsoft.com/office/drawing/2014/main" id="{C1DDBC47-112A-BA4F-D0BC-F30407122440}"/>
              </a:ext>
            </a:extLst>
          </p:cNvPr>
          <p:cNvSpPr txBox="1">
            <a:spLocks/>
          </p:cNvSpPr>
          <p:nvPr/>
        </p:nvSpPr>
        <p:spPr>
          <a:xfrm>
            <a:off x="479425" y="1416345"/>
            <a:ext cx="4890861" cy="3180707"/>
          </a:xfrm>
          <a:prstGeom prst="rect">
            <a:avLst/>
          </a:prstGeom>
        </p:spPr>
        <p:txBody>
          <a:bodyPr lIns="0" tIns="0" rIns="0" bIns="0"/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nl-nl" b="0" i="0" u="none" baseline="0" dirty="0">
                <a:latin typeface="Roboto Bold" panose="02000000000000000000" pitchFamily="2" charset="0"/>
                <a:ea typeface="Roboto Bold" panose="02000000000000000000" pitchFamily="2" charset="0"/>
                <a:cs typeface="Roboto Bold" panose="02000000000000000000" pitchFamily="2" charset="0"/>
              </a:rPr>
              <a:t>Gebruik met extra accu en lader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Continue efficiënte reiniging met een langere accuduur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Snel laden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Aflezen van het accuniveau met de laadindicator</a:t>
            </a:r>
          </a:p>
          <a:p>
            <a:pPr algn="l" rtl="0">
              <a:spcBef>
                <a:spcPts val="600"/>
              </a:spcBef>
            </a:pPr>
            <a:r>
              <a:rPr lang="nl-nl" sz="1200" b="0" i="0" u="none" baseline="0" dirty="0"/>
              <a:t>Kleine en compacte lader</a:t>
            </a:r>
          </a:p>
        </p:txBody>
      </p:sp>
      <p:sp>
        <p:nvSpPr>
          <p:cNvPr id="7" name="Title 13">
            <a:extLst>
              <a:ext uri="{FF2B5EF4-FFF2-40B4-BE49-F238E27FC236}">
                <a16:creationId xmlns:a16="http://schemas.microsoft.com/office/drawing/2014/main" id="{9D14466D-AF21-61FA-DEC5-7F0EC1519B14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nl-nl" b="1" i="0" u="none" baseline="0"/>
              <a:t>Kenmerken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DE4A3E-BC33-4508-C340-230BD905420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5777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5EDD-7A8B-9CC9-1E81-10B588CFCA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3C4A6C-8534-E692-2866-17F741C13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Duurzaamheidstesten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B0F8FB-F3A1-C4C6-4755-BA3090FD8E9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54411A-5635-A380-5DED-3F5FA04267E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778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D0CCA9-6CA8-6192-8FC7-9B6107DAC93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6381E0-F265-69AD-B554-3388680735FA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18</a:t>
            </a:fld>
            <a:endParaRPr lang="nl-nl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9B2EEFA-00D3-2B46-6274-80B501603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Duurzaamheidstesten</a:t>
            </a:r>
          </a:p>
        </p:txBody>
      </p:sp>
      <p:sp>
        <p:nvSpPr>
          <p:cNvPr id="43" name="Content Placeholder 8">
            <a:extLst>
              <a:ext uri="{FF2B5EF4-FFF2-40B4-BE49-F238E27FC236}">
                <a16:creationId xmlns:a16="http://schemas.microsoft.com/office/drawing/2014/main" id="{C0AEF565-CB8D-EDC4-E74C-E204D0366993}"/>
              </a:ext>
            </a:extLst>
          </p:cNvPr>
          <p:cNvSpPr txBox="1">
            <a:spLocks/>
          </p:cNvSpPr>
          <p:nvPr/>
        </p:nvSpPr>
        <p:spPr>
          <a:xfrm>
            <a:off x="4316412" y="1520455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>
                <a:latin typeface="+mj-lt"/>
                <a:ea typeface="+mj-lt"/>
                <a:cs typeface="+mj-lt"/>
              </a:rPr>
              <a:t>Valtest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/>
              <a:t>Laat het apparaat </a:t>
            </a:r>
            <a:br>
              <a:rPr lang="nl-nl" sz="1200"/>
            </a:br>
            <a:r>
              <a:rPr lang="nl-nl" sz="1200" b="0" i="0" u="none" baseline="0"/>
              <a:t>5 keer vallen op een cementvloer</a:t>
            </a:r>
          </a:p>
        </p:txBody>
      </p:sp>
      <p:sp>
        <p:nvSpPr>
          <p:cNvPr id="44" name="Content Placeholder 8">
            <a:extLst>
              <a:ext uri="{FF2B5EF4-FFF2-40B4-BE49-F238E27FC236}">
                <a16:creationId xmlns:a16="http://schemas.microsoft.com/office/drawing/2014/main" id="{65EF37F0-9C69-4C2E-454E-52514CC2EC12}"/>
              </a:ext>
            </a:extLst>
          </p:cNvPr>
          <p:cNvSpPr txBox="1">
            <a:spLocks/>
          </p:cNvSpPr>
          <p:nvPr/>
        </p:nvSpPr>
        <p:spPr>
          <a:xfrm>
            <a:off x="4316412" y="2468022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>
                <a:latin typeface="+mj-lt"/>
                <a:ea typeface="+mj-lt"/>
                <a:cs typeface="+mj-lt"/>
              </a:rPr>
              <a:t>Trappentest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Laat het apparaat 13 vallen op een </a:t>
            </a:r>
            <a:br>
              <a:rPr lang="nl-nl" sz="1200" b="0" i="0" u="none" baseline="0" dirty="0"/>
            </a:br>
            <a:r>
              <a:rPr lang="nl-nl" sz="1200" b="0" i="0" u="none" baseline="0" dirty="0"/>
              <a:t>betonnen trap</a:t>
            </a:r>
          </a:p>
        </p:txBody>
      </p:sp>
      <p:sp>
        <p:nvSpPr>
          <p:cNvPr id="45" name="Content Placeholder 8">
            <a:extLst>
              <a:ext uri="{FF2B5EF4-FFF2-40B4-BE49-F238E27FC236}">
                <a16:creationId xmlns:a16="http://schemas.microsoft.com/office/drawing/2014/main" id="{2BD393A8-B40E-03AF-D0A8-D98BC0D25B0E}"/>
              </a:ext>
            </a:extLst>
          </p:cNvPr>
          <p:cNvSpPr txBox="1">
            <a:spLocks/>
          </p:cNvSpPr>
          <p:nvPr/>
        </p:nvSpPr>
        <p:spPr>
          <a:xfrm>
            <a:off x="4316412" y="3415589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>
                <a:latin typeface="+mj-lt"/>
                <a:ea typeface="+mj-lt"/>
                <a:cs typeface="+mj-lt"/>
              </a:rPr>
              <a:t>Kanteltest</a:t>
            </a: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Duw het apparaat vanuit een rechtopstaande positie</a:t>
            </a:r>
            <a:r>
              <a:rPr lang="en-US" sz="1200" dirty="0"/>
              <a:t> – </a:t>
            </a:r>
            <a:r>
              <a:rPr lang="nl-nl" sz="1200" b="0" i="0" u="none" baseline="0" dirty="0"/>
              <a:t>herhaal dit aan alle vier zijden</a:t>
            </a:r>
          </a:p>
        </p:txBody>
      </p:sp>
      <p:sp>
        <p:nvSpPr>
          <p:cNvPr id="46" name="Content Placeholder 8">
            <a:extLst>
              <a:ext uri="{FF2B5EF4-FFF2-40B4-BE49-F238E27FC236}">
                <a16:creationId xmlns:a16="http://schemas.microsoft.com/office/drawing/2014/main" id="{7ABF0DD6-1C64-C3D8-AB2E-A08717D91C64}"/>
              </a:ext>
            </a:extLst>
          </p:cNvPr>
          <p:cNvSpPr txBox="1">
            <a:spLocks/>
          </p:cNvSpPr>
          <p:nvPr/>
        </p:nvSpPr>
        <p:spPr>
          <a:xfrm>
            <a:off x="4316412" y="4363156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 err="1">
                <a:latin typeface="+mj-lt"/>
                <a:ea typeface="+mj-lt"/>
                <a:cs typeface="+mj-lt"/>
              </a:rPr>
              <a:t>Montagebevestigingtest</a:t>
            </a:r>
            <a:endParaRPr lang="nl-nl" sz="1200" b="0" i="0" u="none" baseline="0" dirty="0">
              <a:latin typeface="+mj-lt"/>
              <a:ea typeface="+mj-lt"/>
              <a:cs typeface="+mj-lt"/>
            </a:endParaRP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Voeg gewicht toe aan de wandbevestiging</a:t>
            </a:r>
          </a:p>
        </p:txBody>
      </p:sp>
      <p:sp>
        <p:nvSpPr>
          <p:cNvPr id="47" name="Content Placeholder 8">
            <a:extLst>
              <a:ext uri="{FF2B5EF4-FFF2-40B4-BE49-F238E27FC236}">
                <a16:creationId xmlns:a16="http://schemas.microsoft.com/office/drawing/2014/main" id="{5375BB50-5C2B-421F-F94E-1F1C59B88B8F}"/>
              </a:ext>
            </a:extLst>
          </p:cNvPr>
          <p:cNvSpPr txBox="1">
            <a:spLocks/>
          </p:cNvSpPr>
          <p:nvPr/>
        </p:nvSpPr>
        <p:spPr>
          <a:xfrm>
            <a:off x="4316412" y="5310723"/>
            <a:ext cx="3559175" cy="820567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216000" rIns="219456" bIns="216000" rtlCol="0" anchor="ctr" anchorCtr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 err="1">
                <a:latin typeface="+mj-lt"/>
                <a:ea typeface="+mj-lt"/>
                <a:cs typeface="+mj-lt"/>
              </a:rPr>
              <a:t>Muurbevestigingtest</a:t>
            </a:r>
            <a:endParaRPr lang="nl-nl" sz="1200" b="0" i="0" u="none" baseline="0" dirty="0">
              <a:latin typeface="+mj-lt"/>
              <a:ea typeface="+mj-lt"/>
              <a:cs typeface="+mj-lt"/>
            </a:endParaRPr>
          </a:p>
          <a:p>
            <a:pPr marL="0" indent="0" algn="ctr" rtl="0">
              <a:buFont typeface="Arial" panose="020B0604020202020204" pitchFamily="34" charset="0"/>
              <a:buNone/>
            </a:pPr>
            <a:r>
              <a:rPr lang="nl-nl" sz="1200" b="0" i="0" u="none" baseline="0" dirty="0"/>
              <a:t>Hang het apparaat aan de muurbevestiging. </a:t>
            </a:r>
            <a:br>
              <a:rPr lang="nl-nl" sz="1200" dirty="0"/>
            </a:br>
            <a:r>
              <a:rPr lang="nl-nl" sz="1200" b="0" i="0" u="none" baseline="0" dirty="0"/>
              <a:t>Impact van 5 km/h</a:t>
            </a:r>
          </a:p>
        </p:txBody>
      </p: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6837889A-28E1-835B-BFB2-A3B504E5BF30}"/>
              </a:ext>
            </a:extLst>
          </p:cNvPr>
          <p:cNvGrpSpPr/>
          <p:nvPr/>
        </p:nvGrpSpPr>
        <p:grpSpPr>
          <a:xfrm>
            <a:off x="429904" y="4681107"/>
            <a:ext cx="11332192" cy="184666"/>
            <a:chOff x="429904" y="4665718"/>
            <a:chExt cx="11332192" cy="184666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E79807CB-95ED-074E-9544-B75EC7CEDE9E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2 keer het gewicht van het apparaat gedurende 2 weken</a:t>
              </a: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2EF5DF7F-1C58-D5DC-BC8B-19C6C18C6310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E7D62FD8-C1DD-8186-8B66-2C5C76C68A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0AD49876-1942-7FED-5E86-E404B352FFEA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3 keer het gewicht van het apparaat gedurende 2 weken 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32A39EFA-3BC1-A6B4-5822-75FB1A26AE8E}"/>
              </a:ext>
            </a:extLst>
          </p:cNvPr>
          <p:cNvGrpSpPr/>
          <p:nvPr/>
        </p:nvGrpSpPr>
        <p:grpSpPr>
          <a:xfrm>
            <a:off x="429904" y="5628673"/>
            <a:ext cx="11332192" cy="184666"/>
            <a:chOff x="429904" y="4665718"/>
            <a:chExt cx="11332192" cy="184666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BE9E62BF-5CED-D93C-5E5D-2DB054661662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N.v.t.</a:t>
              </a:r>
            </a:p>
          </p:txBody>
        </p: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5142471F-BB46-7938-943A-517BDAE4BB60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E61397C7-DCE3-E851-C5B5-3099434087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D1712CC1-13A9-9B8B-304D-61F0C5C1CE56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80 keer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691F892B-1E71-D5CA-665C-56BA7393DBC6}"/>
              </a:ext>
            </a:extLst>
          </p:cNvPr>
          <p:cNvGrpSpPr/>
          <p:nvPr/>
        </p:nvGrpSpPr>
        <p:grpSpPr>
          <a:xfrm>
            <a:off x="429904" y="3733540"/>
            <a:ext cx="11332192" cy="184666"/>
            <a:chOff x="429904" y="4665718"/>
            <a:chExt cx="11332192" cy="184666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2321AFC7-3C4F-DCFF-CFD7-81468A2EC2DB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10 keer – 40 keer in totaal</a:t>
              </a:r>
            </a:p>
          </p:txBody>
        </p: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2914C597-02A6-0A95-A20E-126A35055D28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3D3F95BB-E9CF-A30E-6360-B1F78CB7E2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00B46B66-02AD-657E-BE89-FAC92AA3EA90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20 keer – 80 keer in totaal</a:t>
              </a: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BAA9F1D-AD42-8E7B-92A1-C7376545A6B9}"/>
              </a:ext>
            </a:extLst>
          </p:cNvPr>
          <p:cNvGrpSpPr/>
          <p:nvPr/>
        </p:nvGrpSpPr>
        <p:grpSpPr>
          <a:xfrm>
            <a:off x="429904" y="2785973"/>
            <a:ext cx="11332192" cy="184666"/>
            <a:chOff x="429904" y="4665718"/>
            <a:chExt cx="11332192" cy="184666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C55FEAE7-E5B8-28E7-5D43-744F0B57AFB8}"/>
                </a:ext>
              </a:extLst>
            </p:cNvPr>
            <p:cNvSpPr txBox="1"/>
            <p:nvPr/>
          </p:nvSpPr>
          <p:spPr>
            <a:xfrm>
              <a:off x="429904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3 keer</a:t>
              </a:r>
            </a:p>
          </p:txBody>
        </p: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477E75DA-3AF0-53D8-FCDB-C7854F3F3CAA}"/>
                </a:ext>
              </a:extLst>
            </p:cNvPr>
            <p:cNvCxnSpPr>
              <a:cxnSpLocks/>
            </p:cNvCxnSpPr>
            <p:nvPr/>
          </p:nvCxnSpPr>
          <p:spPr>
            <a:xfrm>
              <a:off x="3244595" y="4766293"/>
              <a:ext cx="1266545" cy="0"/>
            </a:xfrm>
            <a:prstGeom prst="line">
              <a:avLst/>
            </a:prstGeom>
            <a:ln w="12700">
              <a:solidFill>
                <a:schemeClr val="bg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86575562-1E5C-9F8C-B6C9-8FE33236CF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680860" y="4766293"/>
              <a:ext cx="1266545" cy="0"/>
            </a:xfrm>
            <a:prstGeom prst="line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A1A63336-D91B-EE47-3D19-B94D974CA81F}"/>
                </a:ext>
              </a:extLst>
            </p:cNvPr>
            <p:cNvSpPr txBox="1"/>
            <p:nvPr/>
          </p:nvSpPr>
          <p:spPr>
            <a:xfrm>
              <a:off x="9037405" y="4665718"/>
              <a:ext cx="2724691" cy="18466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 rtl="0"/>
              <a:r>
                <a:rPr lang="nl-nl" sz="1200" b="0" i="0" u="none" baseline="0">
                  <a:latin typeface="+mn-lt"/>
                  <a:ea typeface="+mn-lt"/>
                  <a:cs typeface="+mn-lt"/>
                </a:rPr>
                <a:t>3 keer</a:t>
              </a:r>
            </a:p>
          </p:txBody>
        </p: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7FA4A87A-A514-5E30-0AA0-EBE5C69584C0}"/>
              </a:ext>
            </a:extLst>
          </p:cNvPr>
          <p:cNvSpPr txBox="1"/>
          <p:nvPr/>
        </p:nvSpPr>
        <p:spPr>
          <a:xfrm>
            <a:off x="429904" y="1838405"/>
            <a:ext cx="272469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200" b="0" i="0" u="none" baseline="0">
                <a:latin typeface="+mn-lt"/>
                <a:ea typeface="+mn-lt"/>
                <a:cs typeface="+mn-lt"/>
              </a:rPr>
              <a:t>0,8 m</a:t>
            </a:r>
          </a:p>
        </p:txBody>
      </p: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57A0AD46-885D-ABAF-CE95-27699C7CA2A9}"/>
              </a:ext>
            </a:extLst>
          </p:cNvPr>
          <p:cNvCxnSpPr>
            <a:cxnSpLocks/>
          </p:cNvCxnSpPr>
          <p:nvPr/>
        </p:nvCxnSpPr>
        <p:spPr>
          <a:xfrm>
            <a:off x="3244595" y="1938980"/>
            <a:ext cx="1266545" cy="0"/>
          </a:xfrm>
          <a:prstGeom prst="line">
            <a:avLst/>
          </a:prstGeom>
          <a:ln w="12700">
            <a:solidFill>
              <a:schemeClr val="bg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64B3AB41-DD42-B91A-A6D9-FC5D435E429C}"/>
              </a:ext>
            </a:extLst>
          </p:cNvPr>
          <p:cNvCxnSpPr>
            <a:cxnSpLocks/>
          </p:cNvCxnSpPr>
          <p:nvPr/>
        </p:nvCxnSpPr>
        <p:spPr>
          <a:xfrm flipH="1">
            <a:off x="7680860" y="1938980"/>
            <a:ext cx="1266545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01F25BF8-E29C-EE6E-ABF1-1E6B9B258EEC}"/>
              </a:ext>
            </a:extLst>
          </p:cNvPr>
          <p:cNvSpPr txBox="1"/>
          <p:nvPr/>
        </p:nvSpPr>
        <p:spPr>
          <a:xfrm>
            <a:off x="9037405" y="1838405"/>
            <a:ext cx="272469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200" b="0" i="0" u="none" baseline="0">
                <a:latin typeface="+mn-lt"/>
                <a:ea typeface="+mn-lt"/>
                <a:cs typeface="+mn-lt"/>
              </a:rPr>
              <a:t>1 m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8E1A3E94-E089-4348-6247-D8002F2B3904}"/>
              </a:ext>
            </a:extLst>
          </p:cNvPr>
          <p:cNvSpPr txBox="1"/>
          <p:nvPr/>
        </p:nvSpPr>
        <p:spPr>
          <a:xfrm>
            <a:off x="429904" y="1124744"/>
            <a:ext cx="272469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rtl="0"/>
            <a:r>
              <a:rPr lang="nl-nl" sz="1400" b="0" i="0" u="none" baseline="0">
                <a:solidFill>
                  <a:schemeClr val="tx2"/>
                </a:solidFill>
                <a:latin typeface="+mj-lt"/>
                <a:ea typeface="+mj-lt"/>
                <a:cs typeface="+mj-lt"/>
              </a:rPr>
              <a:t>Standaardtest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5E197712-02E8-91B9-70FB-79B8C657196D}"/>
              </a:ext>
            </a:extLst>
          </p:cNvPr>
          <p:cNvSpPr txBox="1"/>
          <p:nvPr/>
        </p:nvSpPr>
        <p:spPr>
          <a:xfrm>
            <a:off x="9037405" y="1124744"/>
            <a:ext cx="272469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 rtl="0"/>
            <a:r>
              <a:rPr lang="nl-nl" sz="1400" b="0" i="0" u="none" baseline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VU200-test</a:t>
            </a:r>
          </a:p>
        </p:txBody>
      </p:sp>
    </p:spTree>
    <p:extLst>
      <p:ext uri="{BB962C8B-B14F-4D97-AF65-F5344CB8AC3E}">
        <p14:creationId xmlns:p14="http://schemas.microsoft.com/office/powerpoint/2010/main" val="1579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0B3E9-D02F-9C22-9C55-3B38BB48A3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7E6641-B62E-310E-482D-DA3D885DEC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Technische specificaties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B00D77-9524-B2C3-292C-9468F60AA70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F170CF-936F-E6F8-8A54-2177B257E5B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860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5">
            <a:extLst>
              <a:ext uri="{FF2B5EF4-FFF2-40B4-BE49-F238E27FC236}">
                <a16:creationId xmlns:a16="http://schemas.microsoft.com/office/drawing/2014/main" id="{220DF2AB-3CC6-D95D-36BC-36FEFF4BE8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6022" y="0"/>
            <a:ext cx="5285978" cy="6273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99BFEB-62F2-425A-A7A9-8411C5972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 dirty="0"/>
              <a:t>Inhoud</a:t>
            </a:r>
            <a:endParaRPr lang="nl-nl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582D0A69-9424-4096-A574-39DAF3E6BD2F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VERKOOP &amp; TECHNISCHE PRESENTATIE VU200</a:t>
            </a:r>
            <a:endParaRPr lang="nl-nl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1B1E747-E18D-4ED9-8DBE-5AB389BF2EB2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2</a:t>
            </a:fld>
            <a:endParaRPr lang="nl-nl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A97DC85A-115F-B488-0FF2-393AFDFE4C93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313325" y="1412875"/>
            <a:ext cx="1983450" cy="698238"/>
          </a:xfrm>
        </p:spPr>
        <p:txBody>
          <a:bodyPr/>
          <a:lstStyle/>
          <a:p>
            <a:pPr algn="l" rtl="0"/>
            <a:r>
              <a:rPr lang="nl-nl" b="0" i="0" u="none" baseline="0" dirty="0"/>
              <a:t>Waardepropositie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9DFA9EFA-F7FC-B1EA-18F8-ED70C828A50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313325" y="2420938"/>
            <a:ext cx="1496928" cy="698238"/>
          </a:xfrm>
        </p:spPr>
        <p:txBody>
          <a:bodyPr/>
          <a:lstStyle/>
          <a:p>
            <a:pPr algn="l" rtl="0"/>
            <a:r>
              <a:rPr lang="nl-nl" b="0" i="0" u="none" baseline="0"/>
              <a:t>Primaire toepassingen 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2B591C3E-513D-54CD-4B21-3394479431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313325" y="3429000"/>
            <a:ext cx="2247699" cy="698238"/>
          </a:xfrm>
        </p:spPr>
        <p:txBody>
          <a:bodyPr/>
          <a:lstStyle/>
          <a:p>
            <a:pPr algn="l" rtl="0"/>
            <a:r>
              <a:rPr lang="nl-nl" b="0" i="0" u="none" baseline="0"/>
              <a:t>Productsamenvatting</a:t>
            </a:r>
          </a:p>
        </p:txBody>
      </p:sp>
      <p:sp>
        <p:nvSpPr>
          <p:cNvPr id="47" name="Text Placeholder 8">
            <a:extLst>
              <a:ext uri="{FF2B5EF4-FFF2-40B4-BE49-F238E27FC236}">
                <a16:creationId xmlns:a16="http://schemas.microsoft.com/office/drawing/2014/main" id="{977F7B4D-17D2-03BB-3A4A-D391EC0B58D4}"/>
              </a:ext>
            </a:extLst>
          </p:cNvPr>
          <p:cNvSpPr txBox="1">
            <a:spLocks/>
          </p:cNvSpPr>
          <p:nvPr/>
        </p:nvSpPr>
        <p:spPr>
          <a:xfrm>
            <a:off x="462758" y="141287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1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8E48F099-CBE1-E685-1C9F-4DB6E520B537}"/>
              </a:ext>
            </a:extLst>
          </p:cNvPr>
          <p:cNvSpPr txBox="1">
            <a:spLocks/>
          </p:cNvSpPr>
          <p:nvPr/>
        </p:nvSpPr>
        <p:spPr>
          <a:xfrm>
            <a:off x="462758" y="242093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2</a:t>
            </a:r>
          </a:p>
        </p:txBody>
      </p:sp>
      <p:sp>
        <p:nvSpPr>
          <p:cNvPr id="49" name="Text Placeholder 10">
            <a:extLst>
              <a:ext uri="{FF2B5EF4-FFF2-40B4-BE49-F238E27FC236}">
                <a16:creationId xmlns:a16="http://schemas.microsoft.com/office/drawing/2014/main" id="{BF93A8E1-856B-D296-4741-626770641891}"/>
              </a:ext>
            </a:extLst>
          </p:cNvPr>
          <p:cNvSpPr txBox="1">
            <a:spLocks/>
          </p:cNvSpPr>
          <p:nvPr/>
        </p:nvSpPr>
        <p:spPr>
          <a:xfrm>
            <a:off x="462758" y="3429000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3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3B7EA48-27E7-4838-E1E2-8350D149F49C}"/>
              </a:ext>
            </a:extLst>
          </p:cNvPr>
          <p:cNvSpPr txBox="1">
            <a:spLocks/>
          </p:cNvSpPr>
          <p:nvPr/>
        </p:nvSpPr>
        <p:spPr>
          <a:xfrm>
            <a:off x="4374657" y="1412875"/>
            <a:ext cx="2411328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/>
              <a:t>Kenmerken</a:t>
            </a:r>
          </a:p>
        </p:txBody>
      </p:sp>
      <p:sp>
        <p:nvSpPr>
          <p:cNvPr id="53" name="Text Placeholder 3">
            <a:extLst>
              <a:ext uri="{FF2B5EF4-FFF2-40B4-BE49-F238E27FC236}">
                <a16:creationId xmlns:a16="http://schemas.microsoft.com/office/drawing/2014/main" id="{D14DB622-EED9-F75E-A0DD-01EE89035F07}"/>
              </a:ext>
            </a:extLst>
          </p:cNvPr>
          <p:cNvSpPr txBox="1">
            <a:spLocks/>
          </p:cNvSpPr>
          <p:nvPr/>
        </p:nvSpPr>
        <p:spPr>
          <a:xfrm>
            <a:off x="4374657" y="2420938"/>
            <a:ext cx="2044598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 dirty="0"/>
              <a:t>Duurzaamheidstesten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C88D35B3-03C2-DE11-F725-8D9AAB1E94E4}"/>
              </a:ext>
            </a:extLst>
          </p:cNvPr>
          <p:cNvSpPr txBox="1">
            <a:spLocks/>
          </p:cNvSpPr>
          <p:nvPr/>
        </p:nvSpPr>
        <p:spPr>
          <a:xfrm>
            <a:off x="4374657" y="3429000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/>
              <a:t>Technische specificaties</a:t>
            </a:r>
          </a:p>
        </p:txBody>
      </p:sp>
      <p:sp>
        <p:nvSpPr>
          <p:cNvPr id="57" name="Text Placeholder 8">
            <a:extLst>
              <a:ext uri="{FF2B5EF4-FFF2-40B4-BE49-F238E27FC236}">
                <a16:creationId xmlns:a16="http://schemas.microsoft.com/office/drawing/2014/main" id="{B673E331-4A10-A652-6A9F-69FF35A729B7}"/>
              </a:ext>
            </a:extLst>
          </p:cNvPr>
          <p:cNvSpPr txBox="1">
            <a:spLocks/>
          </p:cNvSpPr>
          <p:nvPr/>
        </p:nvSpPr>
        <p:spPr>
          <a:xfrm>
            <a:off x="3524090" y="141287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5</a:t>
            </a:r>
            <a:endParaRPr lang="nl-nl" dirty="0"/>
          </a:p>
        </p:txBody>
      </p:sp>
      <p:sp>
        <p:nvSpPr>
          <p:cNvPr id="58" name="Text Placeholder 9">
            <a:extLst>
              <a:ext uri="{FF2B5EF4-FFF2-40B4-BE49-F238E27FC236}">
                <a16:creationId xmlns:a16="http://schemas.microsoft.com/office/drawing/2014/main" id="{67986382-D992-D084-E499-4215D868DAC9}"/>
              </a:ext>
            </a:extLst>
          </p:cNvPr>
          <p:cNvSpPr txBox="1">
            <a:spLocks/>
          </p:cNvSpPr>
          <p:nvPr/>
        </p:nvSpPr>
        <p:spPr>
          <a:xfrm>
            <a:off x="3524090" y="242093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6</a:t>
            </a:r>
            <a:endParaRPr lang="nl-nl" dirty="0"/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153C7D43-0575-808C-867B-88421993DF80}"/>
              </a:ext>
            </a:extLst>
          </p:cNvPr>
          <p:cNvSpPr txBox="1">
            <a:spLocks/>
          </p:cNvSpPr>
          <p:nvPr/>
        </p:nvSpPr>
        <p:spPr>
          <a:xfrm>
            <a:off x="3524090" y="3429000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7</a:t>
            </a:r>
            <a:endParaRPr lang="nl-nl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B10C65-6D7A-9DC6-8583-53589D73A685}"/>
              </a:ext>
            </a:extLst>
          </p:cNvPr>
          <p:cNvSpPr txBox="1">
            <a:spLocks/>
          </p:cNvSpPr>
          <p:nvPr/>
        </p:nvSpPr>
        <p:spPr>
          <a:xfrm>
            <a:off x="1329992" y="4437062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 dirty="0"/>
              <a:t>Voordelen voor de klant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9BE8498-EC3E-F45E-D23A-7C4C6C97987F}"/>
              </a:ext>
            </a:extLst>
          </p:cNvPr>
          <p:cNvSpPr txBox="1">
            <a:spLocks/>
          </p:cNvSpPr>
          <p:nvPr/>
        </p:nvSpPr>
        <p:spPr>
          <a:xfrm>
            <a:off x="479425" y="443706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4</a:t>
            </a:r>
            <a:endParaRPr lang="nl-nl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3C45F04-9165-439F-4BD8-68A7375C3FB4}"/>
              </a:ext>
            </a:extLst>
          </p:cNvPr>
          <p:cNvSpPr txBox="1">
            <a:spLocks/>
          </p:cNvSpPr>
          <p:nvPr/>
        </p:nvSpPr>
        <p:spPr>
          <a:xfrm>
            <a:off x="4374657" y="4437062"/>
            <a:ext cx="2247699" cy="698238"/>
          </a:xfrm>
          <a:prstGeom prst="rect">
            <a:avLst/>
          </a:prstGeom>
          <a:ln>
            <a:noFill/>
          </a:ln>
        </p:spPr>
        <p:txBody>
          <a:bodyPr vert="horz" lIns="72000" tIns="72000" rIns="72000" bIns="72000" rtlCol="0" anchor="ctr">
            <a:noAutofit/>
          </a:bodyPr>
          <a:lstStyle>
            <a:lvl1pPr marL="0" indent="0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b="0" i="0" u="none" baseline="0"/>
              <a:t>Accessoires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658065D-151D-56B1-86E0-25DF5A8BA80E}"/>
              </a:ext>
            </a:extLst>
          </p:cNvPr>
          <p:cNvSpPr txBox="1">
            <a:spLocks/>
          </p:cNvSpPr>
          <p:nvPr/>
        </p:nvSpPr>
        <p:spPr>
          <a:xfrm>
            <a:off x="3524090" y="443706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lIns="0" tIns="0" rIns="0" bIns="0" rtlCol="0" anchor="ctr">
            <a:noAutofit/>
          </a:bodyPr>
          <a:lstStyle>
            <a:lvl1pPr marL="0" indent="0" algn="ctr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nl-nl" b="1" i="0" u="none" baseline="0"/>
              <a:t>8</a:t>
            </a:r>
            <a:endParaRPr lang="nl-nl"/>
          </a:p>
        </p:txBody>
      </p:sp>
      <p:pic>
        <p:nvPicPr>
          <p:cNvPr id="10" name="Picture Placeholder 7" descr="A person vacuuming the stairs&#10;&#10;Description automatically generated">
            <a:extLst>
              <a:ext uri="{FF2B5EF4-FFF2-40B4-BE49-F238E27FC236}">
                <a16:creationId xmlns:a16="http://schemas.microsoft.com/office/drawing/2014/main" id="{FBD3DF24-401C-D89B-FD61-D2BCAE52F6E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6021" y="0"/>
            <a:ext cx="5285978" cy="6284890"/>
          </a:xfrm>
        </p:spPr>
      </p:pic>
    </p:spTree>
    <p:extLst>
      <p:ext uri="{BB962C8B-B14F-4D97-AF65-F5344CB8AC3E}">
        <p14:creationId xmlns:p14="http://schemas.microsoft.com/office/powerpoint/2010/main" val="366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D268E-3AF1-3092-F25D-8F1CA0597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499C02-BC9F-A84B-BABC-7E73F5550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Technische specificaties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47135-D84B-01CD-A462-7E7872AC905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15AC3-A388-902E-9494-A772DAA071A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20</a:t>
            </a:fld>
            <a:endParaRPr lang="nl-nl"/>
          </a:p>
        </p:txBody>
      </p:sp>
      <p:graphicFrame>
        <p:nvGraphicFramePr>
          <p:cNvPr id="9" name="Tabella 17">
            <a:extLst>
              <a:ext uri="{FF2B5EF4-FFF2-40B4-BE49-F238E27FC236}">
                <a16:creationId xmlns:a16="http://schemas.microsoft.com/office/drawing/2014/main" id="{BDC28D96-BBCB-70E0-1ED2-E6A0CD952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196964"/>
              </p:ext>
            </p:extLst>
          </p:nvPr>
        </p:nvGraphicFramePr>
        <p:xfrm>
          <a:off x="483798" y="2384026"/>
          <a:ext cx="11228777" cy="3657600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837731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688164">
                  <a:extLst>
                    <a:ext uri="{9D8B030D-6E8A-4147-A177-3AD203B41FA5}">
                      <a16:colId xmlns:a16="http://schemas.microsoft.com/office/drawing/2014/main" val="878319614"/>
                    </a:ext>
                  </a:extLst>
                </a:gridCol>
                <a:gridCol w="2977872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314678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  <a:gridCol w="2578224">
                  <a:extLst>
                    <a:ext uri="{9D8B030D-6E8A-4147-A177-3AD203B41FA5}">
                      <a16:colId xmlns:a16="http://schemas.microsoft.com/office/drawing/2014/main" val="3388787928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Eenheid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1 accu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Accu en lader set VU200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2 accu’s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128389489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Stekkertype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baseline="0"/>
                        <a:t>EU, UK, US, AU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EU, UK, US, AU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baseline="0"/>
                        <a:t>EU, UK, US, AU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Filtertype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/>
                        <a:t>HEPA 14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/>
                        <a:t>HEPA 14</a:t>
                      </a:r>
                      <a:endParaRPr lang="nl-nl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Nominaal vermogen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W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550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  66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 550/66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Zuigvermogen buiseinde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W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Luchtstroom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l/sec.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1021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Capaciteit stofreservoir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0,8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baseline="0"/>
                        <a:t>0,8</a:t>
                      </a:r>
                      <a:endParaRPr lang="nl-nl" sz="110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6835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Laadtijd accu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min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110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110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110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12776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Looptijd accu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min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baseline="0"/>
                        <a:t>60/25/12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 x 60/25/12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19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Lengte x breedte x hoogte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mm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255x226x1255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187x113x210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255x226x1255/187x113x210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38459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Gewicht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kg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2,97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1,4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2,97/1,4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355259"/>
                  </a:ext>
                </a:extLst>
              </a:tr>
            </a:tbl>
          </a:graphicData>
        </a:graphic>
      </p:graphicFrame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8013C916-31DF-BF65-9098-9F2DA169674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399" y="738107"/>
            <a:ext cx="529225" cy="1793637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80FB577-69EC-0487-6988-824D0B0DAEE7}"/>
              </a:ext>
            </a:extLst>
          </p:cNvPr>
          <p:cNvGrpSpPr/>
          <p:nvPr/>
        </p:nvGrpSpPr>
        <p:grpSpPr>
          <a:xfrm>
            <a:off x="9918722" y="694831"/>
            <a:ext cx="1026456" cy="1816638"/>
            <a:chOff x="3966726" y="313152"/>
            <a:chExt cx="3829813" cy="677806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5325498-03E2-795E-F516-605CA7C1C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6726" y="3651337"/>
              <a:ext cx="3026644" cy="2622463"/>
            </a:xfrm>
            <a:prstGeom prst="rect">
              <a:avLst/>
            </a:prstGeom>
          </p:spPr>
        </p:pic>
        <p:pic>
          <p:nvPicPr>
            <p:cNvPr id="7" name="Content Placeholder 6">
              <a:extLst>
                <a:ext uri="{FF2B5EF4-FFF2-40B4-BE49-F238E27FC236}">
                  <a16:creationId xmlns:a16="http://schemas.microsoft.com/office/drawing/2014/main" id="{E2F9023A-71DD-4395-74F6-72935ADCB8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624" y="313152"/>
              <a:ext cx="1999915" cy="67780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CA0B7F-A229-3B54-B8F9-A9AC1E255B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034" y="1263575"/>
            <a:ext cx="1538616" cy="13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1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10275-C2EB-F95F-6074-9041E3ACB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D944F42-091F-A4E9-F80F-365D84A98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Kenmerken</a:t>
            </a:r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60C99-02EC-8151-B44A-9846DBC07EA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B5B015-431F-0014-2ED2-F887149FA01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21</a:t>
            </a:fld>
            <a:endParaRPr lang="nl-nl"/>
          </a:p>
        </p:txBody>
      </p:sp>
      <p:graphicFrame>
        <p:nvGraphicFramePr>
          <p:cNvPr id="3" name="Tabella 17">
            <a:extLst>
              <a:ext uri="{FF2B5EF4-FFF2-40B4-BE49-F238E27FC236}">
                <a16:creationId xmlns:a16="http://schemas.microsoft.com/office/drawing/2014/main" id="{19B42E10-4FD1-ACDC-FD13-4FA23B8280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65608"/>
              </p:ext>
            </p:extLst>
          </p:nvPr>
        </p:nvGraphicFramePr>
        <p:xfrm>
          <a:off x="483798" y="2384026"/>
          <a:ext cx="11228777" cy="3767302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2525895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2977872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314678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  <a:gridCol w="2578224">
                  <a:extLst>
                    <a:ext uri="{9D8B030D-6E8A-4147-A177-3AD203B41FA5}">
                      <a16:colId xmlns:a16="http://schemas.microsoft.com/office/drawing/2014/main" val="3388787928"/>
                    </a:ext>
                  </a:extLst>
                </a:gridCol>
              </a:tblGrid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VU200 incl. 1 accu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Accu en lader set VU200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2 accu’s en lader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128389489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38426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Ergonomisch ontwerp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HEPA-filtratie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2-in-1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Multifunctionele harde en </a:t>
                      </a:r>
                      <a:b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</a:b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zachte vloeren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Twee snelheden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10218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Aan de wand te monteren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683507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Display op de machine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nl-nl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127763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Voeding aangesloten indicator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199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Accuniveau-indicator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384594"/>
                  </a:ext>
                </a:extLst>
              </a:tr>
              <a:tr h="297576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Laadindicator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nl-nl" sz="11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38AFD9"/>
                          </a:solidFill>
                          <a:effectLst/>
                          <a:uLnTx/>
                          <a:uFillTx/>
                          <a:latin typeface="Segoe MDL2 Assets" panose="050A0102010101010101" pitchFamily="18" charset="0"/>
                          <a:ea typeface="+mn-ea"/>
                          <a:cs typeface="+mn-cs"/>
                        </a:rPr>
                        <a:t></a:t>
                      </a:r>
                      <a:endParaRPr lang="nl-nl" sz="1100" b="1" i="0" u="none" strike="noStrike" kern="1200" cap="none" spc="0" normalizeH="0" baseline="0" dirty="0">
                        <a:solidFill>
                          <a:srgbClr val="38AFD9"/>
                        </a:solidFill>
                        <a:effectLst/>
                        <a:latin typeface="Roboto Black" panose="02000000000000000000" pitchFamily="2" charset="0"/>
                        <a:ea typeface="Roboto Black" panose="02000000000000000000" pitchFamily="2" charset="0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355259"/>
                  </a:ext>
                </a:extLst>
              </a:tr>
            </a:tbl>
          </a:graphicData>
        </a:graphic>
      </p:graphicFrame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81319FFE-A64E-EA2D-764D-14DE49CB500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399" y="738107"/>
            <a:ext cx="529225" cy="1793637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E1C9E5A-247A-77A5-3EA3-00FE8F6A6D9B}"/>
              </a:ext>
            </a:extLst>
          </p:cNvPr>
          <p:cNvGrpSpPr/>
          <p:nvPr/>
        </p:nvGrpSpPr>
        <p:grpSpPr>
          <a:xfrm>
            <a:off x="9918722" y="694831"/>
            <a:ext cx="1026456" cy="1816638"/>
            <a:chOff x="3966726" y="313152"/>
            <a:chExt cx="3829813" cy="677806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A8831E-51A9-A2D8-ED55-4C9819FC6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6726" y="3651337"/>
              <a:ext cx="3026644" cy="2622463"/>
            </a:xfrm>
            <a:prstGeom prst="rect">
              <a:avLst/>
            </a:prstGeom>
          </p:spPr>
        </p:pic>
        <p:pic>
          <p:nvPicPr>
            <p:cNvPr id="9" name="Content Placeholder 6">
              <a:extLst>
                <a:ext uri="{FF2B5EF4-FFF2-40B4-BE49-F238E27FC236}">
                  <a16:creationId xmlns:a16="http://schemas.microsoft.com/office/drawing/2014/main" id="{395BCAAF-7925-0AC5-0545-59106184DA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624" y="313152"/>
              <a:ext cx="1999915" cy="67780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D801B11-DDA4-3AB4-B118-D11388CDB4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034" y="1263575"/>
            <a:ext cx="1538616" cy="13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63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1200-C7D2-32DC-6F86-96AF90A127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50C3B-375E-901A-2BA1-ABA7116FDA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Accessoires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DD1D23-390E-DDD1-3F18-43098B3CCD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26FD9D-D9AA-15C8-2FF1-DD7D032E08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627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9A423-49F7-182C-D3B8-BA5348C6A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10152CED-74AB-3CA4-012B-39B9C905BF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0586" y="1767268"/>
            <a:ext cx="853739" cy="611881"/>
          </a:xfrm>
          <a:prstGeom prst="rect">
            <a:avLst/>
          </a:prstGeom>
        </p:spPr>
      </p:pic>
      <p:graphicFrame>
        <p:nvGraphicFramePr>
          <p:cNvPr id="30" name="Tabella 17">
            <a:extLst>
              <a:ext uri="{FF2B5EF4-FFF2-40B4-BE49-F238E27FC236}">
                <a16:creationId xmlns:a16="http://schemas.microsoft.com/office/drawing/2014/main" id="{701B70FE-EC0D-B739-296E-EBD5D36CF9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801284"/>
              </p:ext>
            </p:extLst>
          </p:nvPr>
        </p:nvGraphicFramePr>
        <p:xfrm>
          <a:off x="479425" y="1412878"/>
          <a:ext cx="4921183" cy="4131142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332476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2168501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142020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</a:tblGrid>
              <a:tr h="29066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Naam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Spleetmondstuk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128389446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Combiborstel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128389448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Wandhouder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128389456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Meubelborstel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128389451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Harde vloerroller VU200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128389496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8689"/>
                  </a:ext>
                </a:extLst>
              </a:tr>
            </a:tbl>
          </a:graphicData>
        </a:graphic>
      </p:graphicFrame>
      <p:graphicFrame>
        <p:nvGraphicFramePr>
          <p:cNvPr id="26" name="Tabella 17">
            <a:extLst>
              <a:ext uri="{FF2B5EF4-FFF2-40B4-BE49-F238E27FC236}">
                <a16:creationId xmlns:a16="http://schemas.microsoft.com/office/drawing/2014/main" id="{C7AE0F93-D5A2-9ABB-C7DA-F7DC3EA04D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6265211"/>
              </p:ext>
            </p:extLst>
          </p:nvPr>
        </p:nvGraphicFramePr>
        <p:xfrm>
          <a:off x="6791392" y="1412878"/>
          <a:ext cx="4921183" cy="4131142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332476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2168501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142020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</a:tblGrid>
              <a:tr h="290662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 Naam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Artikelnummer </a:t>
                      </a:r>
                    </a:p>
                  </a:txBody>
                  <a:tcPr marL="73152" marR="0" marT="36000" marB="36000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023967" rtl="0" eaLnBrk="1" fontAlgn="b" latinLnBrk="0" hangingPunct="1"/>
                      <a:r>
                        <a:rPr lang="nl-nl" sz="1100" b="0" i="0" u="none" strike="noStrike" kern="120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Tapijtroller VU200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128389497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Flexibele slang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128389452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Actieve borstel S zwart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128389454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HEPA 14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128389457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Haak en beugels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128389500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nl-nl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incl. 1 accu</a:t>
                      </a:r>
                      <a:endParaRPr lang="nl-nl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Roboto Bold" panose="02000000000000000000" pitchFamily="2" charset="0"/>
                          <a:cs typeface="+mn-cs"/>
                        </a:rPr>
                        <a:t>128390174</a:t>
                      </a:r>
                    </a:p>
                  </a:txBody>
                  <a:tcPr marL="73152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8689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9C10A42B-8BC2-63AF-005D-A2CB93289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Accessoires</a:t>
            </a:r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6B3E61-F1CE-8ED3-6A79-77D2293774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613FE4-8D99-2E57-E9CC-C2E75D2F78F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 algn="l" rtl="0"/>
              <a:t>23</a:t>
            </a:fld>
            <a:endParaRPr lang="nl-nl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80D44C-FB4B-1832-2B4D-7AB7EBE96F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2269" y="1744866"/>
            <a:ext cx="395386" cy="5799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A2AAAC-C616-A9DD-E74C-6B55BBB0E9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452" y="2379475"/>
            <a:ext cx="415307" cy="5551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6F66F65-5C8A-6A80-21C6-E069B51717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069" y="2787703"/>
            <a:ext cx="908601" cy="10005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B52F21-CD9C-1821-7A71-031649103F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569" y="3696261"/>
            <a:ext cx="497556" cy="51528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5EFE762-0BDC-E772-AC3D-0E84AB9914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0057" y="4329741"/>
            <a:ext cx="580435" cy="5368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88A70AA-2F17-75BC-ED78-6B914FAC31B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37" y="5003511"/>
            <a:ext cx="740563" cy="5946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A5BAF08-9793-5744-464B-DE5018C3768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23076" y="3097265"/>
            <a:ext cx="561644" cy="4572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3B25AA5-DA64-1795-5A8C-5EDB8DB72F6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6664" y="2398445"/>
            <a:ext cx="260072" cy="548540"/>
          </a:xfrm>
          <a:prstGeom prst="rect">
            <a:avLst/>
          </a:prstGeom>
        </p:spPr>
      </p:pic>
      <p:pic>
        <p:nvPicPr>
          <p:cNvPr id="35" name="Picture 34" descr="A black round object with white paper&#10;&#10;Description automatically generated">
            <a:extLst>
              <a:ext uri="{FF2B5EF4-FFF2-40B4-BE49-F238E27FC236}">
                <a16:creationId xmlns:a16="http://schemas.microsoft.com/office/drawing/2014/main" id="{BB9F2E5B-4751-3ABF-254D-95D7461CD3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6561" y="3682614"/>
            <a:ext cx="538053" cy="499086"/>
          </a:xfrm>
          <a:prstGeom prst="rect">
            <a:avLst/>
          </a:prstGeom>
        </p:spPr>
      </p:pic>
      <p:pic>
        <p:nvPicPr>
          <p:cNvPr id="25" name="Picture 24" descr="A black metal bracket with screws&#10;&#10;Description automatically generated">
            <a:extLst>
              <a:ext uri="{FF2B5EF4-FFF2-40B4-BE49-F238E27FC236}">
                <a16:creationId xmlns:a16="http://schemas.microsoft.com/office/drawing/2014/main" id="{D9E35401-3067-5E8D-B370-40BC0C6C0B7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9189" y="4290164"/>
            <a:ext cx="639527" cy="586732"/>
          </a:xfrm>
          <a:prstGeom prst="rect">
            <a:avLst/>
          </a:prstGeom>
        </p:spPr>
      </p:pic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4E7C18BF-97C5-B13C-AFB7-F512532290E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8226" y="4891413"/>
            <a:ext cx="200017" cy="677892"/>
          </a:xfrm>
        </p:spPr>
      </p:pic>
    </p:spTree>
    <p:extLst>
      <p:ext uri="{BB962C8B-B14F-4D97-AF65-F5344CB8AC3E}">
        <p14:creationId xmlns:p14="http://schemas.microsoft.com/office/powerpoint/2010/main" val="426929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8AF37-38D1-EB30-A280-F765B213E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381215-9C4D-64D6-6DC1-59CA223092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Waardepropositie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EAEA93-6DA4-DFF6-C7AA-03126F15A19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45A43-2AB7-DE21-6E43-DFD21339082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910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0C7FB-1781-8B03-995E-98AC4E61D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6986EFFE-A7D4-323E-3AC9-978A54A074F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think-cell" r:id="rId4" imgW="347" imgH="348" progId="TCLayout.ActiveDocument.1">
                  <p:embed/>
                </p:oleObj>
              </mc:Choice>
              <mc:Fallback>
                <p:oleObj name="Diapositiva think-cell" r:id="rId4" imgW="347" imgH="348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59D25CE-0F38-997C-A04E-01A3567652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FBB159-6E53-E9A2-DED0-DF5C0B2AFF6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236154"/>
            <a:ext cx="4876346" cy="5109091"/>
          </a:xfrm>
        </p:spPr>
        <p:txBody>
          <a:bodyPr wrap="square" bIns="2194560">
            <a:spAutoFit/>
          </a:bodyPr>
          <a:lstStyle/>
          <a:p>
            <a:pPr marL="0" indent="0" algn="l" rtl="0">
              <a:buNone/>
            </a:pPr>
            <a:r>
              <a:rPr lang="nl-nl" sz="2000" b="0" i="0" u="none" baseline="0" dirty="0"/>
              <a:t>Met de VU200 </a:t>
            </a: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snoerloze steelstofzuiger </a:t>
            </a:r>
            <a:r>
              <a:rPr lang="nl-nl" sz="2000" b="0" i="0" u="none" baseline="0" dirty="0"/>
              <a:t>kan professioneel reinigingspersoneel </a:t>
            </a: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comfortabel en snel reinigen zonder hun workflow te onderbreken.</a:t>
            </a:r>
          </a:p>
          <a:p>
            <a:pPr marL="0" indent="0" algn="l" rtl="0">
              <a:buNone/>
            </a:pPr>
            <a:endParaRPr lang="nl-nl" sz="2000" u="sng" dirty="0">
              <a:latin typeface="+mj-lt"/>
            </a:endParaRPr>
          </a:p>
          <a:p>
            <a:pPr marL="0" indent="0" algn="l" rtl="0">
              <a:buNone/>
            </a:pP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Hij is gecertificeerd voor professioneel gebruik </a:t>
            </a:r>
            <a:r>
              <a:rPr lang="nl-nl" sz="2000" b="0" i="0" u="none" baseline="0" dirty="0"/>
              <a:t>en altijd </a:t>
            </a:r>
            <a:r>
              <a:rPr lang="nl-nl" sz="2000" b="0" i="0" u="none" baseline="0" dirty="0">
                <a:latin typeface="+mj-lt"/>
                <a:ea typeface="+mj-lt"/>
                <a:cs typeface="+mj-lt"/>
              </a:rPr>
              <a:t>binnen handbereik</a:t>
            </a:r>
            <a:r>
              <a:rPr lang="nl-nl" sz="2000" b="0" i="0" u="none" baseline="0" dirty="0"/>
              <a:t>. Hij biedt een geavanceerde filtratie, is krachtig en eenvoudig in gebruik.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175542E-47D7-0FED-BFB3-F822AF9E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pPr algn="l" rtl="0"/>
            <a:r>
              <a:rPr lang="nl-nl" b="1" i="0" u="none" baseline="0" dirty="0"/>
              <a:t>Waardepropositie</a:t>
            </a:r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43053-F25A-78CF-8657-D9628F0CD3D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CDEDB-E20F-E4AA-B6C9-2B6C04E4404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4</a:t>
            </a:fld>
            <a:endParaRPr lang="nl-nl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9DEC460-9A6B-A2CE-FE7A-9EC55BE1F5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9513500-CC14-E71D-FA2D-61B9860195A0}"/>
              </a:ext>
            </a:extLst>
          </p:cNvPr>
          <p:cNvSpPr/>
          <p:nvPr/>
        </p:nvSpPr>
        <p:spPr>
          <a:xfrm>
            <a:off x="6607055" y="0"/>
            <a:ext cx="5584945" cy="62738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-nl" sz="2000" dirty="0">
              <a:solidFill>
                <a:schemeClr val="tx1"/>
              </a:solidFill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CB5AFBCF-1FA6-C6C1-3AC2-C4738C9C80DE}"/>
              </a:ext>
            </a:extLst>
          </p:cNvPr>
          <p:cNvSpPr txBox="1">
            <a:spLocks/>
          </p:cNvSpPr>
          <p:nvPr/>
        </p:nvSpPr>
        <p:spPr>
          <a:xfrm>
            <a:off x="7094293" y="1638013"/>
            <a:ext cx="4176812" cy="6115520"/>
          </a:xfrm>
          <a:prstGeom prst="rect">
            <a:avLst/>
          </a:prstGeom>
        </p:spPr>
        <p:txBody>
          <a:bodyPr vert="horz" wrap="square" lIns="0" tIns="0" rIns="0" bIns="2194560" rtlCol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Draadloze steelstofzuiger </a:t>
            </a:r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sz="1100" b="0" i="0" u="none" baseline="0" dirty="0"/>
              <a:t>Definitie van de categorie</a:t>
            </a:r>
          </a:p>
          <a:p>
            <a:pPr marL="0" indent="0" algn="l" rtl="0">
              <a:buFont typeface="Arial" panose="020B0604020202020204" pitchFamily="34" charset="0"/>
              <a:buNone/>
            </a:pPr>
            <a:endParaRPr lang="nl-nl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Comfortabel en snel 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Focus op de klantvoordelen</a:t>
            </a:r>
          </a:p>
          <a:p>
            <a:pPr marL="0" indent="0" algn="l" rtl="0">
              <a:buNone/>
            </a:pPr>
            <a:endParaRPr lang="nl-nl" sz="1100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Lokaal reinigen zonder de workflow te onderbreken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Duidelijke definitie van de toepassing;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Focus op de waarde van efficiëntie: Reinigen met de VU200 voorkomt elke onderbreking in de reinigingsworkflow, omdat er geen stekker hoeft te worden aangesloten. Neem hem overal mee naar toe voor een handig gebruik.</a:t>
            </a:r>
          </a:p>
          <a:p>
            <a:pPr marL="0" indent="0" algn="l" rtl="0">
              <a:buNone/>
            </a:pPr>
            <a:endParaRPr lang="nl-nl" u="sng" dirty="0">
              <a:latin typeface="+mj-lt"/>
            </a:endParaRPr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Gecertificeerd voor professioneel gebruik 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Onderscheidende factoren ten opzichte van de concurrentie</a:t>
            </a:r>
          </a:p>
          <a:p>
            <a:pPr marL="0" indent="0" algn="l" rtl="0">
              <a:buNone/>
            </a:pPr>
            <a:endParaRPr lang="nl-nl" sz="1100" dirty="0"/>
          </a:p>
          <a:p>
            <a:pPr marL="0" indent="0" algn="l" rtl="0">
              <a:buFont typeface="Arial" panose="020B0604020202020204" pitchFamily="34" charset="0"/>
              <a:buNone/>
            </a:pPr>
            <a:r>
              <a:rPr lang="nl-nl" b="0" i="0" u="none" baseline="0" dirty="0">
                <a:solidFill>
                  <a:schemeClr val="accent3"/>
                </a:solidFill>
                <a:latin typeface="+mj-lt"/>
                <a:ea typeface="+mj-lt"/>
                <a:cs typeface="+mj-lt"/>
              </a:rPr>
              <a:t>Altijd binnen handbereik</a:t>
            </a:r>
          </a:p>
          <a:p>
            <a:pPr marL="0" indent="0" algn="l" rtl="0">
              <a:buNone/>
            </a:pPr>
            <a:r>
              <a:rPr lang="nl-nl" sz="1100" b="0" i="0" u="none" baseline="0" dirty="0"/>
              <a:t>Focus op de belangrijkste productkenmerken</a:t>
            </a:r>
          </a:p>
        </p:txBody>
      </p:sp>
    </p:spTree>
    <p:extLst>
      <p:ext uri="{BB962C8B-B14F-4D97-AF65-F5344CB8AC3E}">
        <p14:creationId xmlns:p14="http://schemas.microsoft.com/office/powerpoint/2010/main" val="157517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49080-E5F5-6955-F750-3E7D14B985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1021FB-183B-31FC-0A3F-8CCC8DFDF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Primaire toepassingen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17E9F6-3C7F-0151-2A25-86C727D4D08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718A95-10DF-D576-3447-136CD6FC81F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297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478256B-B963-85FF-C3EC-5DD64103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 dirty="0"/>
              <a:t>Het product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3F844-C426-7790-6B11-D44D4BEB397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8AB8B-5BDD-ABF8-0A08-CA041B4C014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6</a:t>
            </a:fld>
            <a:endParaRPr lang="nl-n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6FE912-C082-2F24-2A30-9C39B323451D}"/>
              </a:ext>
            </a:extLst>
          </p:cNvPr>
          <p:cNvSpPr txBox="1"/>
          <p:nvPr/>
        </p:nvSpPr>
        <p:spPr>
          <a:xfrm>
            <a:off x="480154" y="1412875"/>
            <a:ext cx="4501749" cy="23501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algn="l" rtl="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nl-nl" sz="1800" b="0" i="0" u="none" baseline="0" dirty="0">
                <a:latin typeface="+mj-lt"/>
                <a:ea typeface="+mj-lt"/>
                <a:cs typeface="+mj-lt"/>
              </a:rPr>
              <a:t>Eenvoudige reiniging van vieze vloerdelen voor professionals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1400" b="0" i="0" u="none" baseline="0" dirty="0"/>
              <a:t>Stroomlijn uw schoonmaakprocessen met de VU200: een krachtige, veelzijdige steelstofzuiger </a:t>
            </a:r>
            <a:br>
              <a:rPr lang="nl-nl" sz="1400" dirty="0"/>
            </a:br>
            <a:r>
              <a:rPr lang="nl-nl" sz="1400" b="0" i="0" u="none" baseline="0" dirty="0"/>
              <a:t>gecertificeerd voor professioneel gebruik 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nl-nl" sz="1400" b="0" i="0" u="none" baseline="0" dirty="0"/>
              <a:t>De VU200 is uitgerust met een lithium-ionaccu en speciaal ontworpen voor eenvoudige reiniging van vieze vloerdelen. Hij is licht, comfortabel en handig</a:t>
            </a:r>
          </a:p>
        </p:txBody>
      </p:sp>
      <p:pic>
        <p:nvPicPr>
          <p:cNvPr id="2" name="Picture Placeholder 7" descr="A vacuum cleaner on a black background&#10;&#10;Description automatically generated">
            <a:extLst>
              <a:ext uri="{FF2B5EF4-FFF2-40B4-BE49-F238E27FC236}">
                <a16:creationId xmlns:a16="http://schemas.microsoft.com/office/drawing/2014/main" id="{A0120DD2-D2E1-F6D5-E0A9-74F47BA5D3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5016" y="-55002"/>
            <a:ext cx="5586984" cy="632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3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931B90-BDED-2EC2-BD6A-CA79E400191B}"/>
              </a:ext>
            </a:extLst>
          </p:cNvPr>
          <p:cNvSpPr txBox="1">
            <a:spLocks/>
          </p:cNvSpPr>
          <p:nvPr/>
        </p:nvSpPr>
        <p:spPr>
          <a:xfrm>
            <a:off x="8129488" y="430783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Overheidsdiensten en -kantoren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367258-2D22-BD88-0C0C-A0937512487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F9A4F-2F2C-3B77-3B82-1BE269B42CA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7</a:t>
            </a:fld>
            <a:endParaRPr lang="nl-nl"/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65531487-FB54-E59F-89DD-CEDDF3C76B1E}"/>
              </a:ext>
            </a:extLst>
          </p:cNvPr>
          <p:cNvSpPr txBox="1">
            <a:spLocks/>
          </p:cNvSpPr>
          <p:nvPr/>
        </p:nvSpPr>
        <p:spPr>
          <a:xfrm>
            <a:off x="485774" y="1700662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dirty="0"/>
              <a:t>Schoonmaak</a:t>
            </a:r>
            <a:r>
              <a:rPr lang="nl-nl" b="0" i="0" u="none" baseline="0" dirty="0"/>
              <a:t>bedrijven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04A75E69-3F2C-A092-50EF-178FCA9525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521" y="873877"/>
            <a:ext cx="11235102" cy="376456"/>
          </a:xfrm>
        </p:spPr>
        <p:txBody>
          <a:bodyPr/>
          <a:lstStyle/>
          <a:p>
            <a:pPr algn="l" rtl="0"/>
            <a:r>
              <a:rPr lang="nl-nl" b="0" i="0" u="none" baseline="0"/>
              <a:t>Primaire klanten | CC&amp;I</a:t>
            </a:r>
          </a:p>
        </p:txBody>
      </p:sp>
      <p:sp>
        <p:nvSpPr>
          <p:cNvPr id="28" name="Title 12">
            <a:extLst>
              <a:ext uri="{FF2B5EF4-FFF2-40B4-BE49-F238E27FC236}">
                <a16:creationId xmlns:a16="http://schemas.microsoft.com/office/drawing/2014/main" id="{0EA9AF8E-35DE-47CE-E504-52AC68CAC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388013"/>
          </a:xfrm>
        </p:spPr>
        <p:txBody>
          <a:bodyPr vert="horz"/>
          <a:lstStyle/>
          <a:p>
            <a:pPr algn="l" rtl="0"/>
            <a:r>
              <a:rPr lang="nl-nl" b="1" i="0" u="none" baseline="0"/>
              <a:t>Doelsegmenten 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B77A281-0965-AB65-06F4-FB1E483F6B70}"/>
              </a:ext>
            </a:extLst>
          </p:cNvPr>
          <p:cNvSpPr txBox="1">
            <a:spLocks/>
          </p:cNvSpPr>
          <p:nvPr/>
        </p:nvSpPr>
        <p:spPr>
          <a:xfrm>
            <a:off x="4328885" y="170960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Instellingen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85CE48DB-D73F-3F08-CBDA-8272E2CF4068}"/>
              </a:ext>
            </a:extLst>
          </p:cNvPr>
          <p:cNvSpPr txBox="1">
            <a:spLocks/>
          </p:cNvSpPr>
          <p:nvPr/>
        </p:nvSpPr>
        <p:spPr>
          <a:xfrm>
            <a:off x="8129488" y="170960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Horeca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C78734-C080-31D3-5CDF-31799C2389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74" y="1412875"/>
            <a:ext cx="3474720" cy="16978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91A453B-37E5-A5A7-6C41-6EB816244FD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85" y="1423649"/>
            <a:ext cx="3474720" cy="168708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5D304B9-1BA0-FF78-7EDC-6CFB55CFE59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488" y="4021878"/>
            <a:ext cx="3474720" cy="168708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F0CEB8A-FBCD-263B-C3C1-CA46D526FC46}"/>
              </a:ext>
            </a:extLst>
          </p:cNvPr>
          <p:cNvSpPr txBox="1">
            <a:spLocks/>
          </p:cNvSpPr>
          <p:nvPr/>
        </p:nvSpPr>
        <p:spPr>
          <a:xfrm>
            <a:off x="485774" y="4307840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Onderwijs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0272F387-A5C9-0F13-2592-28A8BB34C431}"/>
              </a:ext>
            </a:extLst>
          </p:cNvPr>
          <p:cNvSpPr txBox="1">
            <a:spLocks/>
          </p:cNvSpPr>
          <p:nvPr/>
        </p:nvSpPr>
        <p:spPr>
          <a:xfrm>
            <a:off x="4328885" y="4307840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nl-nl" b="0" i="0" u="none" baseline="0"/>
              <a:t>Detailhandel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A7DB9A5-C964-2893-B959-3C0681C7E3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74" y="4021881"/>
            <a:ext cx="3474720" cy="168708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7793F9-41D5-AFAC-D0B7-3EB2019965C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85" y="4021878"/>
            <a:ext cx="3474720" cy="168708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EDBDFA1-4866-757C-C048-E29E17ED3D0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488" y="1422468"/>
            <a:ext cx="3474720" cy="16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4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9B7AB-1669-7DA2-187C-F79F92305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566A046-E889-899A-54F9-72915CA71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Reinigingstaken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22002C-03AF-1317-5947-10CAD4EBEE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5FF172-5DC1-A44A-EEEC-0E397FAE4A1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8</a:t>
            </a:fld>
            <a:endParaRPr lang="nl-nl"/>
          </a:p>
        </p:txBody>
      </p:sp>
      <p:graphicFrame>
        <p:nvGraphicFramePr>
          <p:cNvPr id="12" name="Table 6">
            <a:extLst>
              <a:ext uri="{FF2B5EF4-FFF2-40B4-BE49-F238E27FC236}">
                <a16:creationId xmlns:a16="http://schemas.microsoft.com/office/drawing/2014/main" id="{8CF62ED9-219E-EDA2-F708-73AD79D37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539415"/>
              </p:ext>
            </p:extLst>
          </p:nvPr>
        </p:nvGraphicFramePr>
        <p:xfrm>
          <a:off x="475522" y="1412875"/>
          <a:ext cx="11237054" cy="35661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29267">
                  <a:extLst>
                    <a:ext uri="{9D8B030D-6E8A-4147-A177-3AD203B41FA5}">
                      <a16:colId xmlns:a16="http://schemas.microsoft.com/office/drawing/2014/main" val="566453283"/>
                    </a:ext>
                  </a:extLst>
                </a:gridCol>
                <a:gridCol w="1816274">
                  <a:extLst>
                    <a:ext uri="{9D8B030D-6E8A-4147-A177-3AD203B41FA5}">
                      <a16:colId xmlns:a16="http://schemas.microsoft.com/office/drawing/2014/main" val="361268256"/>
                    </a:ext>
                  </a:extLst>
                </a:gridCol>
                <a:gridCol w="1860115">
                  <a:extLst>
                    <a:ext uri="{9D8B030D-6E8A-4147-A177-3AD203B41FA5}">
                      <a16:colId xmlns:a16="http://schemas.microsoft.com/office/drawing/2014/main" val="1098600469"/>
                    </a:ext>
                  </a:extLst>
                </a:gridCol>
                <a:gridCol w="1847589">
                  <a:extLst>
                    <a:ext uri="{9D8B030D-6E8A-4147-A177-3AD203B41FA5}">
                      <a16:colId xmlns:a16="http://schemas.microsoft.com/office/drawing/2014/main" val="146509780"/>
                    </a:ext>
                  </a:extLst>
                </a:gridCol>
                <a:gridCol w="1979112">
                  <a:extLst>
                    <a:ext uri="{9D8B030D-6E8A-4147-A177-3AD203B41FA5}">
                      <a16:colId xmlns:a16="http://schemas.microsoft.com/office/drawing/2014/main" val="3172478151"/>
                    </a:ext>
                  </a:extLst>
                </a:gridCol>
                <a:gridCol w="1904697">
                  <a:extLst>
                    <a:ext uri="{9D8B030D-6E8A-4147-A177-3AD203B41FA5}">
                      <a16:colId xmlns:a16="http://schemas.microsoft.com/office/drawing/2014/main" val="169925291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l" rtl="0"/>
                      <a:endParaRPr lang="nl-nl" sz="1100" baseline="0" dirty="0">
                        <a:effectLst/>
                        <a:latin typeface="Roboto Bold" panose="02000000000000000000" pitchFamily="2" charset="0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 dirty="0">
                          <a:effectLst/>
                          <a:latin typeface="Roboto Bold" panose="02000000000000000000" pitchFamily="2" charset="0"/>
                          <a:ea typeface="Roboto Bold" panose="02000000000000000000" pitchFamily="2" charset="0"/>
                          <a:cs typeface="Roboto Bold" panose="02000000000000000000" pitchFamily="2" charset="0"/>
                        </a:rPr>
                        <a:t>Stof opnemen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Reiniging van meubilair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 dirty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Vloerdelen reinigen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Dagelijks reiniging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nl-nl" sz="1100" b="0" i="0" u="none" baseline="0" dirty="0">
                          <a:effectLst/>
                          <a:latin typeface="Roboto Bold" panose="02000000000000000000" pitchFamily="2" charset="0"/>
                          <a:ea typeface="Calibri" panose="020F0502020204030204" pitchFamily="34" charset="0"/>
                        </a:rPr>
                        <a:t>Diepe reiniging</a:t>
                      </a:r>
                    </a:p>
                  </a:txBody>
                  <a:tcPr marL="36000" marR="3600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679006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 dirty="0">
                          <a:effectLst/>
                        </a:rPr>
                        <a:t>Flexibele slang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034449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Combiborstel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5951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4404485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Spleetmondstuk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955974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 dirty="0">
                          <a:effectLst/>
                        </a:rPr>
                        <a:t>Meubelborstel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683361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Actieve borstel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94883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Harde vloerroller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4411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algn="l" rtl="0"/>
                      <a:r>
                        <a:rPr lang="nl-nl" sz="1100" b="0" i="0" u="none" baseline="0">
                          <a:effectLst/>
                        </a:rPr>
                        <a:t>Tapijtroller</a:t>
                      </a:r>
                    </a:p>
                  </a:txBody>
                  <a:tcPr marL="73152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endParaRPr lang="nl-nl" sz="1100" b="0" i="0" baseline="0" dirty="0"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3760434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5D33201D-1C0F-6755-9E33-D0BA84EF92EF}"/>
              </a:ext>
            </a:extLst>
          </p:cNvPr>
          <p:cNvSpPr>
            <a:spLocks noChangeAspect="1"/>
          </p:cNvSpPr>
          <p:nvPr/>
        </p:nvSpPr>
        <p:spPr>
          <a:xfrm>
            <a:off x="4899775" y="3057709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D62B1F3-4361-93D9-BFA5-7AF717E0516A}"/>
              </a:ext>
            </a:extLst>
          </p:cNvPr>
          <p:cNvSpPr>
            <a:spLocks noChangeAspect="1"/>
          </p:cNvSpPr>
          <p:nvPr/>
        </p:nvSpPr>
        <p:spPr>
          <a:xfrm>
            <a:off x="3046111" y="226432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0FCD46B-C81D-9904-3DD2-3C44BA299575}"/>
              </a:ext>
            </a:extLst>
          </p:cNvPr>
          <p:cNvSpPr>
            <a:spLocks noChangeAspect="1"/>
          </p:cNvSpPr>
          <p:nvPr/>
        </p:nvSpPr>
        <p:spPr>
          <a:xfrm>
            <a:off x="4899775" y="3454675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33A3F40-905C-FC06-01E4-8C7B614CCDF8}"/>
              </a:ext>
            </a:extLst>
          </p:cNvPr>
          <p:cNvSpPr>
            <a:spLocks noChangeAspect="1"/>
          </p:cNvSpPr>
          <p:nvPr/>
        </p:nvSpPr>
        <p:spPr>
          <a:xfrm>
            <a:off x="3046111" y="266183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2347797-5B09-8371-D147-BB6BD00AC46D}"/>
              </a:ext>
            </a:extLst>
          </p:cNvPr>
          <p:cNvSpPr>
            <a:spLocks noChangeAspect="1"/>
          </p:cNvSpPr>
          <p:nvPr/>
        </p:nvSpPr>
        <p:spPr>
          <a:xfrm>
            <a:off x="6746217" y="425220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5EFBB2B-8396-D237-3AAA-E408A2BEA31D}"/>
              </a:ext>
            </a:extLst>
          </p:cNvPr>
          <p:cNvSpPr>
            <a:spLocks noChangeAspect="1"/>
          </p:cNvSpPr>
          <p:nvPr/>
        </p:nvSpPr>
        <p:spPr>
          <a:xfrm>
            <a:off x="6746217" y="4649765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91785E6-4802-BBF2-4876-B6DB322A522B}"/>
              </a:ext>
            </a:extLst>
          </p:cNvPr>
          <p:cNvSpPr>
            <a:spLocks noChangeAspect="1"/>
          </p:cNvSpPr>
          <p:nvPr/>
        </p:nvSpPr>
        <p:spPr>
          <a:xfrm>
            <a:off x="4899775" y="186681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CCBA328-1A72-0660-4459-9E08937DD89F}"/>
              </a:ext>
            </a:extLst>
          </p:cNvPr>
          <p:cNvSpPr>
            <a:spLocks noChangeAspect="1"/>
          </p:cNvSpPr>
          <p:nvPr/>
        </p:nvSpPr>
        <p:spPr>
          <a:xfrm>
            <a:off x="3046111" y="186681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A5DBF40-1C41-62AA-6991-80CB0D2D2857}"/>
              </a:ext>
            </a:extLst>
          </p:cNvPr>
          <p:cNvSpPr>
            <a:spLocks noChangeAspect="1"/>
          </p:cNvSpPr>
          <p:nvPr/>
        </p:nvSpPr>
        <p:spPr>
          <a:xfrm>
            <a:off x="4899775" y="3851641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AC6AD71-3FE9-9952-5369-E58F71EE874B}"/>
              </a:ext>
            </a:extLst>
          </p:cNvPr>
          <p:cNvGrpSpPr/>
          <p:nvPr/>
        </p:nvGrpSpPr>
        <p:grpSpPr>
          <a:xfrm>
            <a:off x="8650392" y="4252201"/>
            <a:ext cx="274320" cy="274320"/>
            <a:chOff x="2785824" y="4061651"/>
            <a:chExt cx="274320" cy="27432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83380D7-24F3-518F-98AF-C4D53B85FB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18" name="Partial Circle 17">
              <a:extLst>
                <a:ext uri="{FF2B5EF4-FFF2-40B4-BE49-F238E27FC236}">
                  <a16:creationId xmlns:a16="http://schemas.microsoft.com/office/drawing/2014/main" id="{702B0E8D-B809-F0C9-A5B9-9F89330285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835C78-85F5-7B30-623C-9DEB8561BBE7}"/>
              </a:ext>
            </a:extLst>
          </p:cNvPr>
          <p:cNvGrpSpPr/>
          <p:nvPr/>
        </p:nvGrpSpPr>
        <p:grpSpPr>
          <a:xfrm>
            <a:off x="8650392" y="4649765"/>
            <a:ext cx="274320" cy="274320"/>
            <a:chOff x="2785824" y="4061651"/>
            <a:chExt cx="274320" cy="27432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4C9BEFF-53C6-1126-B362-3B37726AD9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21" name="Partial Circle 20">
              <a:extLst>
                <a:ext uri="{FF2B5EF4-FFF2-40B4-BE49-F238E27FC236}">
                  <a16:creationId xmlns:a16="http://schemas.microsoft.com/office/drawing/2014/main" id="{0ED669D2-F0AE-CBC9-B25E-8633531B48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466259A4-507A-C2DD-8AB8-9FB1AF284CA8}"/>
              </a:ext>
            </a:extLst>
          </p:cNvPr>
          <p:cNvSpPr>
            <a:spLocks noChangeAspect="1"/>
          </p:cNvSpPr>
          <p:nvPr/>
        </p:nvSpPr>
        <p:spPr>
          <a:xfrm>
            <a:off x="10586391" y="4250377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1C516F38-D5E8-C3BA-8515-D73847A5222B}"/>
              </a:ext>
            </a:extLst>
          </p:cNvPr>
          <p:cNvSpPr>
            <a:spLocks noChangeAspect="1"/>
          </p:cNvSpPr>
          <p:nvPr/>
        </p:nvSpPr>
        <p:spPr>
          <a:xfrm>
            <a:off x="10586391" y="4647639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CBEBE39-5CA0-91B1-21E9-D8285354EB0E}"/>
              </a:ext>
            </a:extLst>
          </p:cNvPr>
          <p:cNvSpPr>
            <a:spLocks noChangeAspect="1"/>
          </p:cNvSpPr>
          <p:nvPr/>
        </p:nvSpPr>
        <p:spPr>
          <a:xfrm>
            <a:off x="6746217" y="305950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47C56F7-1F9B-70A6-11D5-8C4DD4F6A057}"/>
              </a:ext>
            </a:extLst>
          </p:cNvPr>
          <p:cNvSpPr>
            <a:spLocks noChangeAspect="1"/>
          </p:cNvSpPr>
          <p:nvPr/>
        </p:nvSpPr>
        <p:spPr>
          <a:xfrm>
            <a:off x="8650392" y="305950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2961F90-F23D-9AF0-002F-EF807C1DDED7}"/>
              </a:ext>
            </a:extLst>
          </p:cNvPr>
          <p:cNvSpPr>
            <a:spLocks noChangeAspect="1"/>
          </p:cNvSpPr>
          <p:nvPr/>
        </p:nvSpPr>
        <p:spPr>
          <a:xfrm>
            <a:off x="10586391" y="3058594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DDEBF10-F90E-0440-027F-5D29838D36CF}"/>
              </a:ext>
            </a:extLst>
          </p:cNvPr>
          <p:cNvSpPr>
            <a:spLocks noChangeAspect="1"/>
          </p:cNvSpPr>
          <p:nvPr/>
        </p:nvSpPr>
        <p:spPr>
          <a:xfrm>
            <a:off x="6746217" y="226437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33851C4-8792-2B70-65AE-4DF5EED01D5A}"/>
              </a:ext>
            </a:extLst>
          </p:cNvPr>
          <p:cNvSpPr>
            <a:spLocks noChangeAspect="1"/>
          </p:cNvSpPr>
          <p:nvPr/>
        </p:nvSpPr>
        <p:spPr>
          <a:xfrm>
            <a:off x="8650392" y="226437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EFAC241C-2896-C124-67D2-A4678709B163}"/>
              </a:ext>
            </a:extLst>
          </p:cNvPr>
          <p:cNvSpPr>
            <a:spLocks noChangeAspect="1"/>
          </p:cNvSpPr>
          <p:nvPr/>
        </p:nvSpPr>
        <p:spPr>
          <a:xfrm>
            <a:off x="10586391" y="2264072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EA8D7A-060C-6B75-D4C4-2C5B536C1105}"/>
              </a:ext>
            </a:extLst>
          </p:cNvPr>
          <p:cNvGrpSpPr/>
          <p:nvPr/>
        </p:nvGrpSpPr>
        <p:grpSpPr>
          <a:xfrm>
            <a:off x="4899775" y="2263777"/>
            <a:ext cx="274320" cy="274320"/>
            <a:chOff x="3283059" y="5490082"/>
            <a:chExt cx="274320" cy="274320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C453FA7-EE4F-22C1-23D7-9580D1BF9D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ellipse">
              <a:avLst/>
            </a:prstGeom>
            <a:solidFill>
              <a:srgbClr val="38AFD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32" name="Partial Circle 31">
              <a:extLst>
                <a:ext uri="{FF2B5EF4-FFF2-40B4-BE49-F238E27FC236}">
                  <a16:creationId xmlns:a16="http://schemas.microsoft.com/office/drawing/2014/main" id="{D6081867-60A2-7CB3-79DA-9DC5878BCB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pie">
              <a:avLst/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586EDEDD-4F52-10C4-4965-46128786CD30}"/>
              </a:ext>
            </a:extLst>
          </p:cNvPr>
          <p:cNvSpPr>
            <a:spLocks noChangeAspect="1"/>
          </p:cNvSpPr>
          <p:nvPr/>
        </p:nvSpPr>
        <p:spPr>
          <a:xfrm>
            <a:off x="3046111" y="345685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37FC656-15E5-BF5C-8960-EE1A7C0ECACB}"/>
              </a:ext>
            </a:extLst>
          </p:cNvPr>
          <p:cNvSpPr>
            <a:spLocks noChangeAspect="1"/>
          </p:cNvSpPr>
          <p:nvPr/>
        </p:nvSpPr>
        <p:spPr>
          <a:xfrm>
            <a:off x="8650392" y="34570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0B3290E-1132-00B5-09E7-5A267E4C1061}"/>
              </a:ext>
            </a:extLst>
          </p:cNvPr>
          <p:cNvSpPr>
            <a:spLocks noChangeAspect="1"/>
          </p:cNvSpPr>
          <p:nvPr/>
        </p:nvSpPr>
        <p:spPr>
          <a:xfrm>
            <a:off x="10586391" y="3455855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570317E6-FB33-242D-CEB8-28286624BDF7}"/>
              </a:ext>
            </a:extLst>
          </p:cNvPr>
          <p:cNvSpPr>
            <a:spLocks noChangeAspect="1"/>
          </p:cNvSpPr>
          <p:nvPr/>
        </p:nvSpPr>
        <p:spPr>
          <a:xfrm>
            <a:off x="6746217" y="266194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4F47600-A920-81B1-536A-28298E40D00C}"/>
              </a:ext>
            </a:extLst>
          </p:cNvPr>
          <p:cNvSpPr>
            <a:spLocks noChangeAspect="1"/>
          </p:cNvSpPr>
          <p:nvPr/>
        </p:nvSpPr>
        <p:spPr>
          <a:xfrm>
            <a:off x="8650392" y="266194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77CF127F-5A05-CA3E-8A97-43E4395AFA97}"/>
              </a:ext>
            </a:extLst>
          </p:cNvPr>
          <p:cNvSpPr>
            <a:spLocks noChangeAspect="1"/>
          </p:cNvSpPr>
          <p:nvPr/>
        </p:nvSpPr>
        <p:spPr>
          <a:xfrm>
            <a:off x="10586391" y="2661333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A30BF10-7A33-CC91-4107-CA85E2C667B5}"/>
              </a:ext>
            </a:extLst>
          </p:cNvPr>
          <p:cNvGrpSpPr/>
          <p:nvPr/>
        </p:nvGrpSpPr>
        <p:grpSpPr>
          <a:xfrm>
            <a:off x="4899775" y="2660743"/>
            <a:ext cx="274320" cy="274320"/>
            <a:chOff x="3283059" y="5490082"/>
            <a:chExt cx="274320" cy="27432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217838CE-805F-CADD-2550-0176AC6F0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ellipse">
              <a:avLst/>
            </a:prstGeom>
            <a:solidFill>
              <a:srgbClr val="38AFD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41" name="Partial Circle 40">
              <a:extLst>
                <a:ext uri="{FF2B5EF4-FFF2-40B4-BE49-F238E27FC236}">
                  <a16:creationId xmlns:a16="http://schemas.microsoft.com/office/drawing/2014/main" id="{5822DDF4-46A0-8920-91F9-992A4718CD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pie">
              <a:avLst/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42" name="Oval 41">
            <a:extLst>
              <a:ext uri="{FF2B5EF4-FFF2-40B4-BE49-F238E27FC236}">
                <a16:creationId xmlns:a16="http://schemas.microsoft.com/office/drawing/2014/main" id="{AAA95063-5253-5683-381A-0B39C1BAD48F}"/>
              </a:ext>
            </a:extLst>
          </p:cNvPr>
          <p:cNvSpPr>
            <a:spLocks noChangeAspect="1"/>
          </p:cNvSpPr>
          <p:nvPr/>
        </p:nvSpPr>
        <p:spPr>
          <a:xfrm>
            <a:off x="3046111" y="42518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9A264DC-4C2E-AEF8-862A-DFB7EA00E5B0}"/>
              </a:ext>
            </a:extLst>
          </p:cNvPr>
          <p:cNvSpPr>
            <a:spLocks noChangeAspect="1"/>
          </p:cNvSpPr>
          <p:nvPr/>
        </p:nvSpPr>
        <p:spPr>
          <a:xfrm>
            <a:off x="4899775" y="4248607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D4EA10C-89F4-2EFC-C08F-B383DC1813F6}"/>
              </a:ext>
            </a:extLst>
          </p:cNvPr>
          <p:cNvSpPr>
            <a:spLocks noChangeAspect="1"/>
          </p:cNvSpPr>
          <p:nvPr/>
        </p:nvSpPr>
        <p:spPr>
          <a:xfrm>
            <a:off x="3046111" y="4649380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741D25E-B618-D779-BF13-0EFDB484E7D1}"/>
              </a:ext>
            </a:extLst>
          </p:cNvPr>
          <p:cNvSpPr>
            <a:spLocks noChangeAspect="1"/>
          </p:cNvSpPr>
          <p:nvPr/>
        </p:nvSpPr>
        <p:spPr>
          <a:xfrm>
            <a:off x="4899775" y="46455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0D7857F-C7D6-D93D-5839-8338C9E0D6AA}"/>
              </a:ext>
            </a:extLst>
          </p:cNvPr>
          <p:cNvSpPr>
            <a:spLocks noChangeAspect="1"/>
          </p:cNvSpPr>
          <p:nvPr/>
        </p:nvSpPr>
        <p:spPr>
          <a:xfrm>
            <a:off x="6746217" y="345707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8B37297-60F1-A62F-ECC0-D1F9CF124686}"/>
              </a:ext>
            </a:extLst>
          </p:cNvPr>
          <p:cNvGrpSpPr/>
          <p:nvPr/>
        </p:nvGrpSpPr>
        <p:grpSpPr>
          <a:xfrm>
            <a:off x="6746217" y="3854636"/>
            <a:ext cx="274320" cy="274320"/>
            <a:chOff x="2785824" y="4061651"/>
            <a:chExt cx="274320" cy="27432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98A5620B-F026-AD23-223E-1F65D18E45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49" name="Partial Circle 48">
              <a:extLst>
                <a:ext uri="{FF2B5EF4-FFF2-40B4-BE49-F238E27FC236}">
                  <a16:creationId xmlns:a16="http://schemas.microsoft.com/office/drawing/2014/main" id="{ECA71B79-1C81-B96F-0DD3-B6D8881FE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F54EA724-C197-2FF2-AE37-ECB86A8A74EF}"/>
              </a:ext>
            </a:extLst>
          </p:cNvPr>
          <p:cNvSpPr>
            <a:spLocks noChangeAspect="1"/>
          </p:cNvSpPr>
          <p:nvPr/>
        </p:nvSpPr>
        <p:spPr>
          <a:xfrm>
            <a:off x="3046111" y="385436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FE748627-F241-AC36-B215-E42272C45928}"/>
              </a:ext>
            </a:extLst>
          </p:cNvPr>
          <p:cNvSpPr>
            <a:spLocks noChangeAspect="1"/>
          </p:cNvSpPr>
          <p:nvPr/>
        </p:nvSpPr>
        <p:spPr>
          <a:xfrm>
            <a:off x="6746217" y="186681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794D0A67-FA80-8AA7-6CD2-1A61C69BF42E}"/>
              </a:ext>
            </a:extLst>
          </p:cNvPr>
          <p:cNvSpPr>
            <a:spLocks noChangeAspect="1"/>
          </p:cNvSpPr>
          <p:nvPr/>
        </p:nvSpPr>
        <p:spPr>
          <a:xfrm>
            <a:off x="8650392" y="186681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FC6B5B5-3E58-03B5-6E33-3D1C808A37C6}"/>
              </a:ext>
            </a:extLst>
          </p:cNvPr>
          <p:cNvSpPr>
            <a:spLocks noChangeAspect="1"/>
          </p:cNvSpPr>
          <p:nvPr/>
        </p:nvSpPr>
        <p:spPr>
          <a:xfrm>
            <a:off x="10586391" y="1866811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7E68977-5B3F-4951-BB5F-B3E827B39377}"/>
              </a:ext>
            </a:extLst>
          </p:cNvPr>
          <p:cNvSpPr>
            <a:spLocks noChangeAspect="1"/>
          </p:cNvSpPr>
          <p:nvPr/>
        </p:nvSpPr>
        <p:spPr>
          <a:xfrm>
            <a:off x="8650392" y="385463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4CF9096-A820-F394-210C-9CBAF33B298D}"/>
              </a:ext>
            </a:extLst>
          </p:cNvPr>
          <p:cNvSpPr>
            <a:spLocks noChangeAspect="1"/>
          </p:cNvSpPr>
          <p:nvPr/>
        </p:nvSpPr>
        <p:spPr>
          <a:xfrm>
            <a:off x="10586391" y="3853116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55A6A15-97AC-DCE0-A956-27C73776B2F5}"/>
              </a:ext>
            </a:extLst>
          </p:cNvPr>
          <p:cNvGrpSpPr/>
          <p:nvPr/>
        </p:nvGrpSpPr>
        <p:grpSpPr>
          <a:xfrm>
            <a:off x="3046111" y="3059341"/>
            <a:ext cx="274320" cy="274320"/>
            <a:chOff x="2785824" y="4061651"/>
            <a:chExt cx="274320" cy="274320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62A03A7-317B-CD1C-B2EF-A25A3F0F26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58" name="Partial Circle 57">
              <a:extLst>
                <a:ext uri="{FF2B5EF4-FFF2-40B4-BE49-F238E27FC236}">
                  <a16:creationId xmlns:a16="http://schemas.microsoft.com/office/drawing/2014/main" id="{D6D61522-808E-1BF2-AA13-AFE8575AC9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sp>
        <p:nvSpPr>
          <p:cNvPr id="59" name="TextBox 9">
            <a:extLst>
              <a:ext uri="{FF2B5EF4-FFF2-40B4-BE49-F238E27FC236}">
                <a16:creationId xmlns:a16="http://schemas.microsoft.com/office/drawing/2014/main" id="{145A0D4A-BD9C-3547-BA29-400F379EF960}"/>
              </a:ext>
            </a:extLst>
          </p:cNvPr>
          <p:cNvSpPr txBox="1"/>
          <p:nvPr/>
        </p:nvSpPr>
        <p:spPr>
          <a:xfrm>
            <a:off x="479425" y="5393495"/>
            <a:ext cx="97845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 dirty="0"/>
              <a:t>Legenda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F27081D-6197-A917-4DCF-4835789FCC47}"/>
              </a:ext>
            </a:extLst>
          </p:cNvPr>
          <p:cNvSpPr>
            <a:spLocks noChangeAspect="1"/>
          </p:cNvSpPr>
          <p:nvPr/>
        </p:nvSpPr>
        <p:spPr>
          <a:xfrm>
            <a:off x="1582036" y="5359077"/>
            <a:ext cx="274320" cy="274320"/>
          </a:xfrm>
          <a:prstGeom prst="ellipse">
            <a:avLst/>
          </a:prstGeom>
          <a:solidFill>
            <a:srgbClr val="F0F1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61" name="TextBox 107">
            <a:extLst>
              <a:ext uri="{FF2B5EF4-FFF2-40B4-BE49-F238E27FC236}">
                <a16:creationId xmlns:a16="http://schemas.microsoft.com/office/drawing/2014/main" id="{0B954F9D-5544-6C63-C9CC-08D09C10E618}"/>
              </a:ext>
            </a:extLst>
          </p:cNvPr>
          <p:cNvSpPr txBox="1"/>
          <p:nvPr/>
        </p:nvSpPr>
        <p:spPr>
          <a:xfrm>
            <a:off x="1856356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0/4 geschikt 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404BF54D-96FF-958E-6EA0-DDBB44339093}"/>
              </a:ext>
            </a:extLst>
          </p:cNvPr>
          <p:cNvSpPr>
            <a:spLocks noChangeAspect="1"/>
          </p:cNvSpPr>
          <p:nvPr/>
        </p:nvSpPr>
        <p:spPr>
          <a:xfrm>
            <a:off x="8023570" y="5359077"/>
            <a:ext cx="274320" cy="274320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/>
            <a:endParaRPr lang="nl-nl" sz="2000">
              <a:solidFill>
                <a:schemeClr val="tx1"/>
              </a:solidFill>
            </a:endParaRPr>
          </a:p>
        </p:txBody>
      </p:sp>
      <p:sp>
        <p:nvSpPr>
          <p:cNvPr id="63" name="TextBox 109">
            <a:extLst>
              <a:ext uri="{FF2B5EF4-FFF2-40B4-BE49-F238E27FC236}">
                <a16:creationId xmlns:a16="http://schemas.microsoft.com/office/drawing/2014/main" id="{24C8485D-EBCE-EA9A-25CD-51D2284D99D1}"/>
              </a:ext>
            </a:extLst>
          </p:cNvPr>
          <p:cNvSpPr txBox="1"/>
          <p:nvPr/>
        </p:nvSpPr>
        <p:spPr>
          <a:xfrm>
            <a:off x="8297890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4/4 geschikt </a:t>
            </a:r>
          </a:p>
        </p:txBody>
      </p:sp>
      <p:sp>
        <p:nvSpPr>
          <p:cNvPr id="64" name="TextBox 111">
            <a:extLst>
              <a:ext uri="{FF2B5EF4-FFF2-40B4-BE49-F238E27FC236}">
                <a16:creationId xmlns:a16="http://schemas.microsoft.com/office/drawing/2014/main" id="{CC994D1C-5123-07C0-D7A8-D3147739030F}"/>
              </a:ext>
            </a:extLst>
          </p:cNvPr>
          <p:cNvSpPr txBox="1"/>
          <p:nvPr/>
        </p:nvSpPr>
        <p:spPr>
          <a:xfrm>
            <a:off x="3557379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1/4 geschikt </a:t>
            </a:r>
          </a:p>
        </p:txBody>
      </p:sp>
      <p:sp>
        <p:nvSpPr>
          <p:cNvPr id="65" name="TextBox 113">
            <a:extLst>
              <a:ext uri="{FF2B5EF4-FFF2-40B4-BE49-F238E27FC236}">
                <a16:creationId xmlns:a16="http://schemas.microsoft.com/office/drawing/2014/main" id="{C1084B5B-0B29-0D7F-D6F3-CDF2D500FD04}"/>
              </a:ext>
            </a:extLst>
          </p:cNvPr>
          <p:cNvSpPr txBox="1"/>
          <p:nvPr/>
        </p:nvSpPr>
        <p:spPr>
          <a:xfrm>
            <a:off x="5073517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2/4 geschikt </a:t>
            </a:r>
          </a:p>
        </p:txBody>
      </p:sp>
      <p:sp>
        <p:nvSpPr>
          <p:cNvPr id="66" name="TextBox 120">
            <a:extLst>
              <a:ext uri="{FF2B5EF4-FFF2-40B4-BE49-F238E27FC236}">
                <a16:creationId xmlns:a16="http://schemas.microsoft.com/office/drawing/2014/main" id="{285EDA7A-9987-116D-68EB-51320B1681E3}"/>
              </a:ext>
            </a:extLst>
          </p:cNvPr>
          <p:cNvSpPr txBox="1"/>
          <p:nvPr/>
        </p:nvSpPr>
        <p:spPr>
          <a:xfrm>
            <a:off x="6594821" y="5411599"/>
            <a:ext cx="978456" cy="169277"/>
          </a:xfrm>
          <a:prstGeom prst="rect">
            <a:avLst/>
          </a:prstGeom>
          <a:noFill/>
        </p:spPr>
        <p:txBody>
          <a:bodyPr wrap="square" lIns="182880" tIns="0" rIns="0" bIns="0" rtlCol="0">
            <a:spAutoFit/>
          </a:bodyPr>
          <a:lstStyle>
            <a:defPPr>
              <a:defRPr lang="nl-nl"/>
            </a:defPPr>
            <a:lvl1pPr marL="0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19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67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3595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4793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5991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71901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83884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5868" algn="l" defTabSz="1023967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nl-nl" sz="1100" b="0" i="0" u="none" baseline="0"/>
              <a:t>3/4 geschikt 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CB1E601-258F-789F-CEB8-3D173BE131D8}"/>
              </a:ext>
            </a:extLst>
          </p:cNvPr>
          <p:cNvGrpSpPr/>
          <p:nvPr/>
        </p:nvGrpSpPr>
        <p:grpSpPr>
          <a:xfrm>
            <a:off x="3282016" y="5391968"/>
            <a:ext cx="274320" cy="274320"/>
            <a:chOff x="3283059" y="5490082"/>
            <a:chExt cx="274320" cy="274320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B3E6527A-5DB9-F6DB-6367-A71DAD2AB6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ellipse">
              <a:avLst/>
            </a:prstGeom>
            <a:solidFill>
              <a:srgbClr val="38AFD9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69" name="Partial Circle 68">
              <a:extLst>
                <a:ext uri="{FF2B5EF4-FFF2-40B4-BE49-F238E27FC236}">
                  <a16:creationId xmlns:a16="http://schemas.microsoft.com/office/drawing/2014/main" id="{FD38793D-4924-5EE3-DC93-2571B349A8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83059" y="5490082"/>
              <a:ext cx="274320" cy="274320"/>
            </a:xfrm>
            <a:prstGeom prst="pie">
              <a:avLst/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DD90B0E6-12DA-888F-E928-D13A0EFF5B01}"/>
              </a:ext>
            </a:extLst>
          </p:cNvPr>
          <p:cNvGrpSpPr/>
          <p:nvPr/>
        </p:nvGrpSpPr>
        <p:grpSpPr>
          <a:xfrm>
            <a:off x="4799197" y="5359077"/>
            <a:ext cx="274320" cy="274320"/>
            <a:chOff x="2785824" y="4061651"/>
            <a:chExt cx="274320" cy="274320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0C80905D-FFDF-1BB6-4886-3BD529E556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72" name="Partial Circle 71">
              <a:extLst>
                <a:ext uri="{FF2B5EF4-FFF2-40B4-BE49-F238E27FC236}">
                  <a16:creationId xmlns:a16="http://schemas.microsoft.com/office/drawing/2014/main" id="{1AE9918D-2E13-2E88-9838-1ED3602B91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85824" y="4061651"/>
              <a:ext cx="274320" cy="274320"/>
            </a:xfrm>
            <a:prstGeom prst="pie">
              <a:avLst>
                <a:gd name="adj1" fmla="val 5420215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2DD67F20-2A94-1FBA-E28D-C8CD9F8CF420}"/>
              </a:ext>
            </a:extLst>
          </p:cNvPr>
          <p:cNvGrpSpPr/>
          <p:nvPr/>
        </p:nvGrpSpPr>
        <p:grpSpPr>
          <a:xfrm>
            <a:off x="6320501" y="5359077"/>
            <a:ext cx="274320" cy="274320"/>
            <a:chOff x="2543113" y="4787075"/>
            <a:chExt cx="274320" cy="274320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F0826766-91C7-BDA8-B9D7-795B07CB6B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3113" y="4787075"/>
              <a:ext cx="274320" cy="27432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  <p:sp>
          <p:nvSpPr>
            <p:cNvPr id="75" name="Partial Circle 74">
              <a:extLst>
                <a:ext uri="{FF2B5EF4-FFF2-40B4-BE49-F238E27FC236}">
                  <a16:creationId xmlns:a16="http://schemas.microsoft.com/office/drawing/2014/main" id="{0EB3B7F5-625C-FCCA-8652-F4FB5D934A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43113" y="4787075"/>
              <a:ext cx="274320" cy="274320"/>
            </a:xfrm>
            <a:prstGeom prst="pie">
              <a:avLst>
                <a:gd name="adj1" fmla="val 10800000"/>
                <a:gd name="adj2" fmla="val 16200000"/>
              </a:avLst>
            </a:prstGeom>
            <a:solidFill>
              <a:srgbClr val="F0F1F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nl-nl"/>
              </a:defPPr>
              <a:lvl1pPr marL="0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19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23967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3595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4793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5991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71901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83884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95868" algn="l" defTabSz="1023967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endParaRPr lang="nl-nl" sz="20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348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B9F7E-044D-DB57-877B-CD54435A91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nl-nl" b="1" i="0" u="none" baseline="0"/>
              <a:t>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9990FB-9F10-E8CB-63B8-CE415E68B6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 rtl="0"/>
            <a:r>
              <a:rPr lang="nl-nl" b="0" i="0" u="none" baseline="0" dirty="0"/>
              <a:t>Productsamenvatting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2F2A7-A4AE-64F7-CCF2-C0E5CCCEAE1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 rtl="0"/>
            <a:r>
              <a:rPr lang="nl-nl" b="0" i="0" u="none" baseline="0"/>
              <a:t>VERKOOP &amp; TECHNISCHE PRESENTATIE VU200</a:t>
            </a:r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6AD46-2316-1DF9-9222-04D1C6CF74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 rtl="0"/>
            <a:fld id="{6C385236-B7BA-4938-9EA6-6DEC8CA653D7}" type="slidenum">
              <a:rPr/>
              <a:pPr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67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0E30D1931D74AA31AAF46CFE106EB" ma:contentTypeVersion="12" ma:contentTypeDescription="Create a new document." ma:contentTypeScope="" ma:versionID="b79afbd18b75f370f452cc30941d5b59">
  <xsd:schema xmlns:xsd="http://www.w3.org/2001/XMLSchema" xmlns:xs="http://www.w3.org/2001/XMLSchema" xmlns:p="http://schemas.microsoft.com/office/2006/metadata/properties" xmlns:ns1="http://schemas.microsoft.com/sharepoint/v3" xmlns:ns2="354dde04-e399-458e-afd2-5780735c498f" xmlns:ns3="b38e86ad-ecae-4d8b-a6a2-599c57c8c9ab" targetNamespace="http://schemas.microsoft.com/office/2006/metadata/properties" ma:root="true" ma:fieldsID="0bee1d93ba4506912d08c8c1f7363610" ns1:_="" ns2:_="" ns3:_="">
    <xsd:import namespace="http://schemas.microsoft.com/sharepoint/v3"/>
    <xsd:import namespace="354dde04-e399-458e-afd2-5780735c498f"/>
    <xsd:import namespace="b38e86ad-ecae-4d8b-a6a2-599c57c8c9ab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4dde04-e399-458e-afd2-5780735c4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8e86ad-ecae-4d8b-a6a2-599c57c8c9a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035D97F-54F6-4139-90B1-4BC360E16E53}">
  <ds:schemaRefs>
    <ds:schemaRef ds:uri="354dde04-e399-458e-afd2-5780735c498f"/>
    <ds:schemaRef ds:uri="http://purl.org/dc/dcmitype/"/>
    <ds:schemaRef ds:uri="http://schemas.microsoft.com/office/2006/documentManagement/types"/>
    <ds:schemaRef ds:uri="http://purl.org/dc/terms/"/>
    <ds:schemaRef ds:uri="http://schemas.microsoft.com/sharepoint/v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b38e86ad-ecae-4d8b-a6a2-599c57c8c9ab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933518B-43B2-4E22-9BD4-31F5AEA376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54dde04-e399-458e-afd2-5780735c498f"/>
    <ds:schemaRef ds:uri="b38e86ad-ecae-4d8b-a6a2-599c57c8c9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</Template>
  <TotalTime>698</TotalTime>
  <Words>1073</Words>
  <Application>Microsoft Office PowerPoint</Application>
  <PresentationFormat>Widescreen</PresentationFormat>
  <Paragraphs>344</Paragraphs>
  <Slides>23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Arial</vt:lpstr>
      <vt:lpstr>Calibri</vt:lpstr>
      <vt:lpstr>Courier New</vt:lpstr>
      <vt:lpstr>Roboto</vt:lpstr>
      <vt:lpstr>Roboto Black</vt:lpstr>
      <vt:lpstr>Roboto Bold</vt:lpstr>
      <vt:lpstr>Roboto Light</vt:lpstr>
      <vt:lpstr>Roboto Light italic</vt:lpstr>
      <vt:lpstr>Segoe MDL2 Assets</vt:lpstr>
      <vt:lpstr>Nilfisk Toolbox_Standard_4-3</vt:lpstr>
      <vt:lpstr>think-cell Slide</vt:lpstr>
      <vt:lpstr>Diapositiva think-cell</vt:lpstr>
      <vt:lpstr>VU200 Interne presentatie</vt:lpstr>
      <vt:lpstr>Inhoud</vt:lpstr>
      <vt:lpstr>1</vt:lpstr>
      <vt:lpstr>Waardepropositie</vt:lpstr>
      <vt:lpstr>2</vt:lpstr>
      <vt:lpstr>Het product</vt:lpstr>
      <vt:lpstr>Doelsegmenten </vt:lpstr>
      <vt:lpstr>Reinigingstaken</vt:lpstr>
      <vt:lpstr>3</vt:lpstr>
      <vt:lpstr>Productsamenvatting</vt:lpstr>
      <vt:lpstr>4</vt:lpstr>
      <vt:lpstr>Voordelen voor de klant</vt:lpstr>
      <vt:lpstr>5</vt:lpstr>
      <vt:lpstr>PowerPoint Presentation</vt:lpstr>
      <vt:lpstr>PowerPoint Presentation</vt:lpstr>
      <vt:lpstr>PowerPoint Presentation</vt:lpstr>
      <vt:lpstr>6</vt:lpstr>
      <vt:lpstr>Duurzaamheidstesten</vt:lpstr>
      <vt:lpstr>7</vt:lpstr>
      <vt:lpstr>Technische specificaties</vt:lpstr>
      <vt:lpstr>Kenmerken</vt:lpstr>
      <vt:lpstr>8</vt:lpstr>
      <vt:lpstr>Accessoires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TCC</dc:creator>
  <cp:lastModifiedBy>Ludovic Vrijburg</cp:lastModifiedBy>
  <cp:revision>29</cp:revision>
  <dcterms:created xsi:type="dcterms:W3CDTF">2024-12-27T01:03:51Z</dcterms:created>
  <dcterms:modified xsi:type="dcterms:W3CDTF">2025-03-19T15:12:18Z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0x0101000D90E30D1931D74AA31AAF46CFE106EB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