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sldIdLst>
    <p:sldId id="2147481280" r:id="rId5"/>
    <p:sldId id="2147481282" r:id="rId6"/>
    <p:sldId id="2147483086" r:id="rId7"/>
    <p:sldId id="2147483084" r:id="rId8"/>
    <p:sldId id="2147483087" r:id="rId9"/>
    <p:sldId id="2147481283" r:id="rId10"/>
    <p:sldId id="288" r:id="rId11"/>
    <p:sldId id="2147483072" r:id="rId12"/>
    <p:sldId id="2147483088" r:id="rId13"/>
    <p:sldId id="2147481289" r:id="rId14"/>
    <p:sldId id="2147483089" r:id="rId15"/>
    <p:sldId id="2147481294" r:id="rId16"/>
    <p:sldId id="2147483090" r:id="rId17"/>
    <p:sldId id="292" r:id="rId18"/>
    <p:sldId id="2147483064" r:id="rId19"/>
    <p:sldId id="2147483065" r:id="rId20"/>
    <p:sldId id="2147483091" r:id="rId21"/>
    <p:sldId id="2147483085" r:id="rId22"/>
    <p:sldId id="2147483092" r:id="rId23"/>
    <p:sldId id="2147483068" r:id="rId24"/>
    <p:sldId id="2147483070" r:id="rId25"/>
    <p:sldId id="2147483093" r:id="rId26"/>
    <p:sldId id="2147483071" r:id="rId27"/>
  </p:sldIdLst>
  <p:sldSz cx="12192000" cy="6858000"/>
  <p:notesSz cx="6797675" cy="9872663"/>
  <p:custDataLst>
    <p:tags r:id="rId29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147481280"/>
            <p14:sldId id="2147481282"/>
            <p14:sldId id="2147483086"/>
            <p14:sldId id="2147483084"/>
            <p14:sldId id="2147483087"/>
            <p14:sldId id="2147481283"/>
            <p14:sldId id="288"/>
            <p14:sldId id="2147483072"/>
            <p14:sldId id="2147483088"/>
            <p14:sldId id="2147481289"/>
            <p14:sldId id="2147483089"/>
            <p14:sldId id="2147481294"/>
            <p14:sldId id="2147483090"/>
            <p14:sldId id="292"/>
            <p14:sldId id="2147483064"/>
            <p14:sldId id="2147483065"/>
            <p14:sldId id="2147483091"/>
            <p14:sldId id="2147483085"/>
            <p14:sldId id="2147483092"/>
            <p14:sldId id="2147483068"/>
            <p14:sldId id="2147483070"/>
            <p14:sldId id="2147483093"/>
            <p14:sldId id="2147483071"/>
          </p14:sldIdLst>
        </p14:section>
        <p14:section name="Templates" id="{3ABD5D4D-2C0C-449C-A140-446C246F69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orient="horz" pos="2616" userDrawn="1">
          <p15:clr>
            <a:srgbClr val="A4A3A4"/>
          </p15:clr>
        </p15:guide>
        <p15:guide id="3" pos="27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DDDF70-BFA4-9122-644F-56C73CC5B4FA}" name="Valentina Bonucchi" initials="VB" userId="S::vbonucchi@nilfisk.com::a3c72a79-03ca-4054-8650-fe55237bf169" providerId="AD"/>
  <p188:author id="{E3AD689E-262B-A935-CEC3-AFF9757E6F5F}" name="Emma Jakobsen" initials="EJ" userId="S::ejakobsen@Nilfisk.com::7d62d3cc-97a4-4c56-8920-5d34f7ee0561" providerId="AD"/>
  <p188:author id="{F5C6B3BB-3197-D788-2093-4532F888A17D}" name="Emma Jakobsen" initials="EJ" userId="S::ejakobsen@nilfisk.com::7d62d3cc-97a4-4c56-8920-5d34f7ee056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15CD"/>
    <a:srgbClr val="8997A4"/>
    <a:srgbClr val="7C878E"/>
    <a:srgbClr val="979797"/>
    <a:srgbClr val="4B4F54"/>
    <a:srgbClr val="606A70"/>
    <a:srgbClr val="D4CFBE"/>
    <a:srgbClr val="82827E"/>
    <a:srgbClr val="DDC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2" autoAdjust="0"/>
    <p:restoredTop sz="92949" autoAdjust="0"/>
  </p:normalViewPr>
  <p:slideViewPr>
    <p:cSldViewPr snapToGrid="0">
      <p:cViewPr varScale="1">
        <p:scale>
          <a:sx n="111" d="100"/>
          <a:sy n="111" d="100"/>
        </p:scale>
        <p:origin x="624" y="108"/>
      </p:cViewPr>
      <p:guideLst>
        <p:guide orient="horz" pos="1296"/>
        <p:guide orient="horz" pos="26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6630" y="9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Soerum" userId="5d6d9336-a87a-403f-b568-08cd7aaba360" providerId="ADAL" clId="{DEF6BECF-CD15-445D-B36E-F88F0F76A114}"/>
    <pc:docChg chg="delSld modSld modSection">
      <pc:chgData name="Julie Soerum" userId="5d6d9336-a87a-403f-b568-08cd7aaba360" providerId="ADAL" clId="{DEF6BECF-CD15-445D-B36E-F88F0F76A114}" dt="2025-03-03T09:22:29.717" v="59" actId="2696"/>
      <pc:docMkLst>
        <pc:docMk/>
      </pc:docMkLst>
      <pc:sldChg chg="modSp mod">
        <pc:chgData name="Julie Soerum" userId="5d6d9336-a87a-403f-b568-08cd7aaba360" providerId="ADAL" clId="{DEF6BECF-CD15-445D-B36E-F88F0F76A114}" dt="2025-03-03T09:15:16.478" v="58" actId="20577"/>
        <pc:sldMkLst>
          <pc:docMk/>
          <pc:sldMk cId="1816531038" sldId="2147481283"/>
        </pc:sldMkLst>
        <pc:spChg chg="mod">
          <ac:chgData name="Julie Soerum" userId="5d6d9336-a87a-403f-b568-08cd7aaba360" providerId="ADAL" clId="{DEF6BECF-CD15-445D-B36E-F88F0F76A114}" dt="2025-03-03T09:15:16.478" v="58" actId="20577"/>
          <ac:spMkLst>
            <pc:docMk/>
            <pc:sldMk cId="1816531038" sldId="2147481283"/>
            <ac:spMk id="7" creationId="{7B6FE912-C082-2F24-2A30-9C39B323451D}"/>
          </ac:spMkLst>
        </pc:spChg>
      </pc:sldChg>
      <pc:sldChg chg="del">
        <pc:chgData name="Julie Soerum" userId="5d6d9336-a87a-403f-b568-08cd7aaba360" providerId="ADAL" clId="{DEF6BECF-CD15-445D-B36E-F88F0F76A114}" dt="2025-03-03T09:22:29.717" v="59" actId="2696"/>
        <pc:sldMkLst>
          <pc:docMk/>
          <pc:sldMk cId="2942199234" sldId="2147483069"/>
        </pc:sldMkLst>
      </pc:sldChg>
      <pc:sldChg chg="modSp mod">
        <pc:chgData name="Julie Soerum" userId="5d6d9336-a87a-403f-b568-08cd7aaba360" providerId="ADAL" clId="{DEF6BECF-CD15-445D-B36E-F88F0F76A114}" dt="2025-03-03T09:13:57.239" v="40" actId="20577"/>
        <pc:sldMkLst>
          <pc:docMk/>
          <pc:sldMk cId="1575170246" sldId="2147483084"/>
        </pc:sldMkLst>
        <pc:spChg chg="mod">
          <ac:chgData name="Julie Soerum" userId="5d6d9336-a87a-403f-b568-08cd7aaba360" providerId="ADAL" clId="{DEF6BECF-CD15-445D-B36E-F88F0F76A114}" dt="2025-03-03T09:12:31.489" v="35" actId="20577"/>
          <ac:spMkLst>
            <pc:docMk/>
            <pc:sldMk cId="1575170246" sldId="2147483084"/>
            <ac:spMk id="2" creationId="{28FBB159-6E53-E9A2-DED0-DF5C0B2AFF6A}"/>
          </ac:spMkLst>
        </pc:spChg>
        <pc:spChg chg="mod">
          <ac:chgData name="Julie Soerum" userId="5d6d9336-a87a-403f-b568-08cd7aaba360" providerId="ADAL" clId="{DEF6BECF-CD15-445D-B36E-F88F0F76A114}" dt="2025-03-03T09:13:57.239" v="40" actId="20577"/>
          <ac:spMkLst>
            <pc:docMk/>
            <pc:sldMk cId="1575170246" sldId="2147483084"/>
            <ac:spMk id="22" creationId="{CB5AFBCF-1FA6-C6C1-3AC2-C4738C9C80DE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A4DC5-BB5A-9602-6EB9-5AC8E52D4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81AA058-4634-705F-F1C3-FFF90236A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E0D25A-5A56-292B-3E23-112DFF11E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165321-7D92-0C50-773F-0890FCF67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78C9F8E3-0FDA-4401-9292-8E8F21871C6F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9CA2F046-07FA-48C9-AC15-F7F3879CCB0D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DF00FB6E-FD74-4144-B51C-02E779FCE8D8}" type="datetime1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2AAB83C-E28A-49CD-8A9C-59E3139F5536}" type="datetime1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89C9786-19F7-4F0B-90E8-CF1417A8C233}" type="datetime1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71CF6DD-EE24-4CF1-8E07-223A3FDBDCDD}" type="datetime1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9B636A1-AEBD-4CDA-B00B-CE389D308E45}" type="datetime1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0DF4D1A-91FF-4632-83D1-BE644743FB6F}" type="datetime1">
              <a:rPr lang="en-US" smtClean="0"/>
              <a:t>3/3/2025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CAB4A95D-FC6D-495A-AC9D-D75A61DEEFCF}" type="datetime1">
              <a:rPr lang="en-US" smtClean="0"/>
              <a:t>3/3/2025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6D35F8F-B137-4DA5-8D80-9098C3D308B2}" type="datetime1">
              <a:rPr lang="en-US" smtClean="0"/>
              <a:t>3/3/2025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2B7CFEBD-9151-4F82-8AD3-345C774CF568}" type="datetime1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7ED9505A-AFF4-4FA4-ADB7-725C6CDF982B}" type="datetime1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0CACAE61-B7EF-4ED4-A542-B0631A9D7DDF}" type="datetime1">
              <a:rPr lang="en-US" smtClean="0"/>
              <a:t>3/3/2025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D93006-2C80-472D-83E1-EA7034277CD7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1104F0-49D3-4FA6-AA6B-0346C75D1771}" type="datetime1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782B305-B9C2-4D66-8220-EF5EA66ADA75}" type="datetime1">
              <a:rPr lang="en-US" smtClean="0"/>
              <a:t>3/3/2025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78D6A53-0E2C-4FD9-8B36-93081A605A86}" type="datetime1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9882E5C2-6857-4CBC-BB81-159DC8E3523C}" type="datetime1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72938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044BF3C-578F-4E47-96B0-8DB99045E1F1}" type="datetime1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5" y="6529068"/>
            <a:ext cx="292608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1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12" Type="http://schemas.openxmlformats.org/officeDocument/2006/relationships/image" Target="../media/image40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f"/><Relationship Id="rId11" Type="http://schemas.openxmlformats.org/officeDocument/2006/relationships/image" Target="../media/image39.jpeg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2" descr="A person cleaning a room&#10;&#10;Description automatically generated">
            <a:extLst>
              <a:ext uri="{FF2B5EF4-FFF2-40B4-BE49-F238E27FC236}">
                <a16:creationId xmlns:a16="http://schemas.microsoft.com/office/drawing/2014/main" id="{F99060CF-76EF-11B8-1903-EF728F1F2D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6" t="21634" b="7465"/>
          <a:stretch/>
        </p:blipFill>
        <p:spPr>
          <a:xfrm>
            <a:off x="0" y="-11951"/>
            <a:ext cx="12192000" cy="62737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68D798-D85B-43F4-8D55-7E2F22C5781F}"/>
              </a:ext>
            </a:extLst>
          </p:cNvPr>
          <p:cNvSpPr/>
          <p:nvPr/>
        </p:nvSpPr>
        <p:spPr>
          <a:xfrm>
            <a:off x="0" y="0"/>
            <a:ext cx="12192000" cy="6260409"/>
          </a:xfrm>
          <a:prstGeom prst="rect">
            <a:avLst/>
          </a:prstGeom>
          <a:gradFill>
            <a:gsLst>
              <a:gs pos="0">
                <a:schemeClr val="tx1">
                  <a:alpha val="58000"/>
                </a:schemeClr>
              </a:gs>
              <a:gs pos="64000">
                <a:srgbClr val="28313F">
                  <a:alpha val="20000"/>
                </a:srgbClr>
              </a:gs>
              <a:gs pos="100000">
                <a:schemeClr val="tx1">
                  <a:alpha val="4000"/>
                </a:schemeClr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622604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1169582"/>
          </a:xfrm>
        </p:spPr>
        <p:txBody>
          <a:bodyPr/>
          <a:lstStyle/>
          <a:p>
            <a:r>
              <a:rPr lang="en-US" sz="1800" b="0">
                <a:solidFill>
                  <a:schemeClr val="bg1"/>
                </a:solidFill>
                <a:latin typeface="Roboto" panose="02000000000000000000" pitchFamily="2" charset="0"/>
              </a:rPr>
              <a:t>VU200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Intern presentasjon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6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0">
            <a:extLst>
              <a:ext uri="{FF2B5EF4-FFF2-40B4-BE49-F238E27FC236}">
                <a16:creationId xmlns:a16="http://schemas.microsoft.com/office/drawing/2014/main" id="{4EB4B976-E77A-84F4-74FE-AF94B25FA3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726" y="3651337"/>
            <a:ext cx="3026644" cy="2622463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3141DF44-A8BD-77FE-7C25-98BCF8A80F2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1" t="19875" r="17576" b="20892"/>
          <a:stretch/>
        </p:blipFill>
        <p:spPr>
          <a:xfrm>
            <a:off x="5796624" y="313152"/>
            <a:ext cx="1999915" cy="677806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F29DE9E-357C-4AC4-1132-D8B55C4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Produktsammendrag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950DB-5800-BF60-59A7-C02B4F557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7439-FCED-FE1F-BD98-DD00637C02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21F524-83D2-E65C-7ACD-B04D98FD0545}"/>
              </a:ext>
            </a:extLst>
          </p:cNvPr>
          <p:cNvSpPr txBox="1"/>
          <p:nvPr/>
        </p:nvSpPr>
        <p:spPr>
          <a:xfrm>
            <a:off x="475521" y="5935246"/>
            <a:ext cx="3563079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b-NO" sz="1100">
                <a:solidFill>
                  <a:schemeClr val="tx2"/>
                </a:solidFill>
                <a:latin typeface="Roboto Light italic" panose="02000000000000000000" pitchFamily="2" charset="0"/>
              </a:rPr>
              <a:t>*Krever spesielle dimensjoner</a:t>
            </a:r>
          </a:p>
          <a:p>
            <a:r>
              <a:rPr lang="nb-NO" sz="1100">
                <a:solidFill>
                  <a:schemeClr val="tx2"/>
                </a:solidFill>
                <a:latin typeface="Roboto Light italic" panose="02000000000000000000" pitchFamily="2" charset="0"/>
              </a:rPr>
              <a:t>**Utvalgte modeller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A76FA0-2501-66C2-4F22-2A30E2C4D2E4}"/>
              </a:ext>
            </a:extLst>
          </p:cNvPr>
          <p:cNvCxnSpPr>
            <a:cxnSpLocks/>
          </p:cNvCxnSpPr>
          <p:nvPr/>
        </p:nvCxnSpPr>
        <p:spPr>
          <a:xfrm>
            <a:off x="475521" y="2133600"/>
            <a:ext cx="3547872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F9BA24-59A3-7228-4CDF-6E3B4E83B5F0}"/>
              </a:ext>
            </a:extLst>
          </p:cNvPr>
          <p:cNvCxnSpPr>
            <a:cxnSpLocks/>
          </p:cNvCxnSpPr>
          <p:nvPr/>
        </p:nvCxnSpPr>
        <p:spPr>
          <a:xfrm>
            <a:off x="475521" y="2945787"/>
            <a:ext cx="3547872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1B51F-6677-567B-8A8F-F6C24B4A439E}"/>
              </a:ext>
            </a:extLst>
          </p:cNvPr>
          <p:cNvCxnSpPr>
            <a:cxnSpLocks/>
          </p:cNvCxnSpPr>
          <p:nvPr/>
        </p:nvCxnSpPr>
        <p:spPr>
          <a:xfrm>
            <a:off x="475521" y="3751534"/>
            <a:ext cx="3563079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34AEC-A240-DABD-5EF4-A01DC2CF8C31}"/>
              </a:ext>
            </a:extLst>
          </p:cNvPr>
          <p:cNvCxnSpPr>
            <a:cxnSpLocks/>
          </p:cNvCxnSpPr>
          <p:nvPr/>
        </p:nvCxnSpPr>
        <p:spPr>
          <a:xfrm>
            <a:off x="475521" y="4550842"/>
            <a:ext cx="3563079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761B5D-E420-C223-E28A-7A321A1C86BF}"/>
              </a:ext>
            </a:extLst>
          </p:cNvPr>
          <p:cNvCxnSpPr>
            <a:cxnSpLocks/>
          </p:cNvCxnSpPr>
          <p:nvPr/>
        </p:nvCxnSpPr>
        <p:spPr>
          <a:xfrm>
            <a:off x="475521" y="5343714"/>
            <a:ext cx="3563079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2A3762-E142-28E5-906C-93AADC571985}"/>
              </a:ext>
            </a:extLst>
          </p:cNvPr>
          <p:cNvCxnSpPr>
            <a:cxnSpLocks/>
          </p:cNvCxnSpPr>
          <p:nvPr/>
        </p:nvCxnSpPr>
        <p:spPr>
          <a:xfrm>
            <a:off x="8161673" y="2133600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73E7FC-B0FB-E5A5-DA81-E37797BFE4B0}"/>
              </a:ext>
            </a:extLst>
          </p:cNvPr>
          <p:cNvCxnSpPr>
            <a:cxnSpLocks/>
          </p:cNvCxnSpPr>
          <p:nvPr/>
        </p:nvCxnSpPr>
        <p:spPr>
          <a:xfrm>
            <a:off x="8148638" y="2945787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9B1468-6F30-E2CC-0012-8A8C6EC1BD29}"/>
              </a:ext>
            </a:extLst>
          </p:cNvPr>
          <p:cNvCxnSpPr>
            <a:cxnSpLocks/>
          </p:cNvCxnSpPr>
          <p:nvPr/>
        </p:nvCxnSpPr>
        <p:spPr>
          <a:xfrm>
            <a:off x="8148638" y="3751534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E35B71-29FF-5C66-117B-886FBAC0187C}"/>
              </a:ext>
            </a:extLst>
          </p:cNvPr>
          <p:cNvCxnSpPr>
            <a:cxnSpLocks/>
          </p:cNvCxnSpPr>
          <p:nvPr/>
        </p:nvCxnSpPr>
        <p:spPr>
          <a:xfrm>
            <a:off x="8148638" y="4550842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884872-94A5-4E0E-BE56-04970114CFB9}"/>
              </a:ext>
            </a:extLst>
          </p:cNvPr>
          <p:cNvCxnSpPr>
            <a:cxnSpLocks/>
          </p:cNvCxnSpPr>
          <p:nvPr/>
        </p:nvCxnSpPr>
        <p:spPr>
          <a:xfrm>
            <a:off x="8148638" y="5343714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23D85B5-C46F-65B1-3EA3-08A0552E6FC6}"/>
              </a:ext>
            </a:extLst>
          </p:cNvPr>
          <p:cNvSpPr txBox="1"/>
          <p:nvPr/>
        </p:nvSpPr>
        <p:spPr>
          <a:xfrm>
            <a:off x="479425" y="1824007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nb" sz="1400" b="0" i="0" u="none" baseline="0">
                <a:latin typeface="+mn-lt"/>
                <a:ea typeface="+mn-lt"/>
                <a:cs typeface="+mn-lt"/>
              </a:rPr>
              <a:t>Ergonomisk håndtak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AC384-B6BE-1118-BD47-9FF96D008AFF}"/>
              </a:ext>
            </a:extLst>
          </p:cNvPr>
          <p:cNvSpPr txBox="1"/>
          <p:nvPr/>
        </p:nvSpPr>
        <p:spPr>
          <a:xfrm>
            <a:off x="479425" y="2642634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nb" sz="1400" b="0" i="0" u="none" baseline="0">
                <a:latin typeface="+mn-lt"/>
                <a:ea typeface="+mn-lt"/>
                <a:cs typeface="+mn-lt"/>
              </a:rPr>
              <a:t>Uthevede berøringspunkter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86661-0496-C61B-FBBD-78B7659E3E93}"/>
              </a:ext>
            </a:extLst>
          </p:cNvPr>
          <p:cNvSpPr txBox="1"/>
          <p:nvPr/>
        </p:nvSpPr>
        <p:spPr>
          <a:xfrm>
            <a:off x="479425" y="3454821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nb" sz="1400" b="0" i="0" u="none" baseline="0">
                <a:latin typeface="+mn-lt"/>
                <a:ea typeface="+mn-lt"/>
                <a:cs typeface="+mn-lt"/>
              </a:rPr>
              <a:t>Avansert filtrering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53F895-EC75-87F4-D28C-85D9D6AC55A2}"/>
              </a:ext>
            </a:extLst>
          </p:cNvPr>
          <p:cNvSpPr txBox="1"/>
          <p:nvPr/>
        </p:nvSpPr>
        <p:spPr>
          <a:xfrm>
            <a:off x="479425" y="4260568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nb" sz="1400" b="0" i="0" u="none" baseline="0">
                <a:latin typeface="+mn-lt"/>
                <a:ea typeface="+mn-lt"/>
                <a:cs typeface="+mn-lt"/>
              </a:rPr>
              <a:t>Enkel manøvrering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4DA962-4F5E-DD79-6BC2-02DEEBE0D965}"/>
              </a:ext>
            </a:extLst>
          </p:cNvPr>
          <p:cNvSpPr txBox="1"/>
          <p:nvPr/>
        </p:nvSpPr>
        <p:spPr>
          <a:xfrm>
            <a:off x="479425" y="5059877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nb" sz="1400" b="0" i="0" u="none" baseline="0"/>
              <a:t>Allsidige tilbehør</a:t>
            </a:r>
            <a:endParaRPr lang="nb" sz="1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5AD2C-4F21-0D49-56D8-FE71ED42C41F}"/>
              </a:ext>
            </a:extLst>
          </p:cNvPr>
          <p:cNvSpPr txBox="1"/>
          <p:nvPr/>
        </p:nvSpPr>
        <p:spPr>
          <a:xfrm>
            <a:off x="9088466" y="1824007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rtl="0"/>
            <a:r>
              <a:rPr lang="nb" sz="1400" b="0" i="0" u="none" baseline="0"/>
              <a:t>Feste for rengjøringsvogner*</a:t>
            </a:r>
            <a:endParaRPr lang="nb" sz="14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8C048D-8739-5BE2-F3BD-4423BA96A14C}"/>
              </a:ext>
            </a:extLst>
          </p:cNvPr>
          <p:cNvSpPr txBox="1"/>
          <p:nvPr/>
        </p:nvSpPr>
        <p:spPr>
          <a:xfrm>
            <a:off x="8741596" y="2642634"/>
            <a:ext cx="295450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rtl="0"/>
            <a:r>
              <a:rPr lang="nb" sz="1400" b="0" i="0" u="none" baseline="0">
                <a:latin typeface="+mn-lt"/>
                <a:ea typeface="+mn-lt"/>
                <a:cs typeface="+mn-lt"/>
              </a:rPr>
              <a:t>Forlenget driftstid med to batterier**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0D4960-B235-7E76-6315-A960D6D52651}"/>
              </a:ext>
            </a:extLst>
          </p:cNvPr>
          <p:cNvSpPr txBox="1"/>
          <p:nvPr/>
        </p:nvSpPr>
        <p:spPr>
          <a:xfrm>
            <a:off x="9088466" y="3454821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rtl="0"/>
            <a:r>
              <a:rPr lang="nb" sz="1400" b="0" i="0" u="none" baseline="0">
                <a:latin typeface="+mn-lt"/>
                <a:ea typeface="+mn-lt"/>
                <a:cs typeface="+mn-lt"/>
              </a:rPr>
              <a:t>Intuitive betjeningsorganer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DEFAB0-5357-1529-9BEA-47C5D3FABFB6}"/>
              </a:ext>
            </a:extLst>
          </p:cNvPr>
          <p:cNvSpPr txBox="1"/>
          <p:nvPr/>
        </p:nvSpPr>
        <p:spPr>
          <a:xfrm>
            <a:off x="9088466" y="4260568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rtl="0"/>
            <a:r>
              <a:rPr lang="nb" sz="1400" b="0" i="0" u="none" baseline="0">
                <a:latin typeface="+mn-lt"/>
                <a:ea typeface="+mn-lt"/>
                <a:cs typeface="+mn-lt"/>
              </a:rPr>
              <a:t>Ingen snublefare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B6F0F7-5AA9-CBFA-975C-7AD95070EDD4}"/>
              </a:ext>
            </a:extLst>
          </p:cNvPr>
          <p:cNvSpPr txBox="1"/>
          <p:nvPr/>
        </p:nvSpPr>
        <p:spPr>
          <a:xfrm>
            <a:off x="8743084" y="5059877"/>
            <a:ext cx="295301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rtl="0"/>
            <a:r>
              <a:rPr lang="nb" sz="1400" b="0" i="0" u="none" baseline="0">
                <a:latin typeface="+mn-lt"/>
                <a:ea typeface="+mn-lt"/>
                <a:cs typeface="+mn-lt"/>
              </a:rPr>
              <a:t>Rask lading</a:t>
            </a:r>
          </a:p>
        </p:txBody>
      </p:sp>
    </p:spTree>
    <p:extLst>
      <p:ext uri="{BB962C8B-B14F-4D97-AF65-F5344CB8AC3E}">
        <p14:creationId xmlns:p14="http://schemas.microsoft.com/office/powerpoint/2010/main" val="24706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E356-4290-026B-5C78-4C74FE0213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9D6F8-196F-F163-DDA6-9B82B4E46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Fordeler for kunden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E4781-8CEE-1DF6-59E5-CBED5AE1A8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127A2-395C-4807-50B9-C1B190D1F6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DE39C95-756A-6DFA-7C51-E8899F758B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6" y="1416345"/>
            <a:ext cx="4427854" cy="318070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latin typeface="Roboto Bold" panose="02000000000000000000" pitchFamily="2" charset="0"/>
              </a:rPr>
              <a:t>Viktige salgsargumenter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Batteridrift betyr spart tid ved punktrengjøring og eliminerer faren for å snuble i ledninger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Ergonomisk håndtak for rengjøring uten belastning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Intuitiv betjening med uthevede berøringspunkter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Små og fine dimensjoner gir god manøvrerbarhet 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Nøye testet for profesjonell bruk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Sertifisert HEPA-filter for renere omgivelser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Lav vekt, for enkel transport og brukervennlighet 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Monteres på en rengjøringsvogn* for enkel tilgang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Tilbehør av høy kvalitet sikrer høy rengjøringsytelse </a:t>
            </a:r>
          </a:p>
          <a:p>
            <a:pPr>
              <a:spcBef>
                <a:spcPts val="600"/>
              </a:spcBef>
            </a:pPr>
            <a:r>
              <a:rPr lang="nb-NO" sz="1200">
                <a:effectLst/>
              </a:rPr>
              <a:t>Brukes sammen med batteri og lader for uavbrutt bruk </a:t>
            </a:r>
            <a:endParaRPr lang="en-US" sz="12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4219006-A81E-BFA6-E94A-CA42B670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Fordeler for kunden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109811C-A5A2-A09D-7078-5E6877E3EF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SALGS- OG TEKNISK PRESENTASJON VU200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A7D525-B027-D5FF-DAE0-1BB8B6CB32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C80A43-82F5-EA7B-F96C-9886E03D6D13}"/>
              </a:ext>
            </a:extLst>
          </p:cNvPr>
          <p:cNvSpPr/>
          <p:nvPr/>
        </p:nvSpPr>
        <p:spPr>
          <a:xfrm>
            <a:off x="6240780" y="0"/>
            <a:ext cx="5951220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69D67-A5FF-F516-F9C2-97D613C9C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A person cleaning a conference table&#10;&#10;Description automatically generated">
            <a:extLst>
              <a:ext uri="{FF2B5EF4-FFF2-40B4-BE49-F238E27FC236}">
                <a16:creationId xmlns:a16="http://schemas.microsoft.com/office/drawing/2014/main" id="{5F2CD55D-CAA6-A096-8475-AC130DD50B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85" r="18236"/>
          <a:stretch/>
        </p:blipFill>
        <p:spPr>
          <a:xfrm>
            <a:off x="6200776" y="0"/>
            <a:ext cx="5991224" cy="6284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2AB6E-71AA-E63A-D46D-B69A8AF95B2B}"/>
              </a:ext>
            </a:extLst>
          </p:cNvPr>
          <p:cNvSpPr txBox="1"/>
          <p:nvPr/>
        </p:nvSpPr>
        <p:spPr>
          <a:xfrm>
            <a:off x="475521" y="6104523"/>
            <a:ext cx="6346613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latin typeface="Roboto Light italic" panose="02000000000000000000" pitchFamily="2" charset="0"/>
              </a:rPr>
              <a:t>*Krever spesielle dimensjoner</a:t>
            </a:r>
          </a:p>
        </p:txBody>
      </p:sp>
    </p:spTree>
    <p:extLst>
      <p:ext uri="{BB962C8B-B14F-4D97-AF65-F5344CB8AC3E}">
        <p14:creationId xmlns:p14="http://schemas.microsoft.com/office/powerpoint/2010/main" val="2072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9D3F-AF2D-BC82-5C37-687DA6DB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AE9DF-082B-C007-DC5C-BA968752E1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Egenskaper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1646A-5524-8E4F-E9A3-F24E28ADFE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D01C-8B4A-3017-AABC-493CDCCCD6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D2D4B-EA49-4727-23E7-111965EB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02DF1-C07B-4D9F-5E5D-89A7294ED3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959F17C-FCCA-3F37-9632-6FD6FA04F65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1" r="9263"/>
          <a:stretch/>
        </p:blipFill>
        <p:spPr>
          <a:xfrm>
            <a:off x="6205538" y="0"/>
            <a:ext cx="5986461" cy="6284890"/>
          </a:xfrm>
        </p:spPr>
      </p:pic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14F0AB47-341B-F203-B7B9-20EE11BA74EC}"/>
              </a:ext>
            </a:extLst>
          </p:cNvPr>
          <p:cNvSpPr txBox="1">
            <a:spLocks/>
          </p:cNvSpPr>
          <p:nvPr/>
        </p:nvSpPr>
        <p:spPr>
          <a:xfrm>
            <a:off x="479426" y="1416345"/>
            <a:ext cx="4895214" cy="3180707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>
                <a:latin typeface="Roboto Bold" panose="02000000000000000000" pitchFamily="2" charset="0"/>
              </a:rPr>
              <a:t>Ytelse</a:t>
            </a:r>
          </a:p>
          <a:p>
            <a:pPr>
              <a:spcBef>
                <a:spcPts val="600"/>
              </a:spcBef>
            </a:pPr>
            <a:r>
              <a:rPr lang="nb-NO" sz="1200"/>
              <a:t>Alltid innen rekkevidde med feste for rengjøringsvogn* </a:t>
            </a:r>
          </a:p>
          <a:p>
            <a:pPr>
              <a:spcBef>
                <a:spcPts val="600"/>
              </a:spcBef>
            </a:pPr>
            <a:r>
              <a:rPr lang="nb-NO" sz="1200"/>
              <a:t>Tidsbesparende batteridrevet utførelse</a:t>
            </a:r>
          </a:p>
          <a:p>
            <a:pPr>
              <a:spcBef>
                <a:spcPts val="600"/>
              </a:spcBef>
            </a:pPr>
            <a:r>
              <a:rPr lang="nb-NO" sz="1200"/>
              <a:t>6 forskjellige effektinnstillinger for optimal ytelse på alle gulvtyper</a:t>
            </a:r>
          </a:p>
          <a:p>
            <a:pPr>
              <a:spcBef>
                <a:spcPts val="600"/>
              </a:spcBef>
            </a:pPr>
            <a:r>
              <a:rPr lang="nb-NO" sz="1200"/>
              <a:t>Kontinuerlig rengjøring med lader og ekstra batteri</a:t>
            </a:r>
          </a:p>
          <a:p>
            <a:pPr>
              <a:spcBef>
                <a:spcPts val="600"/>
              </a:spcBef>
            </a:pPr>
            <a:r>
              <a:rPr lang="nb-NO" sz="1200"/>
              <a:t>Høy slitestyrke med profesjonelle sertifiseringer</a:t>
            </a:r>
          </a:p>
          <a:p>
            <a:pPr>
              <a:spcBef>
                <a:spcPts val="600"/>
              </a:spcBef>
            </a:pPr>
            <a:r>
              <a:rPr lang="nb-NO" sz="1200"/>
              <a:t>Det ergonomiske håndtaket, den kompakte størrelsen og de slanke tilbehørene gjør det mulig å rengjøre under inventar, møbler, utstyr og så videre</a:t>
            </a:r>
          </a:p>
          <a:p>
            <a:pPr>
              <a:spcBef>
                <a:spcPts val="600"/>
              </a:spcBef>
            </a:pPr>
            <a:r>
              <a:rPr lang="nb-NO" sz="1200"/>
              <a:t>Sertifisert HEPA-filter</a:t>
            </a:r>
          </a:p>
          <a:p>
            <a:pPr>
              <a:spcBef>
                <a:spcPts val="600"/>
              </a:spcBef>
            </a:pPr>
            <a:r>
              <a:rPr lang="nb-NO" sz="1200"/>
              <a:t>Kort ladetid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AC31C09-BAAD-F336-439B-F80FC7B3B334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Egenskaper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E7417-C733-624E-236E-E6FB7047E328}"/>
              </a:ext>
            </a:extLst>
          </p:cNvPr>
          <p:cNvSpPr txBox="1"/>
          <p:nvPr/>
        </p:nvSpPr>
        <p:spPr>
          <a:xfrm>
            <a:off x="475521" y="6104523"/>
            <a:ext cx="6346613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latin typeface="Roboto Light italic" panose="02000000000000000000" pitchFamily="2" charset="0"/>
              </a:rPr>
              <a:t>*Krever spesielle dimensjoner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91F05-2D41-0B2D-8F01-55C2EC4E50A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06A2-DC1C-01D1-338E-236238FE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7147B-9E57-A6B5-23AB-8F3829866BF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Placeholder 7" descr="A group of people in a room&#10;&#10;Description automatically generated">
            <a:extLst>
              <a:ext uri="{FF2B5EF4-FFF2-40B4-BE49-F238E27FC236}">
                <a16:creationId xmlns:a16="http://schemas.microsoft.com/office/drawing/2014/main" id="{10645FED-2607-7E2C-6486-D9E11F8D741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34" r="18234"/>
          <a:stretch>
            <a:fillRect/>
          </a:stretch>
        </p:blipFill>
        <p:spPr/>
      </p:pic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0C89ED54-1D22-C25A-9418-BF982B79577D}"/>
              </a:ext>
            </a:extLst>
          </p:cNvPr>
          <p:cNvSpPr txBox="1">
            <a:spLocks/>
          </p:cNvSpPr>
          <p:nvPr/>
        </p:nvSpPr>
        <p:spPr>
          <a:xfrm>
            <a:off x="479426" y="1416345"/>
            <a:ext cx="3910948" cy="3180707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>
                <a:latin typeface="Roboto Bold" panose="02000000000000000000" pitchFamily="2" charset="0"/>
              </a:rPr>
              <a:t>Brukervennlighet</a:t>
            </a:r>
          </a:p>
          <a:p>
            <a:pPr>
              <a:spcBef>
                <a:spcPts val="600"/>
              </a:spcBef>
            </a:pPr>
            <a:r>
              <a:rPr lang="nb-NO" sz="1200"/>
              <a:t>Lav vekt for enkel transport mellom steder</a:t>
            </a:r>
          </a:p>
          <a:p>
            <a:pPr>
              <a:spcBef>
                <a:spcPts val="600"/>
              </a:spcBef>
            </a:pPr>
            <a:r>
              <a:rPr lang="nb-NO" sz="1200"/>
              <a:t>Ergonomisk håndtak</a:t>
            </a:r>
          </a:p>
          <a:p>
            <a:pPr>
              <a:spcBef>
                <a:spcPts val="600"/>
              </a:spcBef>
            </a:pPr>
            <a:r>
              <a:rPr lang="nb-NO" sz="1200"/>
              <a:t>Sikre tilbehør som er enkle å montere</a:t>
            </a:r>
          </a:p>
          <a:p>
            <a:pPr>
              <a:spcBef>
                <a:spcPts val="600"/>
              </a:spcBef>
            </a:pPr>
            <a:r>
              <a:rPr lang="nb-NO" sz="1200"/>
              <a:t>Tøm støvbeholderen med ett trykk</a:t>
            </a:r>
          </a:p>
          <a:p>
            <a:pPr>
              <a:spcBef>
                <a:spcPts val="600"/>
              </a:spcBef>
            </a:pPr>
            <a:r>
              <a:rPr lang="nb-NO" sz="1200"/>
              <a:t>Kompakt oppbevaring</a:t>
            </a:r>
          </a:p>
          <a:p>
            <a:pPr>
              <a:spcBef>
                <a:spcPts val="600"/>
              </a:spcBef>
            </a:pPr>
            <a:r>
              <a:rPr lang="nb-NO" sz="1200"/>
              <a:t>HEPA 14-filter sikrer allergivennlig utblåsingsluft</a:t>
            </a:r>
          </a:p>
          <a:p>
            <a:pPr>
              <a:spcBef>
                <a:spcPts val="600"/>
              </a:spcBef>
            </a:pPr>
            <a:r>
              <a:rPr lang="nb-NO" sz="1200"/>
              <a:t>Betjeningsorganer på håndtaket for enkel tilgang</a:t>
            </a:r>
          </a:p>
          <a:p>
            <a:pPr>
              <a:spcBef>
                <a:spcPts val="600"/>
              </a:spcBef>
            </a:pPr>
            <a:r>
              <a:rPr lang="nb-NO" sz="1200"/>
              <a:t>Verktøyfri service og utskifting av alle deler</a:t>
            </a:r>
          </a:p>
          <a:p>
            <a:pPr>
              <a:spcBef>
                <a:spcPts val="600"/>
              </a:spcBef>
            </a:pPr>
            <a:r>
              <a:rPr lang="nb-NO" sz="1200"/>
              <a:t>Bare vri på toppen for å skifte HEPA-filter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DB2E2174-96C9-7475-C9F3-DBA25674CFA7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Egenskaper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9AB4A-0572-1A7B-C858-D17F673E634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43768-7F18-E675-7DE3-D2BF9344E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300B1-2AD0-0B7F-BAE3-A04381E497D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27163EF-F4E3-6632-2D37-C07718AF652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90" r="14778"/>
          <a:stretch/>
        </p:blipFill>
        <p:spPr>
          <a:xfrm>
            <a:off x="6205538" y="0"/>
            <a:ext cx="5986461" cy="6284890"/>
          </a:xfrm>
        </p:spPr>
      </p:pic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C1DDBC47-112A-BA4F-D0BC-F30407122440}"/>
              </a:ext>
            </a:extLst>
          </p:cNvPr>
          <p:cNvSpPr txBox="1">
            <a:spLocks/>
          </p:cNvSpPr>
          <p:nvPr/>
        </p:nvSpPr>
        <p:spPr>
          <a:xfrm>
            <a:off x="479425" y="1416345"/>
            <a:ext cx="4890861" cy="3180707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>
                <a:latin typeface="Roboto Bold" panose="02000000000000000000" pitchFamily="2" charset="0"/>
              </a:rPr>
              <a:t>Bruk med ekstra batteri og lader</a:t>
            </a:r>
          </a:p>
          <a:p>
            <a:pPr>
              <a:spcBef>
                <a:spcPts val="600"/>
              </a:spcBef>
            </a:pPr>
            <a:r>
              <a:rPr lang="en-US" sz="1200"/>
              <a:t>Kontinuerlig effektiv rengjøring med forlenget batteritid</a:t>
            </a:r>
          </a:p>
          <a:p>
            <a:pPr>
              <a:spcBef>
                <a:spcPts val="600"/>
              </a:spcBef>
            </a:pPr>
            <a:r>
              <a:rPr lang="en-US" sz="1200"/>
              <a:t>Hurtiglading</a:t>
            </a:r>
          </a:p>
          <a:p>
            <a:pPr>
              <a:spcBef>
                <a:spcPts val="600"/>
              </a:spcBef>
            </a:pPr>
            <a:r>
              <a:rPr lang="en-US" sz="1200"/>
              <a:t>Sjekk batterinivå ved hjelp av ladeindikatoren</a:t>
            </a:r>
          </a:p>
          <a:p>
            <a:pPr>
              <a:spcBef>
                <a:spcPts val="600"/>
              </a:spcBef>
            </a:pPr>
            <a:r>
              <a:rPr lang="en-US" sz="1200"/>
              <a:t>Liten og kompakt lader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9D14466D-AF21-61FA-DEC5-7F0EC1519B14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Egenskaper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DE4A3E-BC33-4508-C340-230BD905420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7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55EDD-7A8B-9CC9-1E81-10B588CFCA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C4A6C-8534-E692-2866-17F741C13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Holdbarhetstester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0F8FB-F3A1-C4C6-4755-BA3090FD8E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4411A-5635-A380-5DED-3F5FA04267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D0CCA9-6CA8-6192-8FC7-9B6107DAC93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381E0-F265-69AD-B554-3388680735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B2EEFA-00D3-2B46-6274-80B50160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Holdbarhetstester</a:t>
            </a:r>
          </a:p>
        </p:txBody>
      </p:sp>
      <p:sp>
        <p:nvSpPr>
          <p:cNvPr id="68" name="Content Placeholder 8">
            <a:extLst>
              <a:ext uri="{FF2B5EF4-FFF2-40B4-BE49-F238E27FC236}">
                <a16:creationId xmlns:a16="http://schemas.microsoft.com/office/drawing/2014/main" id="{EDB16D0B-43E3-D32F-C5F8-165E8A426622}"/>
              </a:ext>
            </a:extLst>
          </p:cNvPr>
          <p:cNvSpPr txBox="1">
            <a:spLocks/>
          </p:cNvSpPr>
          <p:nvPr/>
        </p:nvSpPr>
        <p:spPr>
          <a:xfrm>
            <a:off x="4316412" y="1520455"/>
            <a:ext cx="3559175" cy="82056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216000" rIns="219456" bIns="21600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>
                <a:latin typeface="+mj-lt"/>
                <a:ea typeface="+mj-lt"/>
                <a:cs typeface="+mj-lt"/>
              </a:rPr>
              <a:t>Falltest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/>
              <a:t>Slipp maskinen ned på sementgulv </a:t>
            </a:r>
            <a:br>
              <a:rPr lang="nb" sz="1200"/>
            </a:br>
            <a:r>
              <a:rPr lang="nb" sz="1200" b="0" i="0" u="none" baseline="0"/>
              <a:t>5 ganger</a:t>
            </a:r>
          </a:p>
        </p:txBody>
      </p:sp>
      <p:sp>
        <p:nvSpPr>
          <p:cNvPr id="69" name="Content Placeholder 8">
            <a:extLst>
              <a:ext uri="{FF2B5EF4-FFF2-40B4-BE49-F238E27FC236}">
                <a16:creationId xmlns:a16="http://schemas.microsoft.com/office/drawing/2014/main" id="{E52D2D71-9912-E20C-D96D-5EED0BD8EFF5}"/>
              </a:ext>
            </a:extLst>
          </p:cNvPr>
          <p:cNvSpPr txBox="1">
            <a:spLocks/>
          </p:cNvSpPr>
          <p:nvPr/>
        </p:nvSpPr>
        <p:spPr>
          <a:xfrm>
            <a:off x="4316412" y="2468022"/>
            <a:ext cx="3559175" cy="82056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216000" rIns="219456" bIns="21600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>
                <a:latin typeface="+mj-lt"/>
                <a:ea typeface="+mj-lt"/>
                <a:cs typeface="+mj-lt"/>
              </a:rPr>
              <a:t>Trappetest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/>
              <a:t>La maskinen falle ned 13 betongtrinn</a:t>
            </a:r>
          </a:p>
        </p:txBody>
      </p:sp>
      <p:sp>
        <p:nvSpPr>
          <p:cNvPr id="70" name="Content Placeholder 8">
            <a:extLst>
              <a:ext uri="{FF2B5EF4-FFF2-40B4-BE49-F238E27FC236}">
                <a16:creationId xmlns:a16="http://schemas.microsoft.com/office/drawing/2014/main" id="{CE4289F2-891C-87A6-EDD6-92F197AC7F59}"/>
              </a:ext>
            </a:extLst>
          </p:cNvPr>
          <p:cNvSpPr txBox="1">
            <a:spLocks/>
          </p:cNvSpPr>
          <p:nvPr/>
        </p:nvSpPr>
        <p:spPr>
          <a:xfrm>
            <a:off x="4316412" y="3415589"/>
            <a:ext cx="3559175" cy="82056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216000" rIns="219456" bIns="21600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>
                <a:latin typeface="+mj-lt"/>
                <a:ea typeface="+mj-lt"/>
                <a:cs typeface="+mj-lt"/>
              </a:rPr>
              <a:t>Veltetest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/>
              <a:t>Dytt maskinen fra opprett stilling </a:t>
            </a:r>
            <a:br>
              <a:rPr lang="nb" sz="1200"/>
            </a:br>
            <a:r>
              <a:rPr lang="nb" sz="1200" b="0" i="0" u="none" baseline="0"/>
              <a:t>– gjenta fra alle fire sider</a:t>
            </a:r>
          </a:p>
        </p:txBody>
      </p:sp>
      <p:sp>
        <p:nvSpPr>
          <p:cNvPr id="71" name="Content Placeholder 8">
            <a:extLst>
              <a:ext uri="{FF2B5EF4-FFF2-40B4-BE49-F238E27FC236}">
                <a16:creationId xmlns:a16="http://schemas.microsoft.com/office/drawing/2014/main" id="{312FDE20-A97B-A539-2F20-3A00C3305FA7}"/>
              </a:ext>
            </a:extLst>
          </p:cNvPr>
          <p:cNvSpPr txBox="1">
            <a:spLocks/>
          </p:cNvSpPr>
          <p:nvPr/>
        </p:nvSpPr>
        <p:spPr>
          <a:xfrm>
            <a:off x="4316412" y="4363156"/>
            <a:ext cx="3559175" cy="82056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216000" rIns="219456" bIns="21600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>
                <a:latin typeface="+mj-lt"/>
                <a:ea typeface="+mj-lt"/>
                <a:cs typeface="+mj-lt"/>
              </a:rPr>
              <a:t>Test av feste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/>
              <a:t>Legg til vekt på veggfestet</a:t>
            </a:r>
          </a:p>
        </p:txBody>
      </p:sp>
      <p:sp>
        <p:nvSpPr>
          <p:cNvPr id="72" name="Content Placeholder 8">
            <a:extLst>
              <a:ext uri="{FF2B5EF4-FFF2-40B4-BE49-F238E27FC236}">
                <a16:creationId xmlns:a16="http://schemas.microsoft.com/office/drawing/2014/main" id="{B962E220-145D-58E9-571F-0D6F155EE605}"/>
              </a:ext>
            </a:extLst>
          </p:cNvPr>
          <p:cNvSpPr txBox="1">
            <a:spLocks/>
          </p:cNvSpPr>
          <p:nvPr/>
        </p:nvSpPr>
        <p:spPr>
          <a:xfrm>
            <a:off x="4316412" y="5310723"/>
            <a:ext cx="3559175" cy="820567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216000" rIns="219456" bIns="216000" rtlCol="0" anchor="ctr" anchorCtr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>
                <a:latin typeface="+mj-lt"/>
                <a:ea typeface="+mj-lt"/>
                <a:cs typeface="+mj-lt"/>
              </a:rPr>
              <a:t>Støttest feste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nb" sz="1200" b="0" i="0" u="none" baseline="0"/>
              <a:t>Fest maskinen til veggfestet. </a:t>
            </a:r>
            <a:br>
              <a:rPr lang="nb" sz="1200"/>
            </a:br>
            <a:r>
              <a:rPr lang="nb" sz="1200" b="0" i="0" u="none" baseline="0"/>
              <a:t>Støt på 5 km/t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7E882BD-B06D-BB0B-2A92-299FA9737121}"/>
              </a:ext>
            </a:extLst>
          </p:cNvPr>
          <p:cNvGrpSpPr/>
          <p:nvPr/>
        </p:nvGrpSpPr>
        <p:grpSpPr>
          <a:xfrm>
            <a:off x="429904" y="4681107"/>
            <a:ext cx="11332192" cy="184666"/>
            <a:chOff x="429904" y="4665718"/>
            <a:chExt cx="11332192" cy="18466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C29356A-63A1-1255-D036-2C199F054455}"/>
                </a:ext>
              </a:extLst>
            </p:cNvPr>
            <p:cNvSpPr txBox="1"/>
            <p:nvPr/>
          </p:nvSpPr>
          <p:spPr>
            <a:xfrm>
              <a:off x="429904" y="4665718"/>
              <a:ext cx="2724691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 rtl="0"/>
              <a:r>
                <a:rPr lang="nb" sz="1200" b="0" i="0" u="none" baseline="0">
                  <a:latin typeface="+mn-lt"/>
                  <a:ea typeface="+mn-lt"/>
                  <a:cs typeface="+mn-lt"/>
                </a:rPr>
                <a:t>2 ganger maskinens vekt i 2 uker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4C38281-6699-F23D-96EA-FF14F34038BC}"/>
                </a:ext>
              </a:extLst>
            </p:cNvPr>
            <p:cNvCxnSpPr>
              <a:cxnSpLocks/>
            </p:cNvCxnSpPr>
            <p:nvPr/>
          </p:nvCxnSpPr>
          <p:spPr>
            <a:xfrm>
              <a:off x="3244595" y="4766293"/>
              <a:ext cx="1266545" cy="0"/>
            </a:xfrm>
            <a:prstGeom prst="line">
              <a:avLst/>
            </a:prstGeom>
            <a:ln w="1270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2164A87-8357-46F3-F877-A2FC73615F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0860" y="4766293"/>
              <a:ext cx="1266545" cy="0"/>
            </a:xfrm>
            <a:prstGeom prst="line">
              <a:avLst/>
            </a:prstGeom>
            <a:ln w="127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B6EF431-8C2A-B2D6-94E6-26F40EE1B250}"/>
                </a:ext>
              </a:extLst>
            </p:cNvPr>
            <p:cNvSpPr txBox="1"/>
            <p:nvPr/>
          </p:nvSpPr>
          <p:spPr>
            <a:xfrm>
              <a:off x="9037405" y="4665718"/>
              <a:ext cx="2724691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 rtl="0"/>
              <a:r>
                <a:rPr lang="nb" sz="1200" b="0" i="0" u="none" baseline="0">
                  <a:latin typeface="+mn-lt"/>
                  <a:ea typeface="+mn-lt"/>
                  <a:cs typeface="+mn-lt"/>
                </a:rPr>
                <a:t>3 ganger maskinens vekt i 2 uker 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6983675-3F68-F1FB-9CD8-30D0D9AB2D46}"/>
              </a:ext>
            </a:extLst>
          </p:cNvPr>
          <p:cNvGrpSpPr/>
          <p:nvPr/>
        </p:nvGrpSpPr>
        <p:grpSpPr>
          <a:xfrm>
            <a:off x="429904" y="5628673"/>
            <a:ext cx="11332192" cy="184666"/>
            <a:chOff x="429904" y="4665718"/>
            <a:chExt cx="11332192" cy="18466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4246EF3-3445-F922-DE21-673E7B3A1C9A}"/>
                </a:ext>
              </a:extLst>
            </p:cNvPr>
            <p:cNvSpPr txBox="1"/>
            <p:nvPr/>
          </p:nvSpPr>
          <p:spPr>
            <a:xfrm>
              <a:off x="429904" y="4665718"/>
              <a:ext cx="2724691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 rtl="0"/>
              <a:r>
                <a:rPr lang="nb" sz="1200" b="0" i="0" u="none" baseline="0">
                  <a:latin typeface="+mn-lt"/>
                  <a:ea typeface="+mn-lt"/>
                  <a:cs typeface="+mn-lt"/>
                </a:rPr>
                <a:t>Ikke akt.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777644E-B347-9142-A1EC-DE25F7A805A3}"/>
                </a:ext>
              </a:extLst>
            </p:cNvPr>
            <p:cNvCxnSpPr>
              <a:cxnSpLocks/>
            </p:cNvCxnSpPr>
            <p:nvPr/>
          </p:nvCxnSpPr>
          <p:spPr>
            <a:xfrm>
              <a:off x="3244595" y="4766293"/>
              <a:ext cx="1266545" cy="0"/>
            </a:xfrm>
            <a:prstGeom prst="line">
              <a:avLst/>
            </a:prstGeom>
            <a:ln w="1270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AEA5B5A-37B4-2146-57F0-7DFDFEC01C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0860" y="4766293"/>
              <a:ext cx="1266545" cy="0"/>
            </a:xfrm>
            <a:prstGeom prst="line">
              <a:avLst/>
            </a:prstGeom>
            <a:ln w="127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DDAD547-0EA1-B3EE-1C42-DC8CF9470061}"/>
                </a:ext>
              </a:extLst>
            </p:cNvPr>
            <p:cNvSpPr txBox="1"/>
            <p:nvPr/>
          </p:nvSpPr>
          <p:spPr>
            <a:xfrm>
              <a:off x="9037405" y="4665718"/>
              <a:ext cx="2724691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 rtl="0"/>
              <a:r>
                <a:rPr lang="nb" sz="1200" b="0" i="0" u="none" baseline="0">
                  <a:latin typeface="+mn-lt"/>
                  <a:ea typeface="+mn-lt"/>
                  <a:cs typeface="+mn-lt"/>
                </a:rPr>
                <a:t>80 ganger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20D1D2A-6011-B920-4CCA-230A56682761}"/>
              </a:ext>
            </a:extLst>
          </p:cNvPr>
          <p:cNvGrpSpPr/>
          <p:nvPr/>
        </p:nvGrpSpPr>
        <p:grpSpPr>
          <a:xfrm>
            <a:off x="429904" y="3733540"/>
            <a:ext cx="11332192" cy="184666"/>
            <a:chOff x="429904" y="4665718"/>
            <a:chExt cx="11332192" cy="184666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430BEAC-D476-D6AA-8808-4BBE46C8581E}"/>
                </a:ext>
              </a:extLst>
            </p:cNvPr>
            <p:cNvSpPr txBox="1"/>
            <p:nvPr/>
          </p:nvSpPr>
          <p:spPr>
            <a:xfrm>
              <a:off x="429904" y="4665718"/>
              <a:ext cx="2724691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 rtl="0"/>
              <a:r>
                <a:rPr lang="nb" sz="1200" b="0" i="0" u="none" baseline="0">
                  <a:latin typeface="+mn-lt"/>
                  <a:ea typeface="+mn-lt"/>
                  <a:cs typeface="+mn-lt"/>
                </a:rPr>
                <a:t>10 ganger – til sammen 40 ganger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7E9096-BE30-A0AF-6CE1-9B4687736C5B}"/>
                </a:ext>
              </a:extLst>
            </p:cNvPr>
            <p:cNvCxnSpPr>
              <a:cxnSpLocks/>
            </p:cNvCxnSpPr>
            <p:nvPr/>
          </p:nvCxnSpPr>
          <p:spPr>
            <a:xfrm>
              <a:off x="3244595" y="4766293"/>
              <a:ext cx="1266545" cy="0"/>
            </a:xfrm>
            <a:prstGeom prst="line">
              <a:avLst/>
            </a:prstGeom>
            <a:ln w="1270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E13AE3B-C27F-CF6A-12F3-433654E46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0860" y="4766293"/>
              <a:ext cx="1266545" cy="0"/>
            </a:xfrm>
            <a:prstGeom prst="line">
              <a:avLst/>
            </a:prstGeom>
            <a:ln w="127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675B853-7860-2CBD-5ED6-D83F2013062C}"/>
                </a:ext>
              </a:extLst>
            </p:cNvPr>
            <p:cNvSpPr txBox="1"/>
            <p:nvPr/>
          </p:nvSpPr>
          <p:spPr>
            <a:xfrm>
              <a:off x="9037405" y="4665718"/>
              <a:ext cx="2724691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 rtl="0"/>
              <a:r>
                <a:rPr lang="nb" sz="1200" b="0" i="0" u="none" baseline="0">
                  <a:latin typeface="+mn-lt"/>
                  <a:ea typeface="+mn-lt"/>
                  <a:cs typeface="+mn-lt"/>
                </a:rPr>
                <a:t>20 ganger – til sammen 80 ganger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6BB231D-AC2F-6628-85E0-718609B8467A}"/>
              </a:ext>
            </a:extLst>
          </p:cNvPr>
          <p:cNvGrpSpPr/>
          <p:nvPr/>
        </p:nvGrpSpPr>
        <p:grpSpPr>
          <a:xfrm>
            <a:off x="429904" y="2785973"/>
            <a:ext cx="11332192" cy="184666"/>
            <a:chOff x="429904" y="4665718"/>
            <a:chExt cx="11332192" cy="18466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FB8FB4-A8D3-3CCD-9F8E-FD1DF74D9C1B}"/>
                </a:ext>
              </a:extLst>
            </p:cNvPr>
            <p:cNvSpPr txBox="1"/>
            <p:nvPr/>
          </p:nvSpPr>
          <p:spPr>
            <a:xfrm>
              <a:off x="429904" y="4665718"/>
              <a:ext cx="2724691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 rtl="0"/>
              <a:r>
                <a:rPr lang="nb" sz="1200" b="0" i="0" u="none" baseline="0">
                  <a:latin typeface="+mn-lt"/>
                  <a:ea typeface="+mn-lt"/>
                  <a:cs typeface="+mn-lt"/>
                </a:rPr>
                <a:t>3 ganger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20F3B21-A35D-76A3-F8B5-C0932F34BDB1}"/>
                </a:ext>
              </a:extLst>
            </p:cNvPr>
            <p:cNvCxnSpPr>
              <a:cxnSpLocks/>
            </p:cNvCxnSpPr>
            <p:nvPr/>
          </p:nvCxnSpPr>
          <p:spPr>
            <a:xfrm>
              <a:off x="3244595" y="4766293"/>
              <a:ext cx="1266545" cy="0"/>
            </a:xfrm>
            <a:prstGeom prst="line">
              <a:avLst/>
            </a:prstGeom>
            <a:ln w="1270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2B6FBF9-D5F5-86AB-5231-B7A33110C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0860" y="4766293"/>
              <a:ext cx="1266545" cy="0"/>
            </a:xfrm>
            <a:prstGeom prst="line">
              <a:avLst/>
            </a:prstGeom>
            <a:ln w="127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D51341A-8984-7033-B948-3CD622023C03}"/>
                </a:ext>
              </a:extLst>
            </p:cNvPr>
            <p:cNvSpPr txBox="1"/>
            <p:nvPr/>
          </p:nvSpPr>
          <p:spPr>
            <a:xfrm>
              <a:off x="9037405" y="4665718"/>
              <a:ext cx="2724691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 rtl="0"/>
              <a:r>
                <a:rPr lang="nb" sz="1200" b="0" i="0" u="none" baseline="0">
                  <a:latin typeface="+mn-lt"/>
                  <a:ea typeface="+mn-lt"/>
                  <a:cs typeface="+mn-lt"/>
                </a:rPr>
                <a:t>3 ganger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01939D84-DC8D-E23C-74F8-AFDEE345D1F4}"/>
              </a:ext>
            </a:extLst>
          </p:cNvPr>
          <p:cNvSpPr txBox="1"/>
          <p:nvPr/>
        </p:nvSpPr>
        <p:spPr>
          <a:xfrm>
            <a:off x="429904" y="1838405"/>
            <a:ext cx="272469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rtl="0"/>
            <a:r>
              <a:rPr lang="nb" sz="1200" b="0" i="0" u="none" baseline="0">
                <a:latin typeface="+mn-lt"/>
                <a:ea typeface="+mn-lt"/>
                <a:cs typeface="+mn-lt"/>
              </a:rPr>
              <a:t>0,8 m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02BA7AD-5C66-0E37-3B57-AF522DD93A6C}"/>
              </a:ext>
            </a:extLst>
          </p:cNvPr>
          <p:cNvCxnSpPr>
            <a:cxnSpLocks/>
          </p:cNvCxnSpPr>
          <p:nvPr/>
        </p:nvCxnSpPr>
        <p:spPr>
          <a:xfrm>
            <a:off x="3244595" y="1938980"/>
            <a:ext cx="1266545" cy="0"/>
          </a:xfrm>
          <a:prstGeom prst="line">
            <a:avLst/>
          </a:prstGeom>
          <a:ln w="127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7D79BBC-36AE-5A67-F288-F00A75A56BDA}"/>
              </a:ext>
            </a:extLst>
          </p:cNvPr>
          <p:cNvCxnSpPr>
            <a:cxnSpLocks/>
          </p:cNvCxnSpPr>
          <p:nvPr/>
        </p:nvCxnSpPr>
        <p:spPr>
          <a:xfrm flipH="1">
            <a:off x="7680860" y="1938980"/>
            <a:ext cx="1266545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8BDAB0F2-199A-5758-5424-9C804685114A}"/>
              </a:ext>
            </a:extLst>
          </p:cNvPr>
          <p:cNvSpPr txBox="1"/>
          <p:nvPr/>
        </p:nvSpPr>
        <p:spPr>
          <a:xfrm>
            <a:off x="9037405" y="1838405"/>
            <a:ext cx="272469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nb" sz="1200" b="0" i="0" u="none" baseline="0">
                <a:latin typeface="+mn-lt"/>
                <a:ea typeface="+mn-lt"/>
                <a:cs typeface="+mn-lt"/>
              </a:rPr>
              <a:t>1 m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EA130EA-97B2-212B-CACE-B137EC45E67B}"/>
              </a:ext>
            </a:extLst>
          </p:cNvPr>
          <p:cNvSpPr txBox="1"/>
          <p:nvPr/>
        </p:nvSpPr>
        <p:spPr>
          <a:xfrm>
            <a:off x="429904" y="1124744"/>
            <a:ext cx="272469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rtl="0"/>
            <a:r>
              <a:rPr lang="nb" sz="1400" b="0" i="0" u="none" baseline="0">
                <a:solidFill>
                  <a:schemeClr val="tx2"/>
                </a:solidFill>
                <a:latin typeface="+mj-lt"/>
                <a:ea typeface="+mj-lt"/>
                <a:cs typeface="+mj-lt"/>
              </a:rPr>
              <a:t>Standard test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CAE409D-CEDD-02BA-FD48-213E2C2D6CB7}"/>
              </a:ext>
            </a:extLst>
          </p:cNvPr>
          <p:cNvSpPr txBox="1"/>
          <p:nvPr/>
        </p:nvSpPr>
        <p:spPr>
          <a:xfrm>
            <a:off x="9037405" y="1124744"/>
            <a:ext cx="2724691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nb" sz="14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Test av VU200</a:t>
            </a:r>
          </a:p>
        </p:txBody>
      </p:sp>
    </p:spTree>
    <p:extLst>
      <p:ext uri="{BB962C8B-B14F-4D97-AF65-F5344CB8AC3E}">
        <p14:creationId xmlns:p14="http://schemas.microsoft.com/office/powerpoint/2010/main" val="1579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0B3E9-D02F-9C22-9C55-3B38BB48A3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E6641-B62E-310E-482D-DA3D885DE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Teknisk spesifikasjon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00D77-9524-B2C3-292C-9468F60AA7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170CF-936F-E6F8-8A54-2177B257E5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220DF2AB-3CC6-D95D-36BC-36FEFF4BE8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03" r="21903"/>
          <a:stretch/>
        </p:blipFill>
        <p:spPr>
          <a:xfrm>
            <a:off x="6906022" y="0"/>
            <a:ext cx="5285978" cy="627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Innhold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vi-VN"/>
              <a:t>SALGS- OG TEKNISK PRESENTASJON VU200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97DC85A-115F-B488-0FF2-393AFDFE4C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13325" y="1412875"/>
            <a:ext cx="1983450" cy="698238"/>
          </a:xfrm>
        </p:spPr>
        <p:txBody>
          <a:bodyPr/>
          <a:lstStyle/>
          <a:p>
            <a:r>
              <a:rPr lang="en-US"/>
              <a:t>Value proposition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9DFA9EFA-F7FC-B1EA-18F8-ED70C828A50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13325" y="2420938"/>
            <a:ext cx="1496928" cy="698238"/>
          </a:xfrm>
        </p:spPr>
        <p:txBody>
          <a:bodyPr/>
          <a:lstStyle/>
          <a:p>
            <a:r>
              <a:rPr lang="en-US"/>
              <a:t>Primære bruksområder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2B591C3E-513D-54CD-4B21-33944794313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13325" y="3429000"/>
            <a:ext cx="2247699" cy="698238"/>
          </a:xfrm>
        </p:spPr>
        <p:txBody>
          <a:bodyPr/>
          <a:lstStyle/>
          <a:p>
            <a:r>
              <a:rPr lang="en-US"/>
              <a:t>Produktsammendrag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77F7B4D-17D2-03BB-3A4A-D391EC0B58D4}"/>
              </a:ext>
            </a:extLst>
          </p:cNvPr>
          <p:cNvSpPr txBox="1">
            <a:spLocks/>
          </p:cNvSpPr>
          <p:nvPr/>
        </p:nvSpPr>
        <p:spPr>
          <a:xfrm>
            <a:off x="462758" y="141287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mo-SDL"/>
              <a:t>1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E48F099-CBE1-E685-1C9F-4DB6E520B537}"/>
              </a:ext>
            </a:extLst>
          </p:cNvPr>
          <p:cNvSpPr txBox="1">
            <a:spLocks/>
          </p:cNvSpPr>
          <p:nvPr/>
        </p:nvSpPr>
        <p:spPr>
          <a:xfrm>
            <a:off x="462758" y="242093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mo-SDL"/>
              <a:t>2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BF93A8E1-856B-D296-4741-626770641891}"/>
              </a:ext>
            </a:extLst>
          </p:cNvPr>
          <p:cNvSpPr txBox="1">
            <a:spLocks/>
          </p:cNvSpPr>
          <p:nvPr/>
        </p:nvSpPr>
        <p:spPr>
          <a:xfrm>
            <a:off x="462758" y="3429000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mo-SDL"/>
              <a:t>3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3B7EA48-27E7-4838-E1E2-8350D149F49C}"/>
              </a:ext>
            </a:extLst>
          </p:cNvPr>
          <p:cNvSpPr txBox="1">
            <a:spLocks/>
          </p:cNvSpPr>
          <p:nvPr/>
        </p:nvSpPr>
        <p:spPr>
          <a:xfrm>
            <a:off x="4374657" y="1412875"/>
            <a:ext cx="2411328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Egenskaper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D14DB622-EED9-F75E-A0DD-01EE89035F07}"/>
              </a:ext>
            </a:extLst>
          </p:cNvPr>
          <p:cNvSpPr txBox="1">
            <a:spLocks/>
          </p:cNvSpPr>
          <p:nvPr/>
        </p:nvSpPr>
        <p:spPr>
          <a:xfrm>
            <a:off x="4374657" y="2420938"/>
            <a:ext cx="2044598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Holdbarhetstester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C88D35B3-03C2-DE11-F725-8D9AAB1E94E4}"/>
              </a:ext>
            </a:extLst>
          </p:cNvPr>
          <p:cNvSpPr txBox="1">
            <a:spLocks/>
          </p:cNvSpPr>
          <p:nvPr/>
        </p:nvSpPr>
        <p:spPr>
          <a:xfrm>
            <a:off x="4374657" y="3429000"/>
            <a:ext cx="224769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Teknisk spesifikasjon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B673E331-4A10-A652-6A9F-69FF35A729B7}"/>
              </a:ext>
            </a:extLst>
          </p:cNvPr>
          <p:cNvSpPr txBox="1">
            <a:spLocks/>
          </p:cNvSpPr>
          <p:nvPr/>
        </p:nvSpPr>
        <p:spPr>
          <a:xfrm>
            <a:off x="3524090" y="141287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5</a:t>
            </a:r>
            <a:endParaRPr lang="es-x-mo-SDL" dirty="0"/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67986382-D992-D084-E499-4215D868DAC9}"/>
              </a:ext>
            </a:extLst>
          </p:cNvPr>
          <p:cNvSpPr txBox="1">
            <a:spLocks/>
          </p:cNvSpPr>
          <p:nvPr/>
        </p:nvSpPr>
        <p:spPr>
          <a:xfrm>
            <a:off x="3524090" y="242093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6</a:t>
            </a:r>
            <a:endParaRPr lang="es-x-mo-SDL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53C7D43-0575-808C-867B-88421993DF80}"/>
              </a:ext>
            </a:extLst>
          </p:cNvPr>
          <p:cNvSpPr txBox="1">
            <a:spLocks/>
          </p:cNvSpPr>
          <p:nvPr/>
        </p:nvSpPr>
        <p:spPr>
          <a:xfrm>
            <a:off x="3524090" y="3429000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7</a:t>
            </a:r>
            <a:endParaRPr lang="es-x-mo-SD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10C65-6D7A-9DC6-8583-53589D73A685}"/>
              </a:ext>
            </a:extLst>
          </p:cNvPr>
          <p:cNvSpPr txBox="1">
            <a:spLocks/>
          </p:cNvSpPr>
          <p:nvPr/>
        </p:nvSpPr>
        <p:spPr>
          <a:xfrm>
            <a:off x="1329992" y="4437062"/>
            <a:ext cx="224769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Fordeler for kunden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BE8498-EC3E-F45E-D23A-7C4C6C97987F}"/>
              </a:ext>
            </a:extLst>
          </p:cNvPr>
          <p:cNvSpPr txBox="1">
            <a:spLocks/>
          </p:cNvSpPr>
          <p:nvPr/>
        </p:nvSpPr>
        <p:spPr>
          <a:xfrm>
            <a:off x="479425" y="443706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</a:t>
            </a:r>
            <a:endParaRPr lang="es-x-mo-SDL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3C45F04-9165-439F-4BD8-68A7375C3FB4}"/>
              </a:ext>
            </a:extLst>
          </p:cNvPr>
          <p:cNvSpPr txBox="1">
            <a:spLocks/>
          </p:cNvSpPr>
          <p:nvPr/>
        </p:nvSpPr>
        <p:spPr>
          <a:xfrm>
            <a:off x="4374657" y="4437062"/>
            <a:ext cx="224769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Tilbehør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658065D-151D-56B1-86E0-25DF5A8BA80E}"/>
              </a:ext>
            </a:extLst>
          </p:cNvPr>
          <p:cNvSpPr txBox="1">
            <a:spLocks/>
          </p:cNvSpPr>
          <p:nvPr/>
        </p:nvSpPr>
        <p:spPr>
          <a:xfrm>
            <a:off x="3524090" y="443706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8</a:t>
            </a:r>
            <a:endParaRPr lang="es-x-mo-SDL"/>
          </a:p>
        </p:txBody>
      </p:sp>
      <p:pic>
        <p:nvPicPr>
          <p:cNvPr id="10" name="Picture Placeholder 7" descr="A person vacuuming the stairs&#10;&#10;Description automatically generated">
            <a:extLst>
              <a:ext uri="{FF2B5EF4-FFF2-40B4-BE49-F238E27FC236}">
                <a16:creationId xmlns:a16="http://schemas.microsoft.com/office/drawing/2014/main" id="{FBD3DF24-401C-D89B-FD61-D2BCAE52F6E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18" r="9381"/>
          <a:stretch/>
        </p:blipFill>
        <p:spPr>
          <a:xfrm>
            <a:off x="6906021" y="0"/>
            <a:ext cx="5285978" cy="6284890"/>
          </a:xfrm>
        </p:spPr>
      </p:pic>
    </p:spTree>
    <p:extLst>
      <p:ext uri="{BB962C8B-B14F-4D97-AF65-F5344CB8AC3E}">
        <p14:creationId xmlns:p14="http://schemas.microsoft.com/office/powerpoint/2010/main" val="3662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D268E-3AF1-3092-F25D-8F1CA0597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499C02-BC9F-A84B-BABC-7E73F555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Teknisk spesifikasjon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47135-D84B-01CD-A462-7E7872AC90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15AC3-A388-902E-9494-A772DAA071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8013C916-31DF-BF65-9098-9F2DA169674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1" t="19875" r="17576" b="20892"/>
          <a:stretch/>
        </p:blipFill>
        <p:spPr>
          <a:xfrm>
            <a:off x="4343399" y="738107"/>
            <a:ext cx="529225" cy="1793637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0FB577-69EC-0487-6988-824D0B0DAEE7}"/>
              </a:ext>
            </a:extLst>
          </p:cNvPr>
          <p:cNvGrpSpPr/>
          <p:nvPr/>
        </p:nvGrpSpPr>
        <p:grpSpPr>
          <a:xfrm>
            <a:off x="9918722" y="694831"/>
            <a:ext cx="1026456" cy="1816638"/>
            <a:chOff x="3966726" y="313152"/>
            <a:chExt cx="3829813" cy="67780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325498-03E2-795E-F516-605CA7C1C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6726" y="3651337"/>
              <a:ext cx="3026644" cy="2622463"/>
            </a:xfrm>
            <a:prstGeom prst="rect">
              <a:avLst/>
            </a:prstGeom>
          </p:spPr>
        </p:pic>
        <p:pic>
          <p:nvPicPr>
            <p:cNvPr id="7" name="Content Placeholder 6">
              <a:extLst>
                <a:ext uri="{FF2B5EF4-FFF2-40B4-BE49-F238E27FC236}">
                  <a16:creationId xmlns:a16="http://schemas.microsoft.com/office/drawing/2014/main" id="{E2F9023A-71DD-4395-74F6-72935ADCB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261" t="19875" r="17576" b="20892"/>
            <a:stretch/>
          </p:blipFill>
          <p:spPr>
            <a:xfrm>
              <a:off x="5796624" y="313152"/>
              <a:ext cx="1999915" cy="677806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9CA0B7F-A229-3B54-B8F9-A9AC1E255B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034" y="1263575"/>
            <a:ext cx="1538616" cy="1333147"/>
          </a:xfrm>
          <a:prstGeom prst="rect">
            <a:avLst/>
          </a:prstGeom>
        </p:spPr>
      </p:pic>
      <p:graphicFrame>
        <p:nvGraphicFramePr>
          <p:cNvPr id="11" name="Tabella 17">
            <a:extLst>
              <a:ext uri="{FF2B5EF4-FFF2-40B4-BE49-F238E27FC236}">
                <a16:creationId xmlns:a16="http://schemas.microsoft.com/office/drawing/2014/main" id="{832A2C61-A0F8-7411-CE53-A93E08C61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822575"/>
              </p:ext>
            </p:extLst>
          </p:nvPr>
        </p:nvGraphicFramePr>
        <p:xfrm>
          <a:off x="483798" y="2384026"/>
          <a:ext cx="11228777" cy="365760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837731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688164">
                  <a:extLst>
                    <a:ext uri="{9D8B030D-6E8A-4147-A177-3AD203B41FA5}">
                      <a16:colId xmlns:a16="http://schemas.microsoft.com/office/drawing/2014/main" val="878319614"/>
                    </a:ext>
                  </a:extLst>
                </a:gridCol>
                <a:gridCol w="2977872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3146786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578224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Enhet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VU200</a:t>
                      </a:r>
                    </a:p>
                  </a:txBody>
                  <a:tcPr marL="9144" marR="9144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 og lader VU200</a:t>
                      </a:r>
                    </a:p>
                  </a:txBody>
                  <a:tcPr marL="9144" marR="9144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VU200 med batteri og lader</a:t>
                      </a:r>
                    </a:p>
                  </a:txBody>
                  <a:tcPr marL="9144" marR="9144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Artikkelnr.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128390174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128389489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128390175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Type stikk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baseline="0"/>
                        <a:t>EU, UK, US, AU</a:t>
                      </a:r>
                      <a:endParaRPr lang="nb" sz="11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EU, UK, US, AU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baseline="0"/>
                        <a:t>EU, UK, US, AU</a:t>
                      </a:r>
                      <a:endParaRPr lang="nb" sz="11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Type filter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b" sz="1100" b="0" i="0" u="none" baseline="0"/>
                        <a:t>HEPA 14</a:t>
                      </a:r>
                      <a:endParaRPr lang="nb" sz="11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b" sz="1100" b="0" i="0" u="none" baseline="0"/>
                        <a:t>HEPA 14</a:t>
                      </a:r>
                      <a:endParaRPr lang="nb" sz="11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Merkeeffekt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550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  66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 550/66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Sugekraft i enden av rør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170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170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Luftstrøm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l/sek.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Kapasitet støvbeholder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baseline="0"/>
                        <a:t>0,8</a:t>
                      </a:r>
                      <a:endParaRPr lang="nb" sz="110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Ladetid batteri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min.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baseline="0"/>
                        <a:t>110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baseline="0"/>
                        <a:t>110</a:t>
                      </a: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baseline="0"/>
                        <a:t>110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Batteridriftstid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min.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baseline="0"/>
                        <a:t>60/25/12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 x 60/25/12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Lengde x Bredde x Høyde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255x226x1255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187x113x210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255x226x1255/187x113x210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Vekt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2,97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1,4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2,97/1,4</a:t>
                      </a: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6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10275-C2EB-F95F-6074-9041E3ACB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944F42-091F-A4E9-F80F-365D84A9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Egenskaper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60C99-02EC-8151-B44A-9846DBC07E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5B015-431F-0014-2ED2-F887149FA01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81319FFE-A64E-EA2D-764D-14DE49CB50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1" t="19875" r="17576" b="20892"/>
          <a:stretch/>
        </p:blipFill>
        <p:spPr>
          <a:xfrm>
            <a:off x="4343399" y="738107"/>
            <a:ext cx="529225" cy="1793637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1C9E5A-247A-77A5-3EA3-00FE8F6A6D9B}"/>
              </a:ext>
            </a:extLst>
          </p:cNvPr>
          <p:cNvGrpSpPr/>
          <p:nvPr/>
        </p:nvGrpSpPr>
        <p:grpSpPr>
          <a:xfrm>
            <a:off x="9918722" y="694831"/>
            <a:ext cx="1026456" cy="1816638"/>
            <a:chOff x="3966726" y="313152"/>
            <a:chExt cx="3829813" cy="6778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A8831E-51A9-A2D8-ED55-4C9819FC6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6726" y="3651337"/>
              <a:ext cx="3026644" cy="2622463"/>
            </a:xfrm>
            <a:prstGeom prst="rect">
              <a:avLst/>
            </a:prstGeom>
          </p:spPr>
        </p:pic>
        <p:pic>
          <p:nvPicPr>
            <p:cNvPr id="9" name="Content Placeholder 6">
              <a:extLst>
                <a:ext uri="{FF2B5EF4-FFF2-40B4-BE49-F238E27FC236}">
                  <a16:creationId xmlns:a16="http://schemas.microsoft.com/office/drawing/2014/main" id="{395BCAAF-7925-0AC5-0545-59106184D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261" t="19875" r="17576" b="20892"/>
            <a:stretch/>
          </p:blipFill>
          <p:spPr>
            <a:xfrm>
              <a:off x="5796624" y="313152"/>
              <a:ext cx="1999915" cy="677806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D801B11-DDA4-3AB4-B118-D11388CDB4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034" y="1263575"/>
            <a:ext cx="1538616" cy="1333147"/>
          </a:xfrm>
          <a:prstGeom prst="rect">
            <a:avLst/>
          </a:prstGeom>
        </p:spPr>
      </p:pic>
      <p:graphicFrame>
        <p:nvGraphicFramePr>
          <p:cNvPr id="12" name="Tabella 17">
            <a:extLst>
              <a:ext uri="{FF2B5EF4-FFF2-40B4-BE49-F238E27FC236}">
                <a16:creationId xmlns:a16="http://schemas.microsoft.com/office/drawing/2014/main" id="{02FCFF29-063B-B2EE-4CAE-DBD414243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605978"/>
              </p:ext>
            </p:extLst>
          </p:nvPr>
        </p:nvGraphicFramePr>
        <p:xfrm>
          <a:off x="483798" y="2384026"/>
          <a:ext cx="11228777" cy="3657598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25895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977872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3146786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578224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VU200</a:t>
                      </a:r>
                    </a:p>
                  </a:txBody>
                  <a:tcPr marL="9144" marR="9144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 og lader VU200</a:t>
                      </a:r>
                    </a:p>
                  </a:txBody>
                  <a:tcPr marL="9144" marR="9144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VU200 med batteri og lader</a:t>
                      </a:r>
                    </a:p>
                  </a:txBody>
                  <a:tcPr marL="9144" marR="9144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Artikkelnr.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128390174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128389489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128390175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8426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Ergonomisk design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HEPA-filtrering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2-i-1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Multifunksjon harde og myke gulv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To hastigheter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Kan festes på vegg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Skjerm på rengjøringsmaskinen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Strømindikator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Batterinivåindikator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Ladeindikator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nb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6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71200-C7D2-32DC-6F86-96AF90A12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50C3B-375E-901A-2BA1-ABA7116FD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Tilbehør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D1D23-390E-DDD1-3F18-43098B3CCD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6FD9D-D9AA-15C8-2FF1-DD7D032E08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9A423-49F7-182C-D3B8-BA5348C6A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0152CED-74AB-3CA4-012B-39B9C905BF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586" y="1767268"/>
            <a:ext cx="853739" cy="61188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C10A42B-8BC2-63AF-005D-A2CB9328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Tilbehør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B3E61-F1CE-8ED3-6A79-77D2293774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13FE4-8D99-2E57-E9CC-C2E75D2F78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80D44C-FB4B-1832-2B4D-7AB7EBE96F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69" y="1744866"/>
            <a:ext cx="395386" cy="579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A2AAAC-C616-A9DD-E74C-6B55BBB0E9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452" y="2379475"/>
            <a:ext cx="415307" cy="555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F66F65-5C8A-6A80-21C6-E069B51717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69" y="2787703"/>
            <a:ext cx="908601" cy="1000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B52F21-CD9C-1821-7A71-031649103F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569" y="3696261"/>
            <a:ext cx="497556" cy="5152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EFE762-0BDC-E772-AC3D-0E84AB9914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057" y="4329741"/>
            <a:ext cx="580435" cy="5368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8A70AA-2F17-75BC-ED78-6B914FAC31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37" y="5003511"/>
            <a:ext cx="740563" cy="5946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5BAF08-9793-5744-464B-DE5018C3768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076" y="3097265"/>
            <a:ext cx="561644" cy="4572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B25AA5-DA64-1795-5A8C-5EDB8DB72F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664" y="2398445"/>
            <a:ext cx="260072" cy="548540"/>
          </a:xfrm>
          <a:prstGeom prst="rect">
            <a:avLst/>
          </a:prstGeom>
        </p:spPr>
      </p:pic>
      <p:pic>
        <p:nvPicPr>
          <p:cNvPr id="35" name="Picture 34" descr="A black round object with white paper&#10;&#10;Description automatically generated">
            <a:extLst>
              <a:ext uri="{FF2B5EF4-FFF2-40B4-BE49-F238E27FC236}">
                <a16:creationId xmlns:a16="http://schemas.microsoft.com/office/drawing/2014/main" id="{BB9F2E5B-4751-3ABF-254D-95D7461CD3E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561" y="3682614"/>
            <a:ext cx="538053" cy="499086"/>
          </a:xfrm>
          <a:prstGeom prst="rect">
            <a:avLst/>
          </a:prstGeom>
        </p:spPr>
      </p:pic>
      <p:pic>
        <p:nvPicPr>
          <p:cNvPr id="25" name="Picture 24" descr="A black metal bracket with screws&#10;&#10;Description automatically generated">
            <a:extLst>
              <a:ext uri="{FF2B5EF4-FFF2-40B4-BE49-F238E27FC236}">
                <a16:creationId xmlns:a16="http://schemas.microsoft.com/office/drawing/2014/main" id="{D9E35401-3067-5E8D-B370-40BC0C6C0B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189" y="4290164"/>
            <a:ext cx="639527" cy="586732"/>
          </a:xfrm>
          <a:prstGeom prst="rect">
            <a:avLst/>
          </a:prstGeom>
        </p:spPr>
      </p:pic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4E7C18BF-97C5-B13C-AFB7-F512532290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1" t="19875" r="17576" b="20892"/>
          <a:stretch/>
        </p:blipFill>
        <p:spPr>
          <a:xfrm>
            <a:off x="7268226" y="4891413"/>
            <a:ext cx="200017" cy="677892"/>
          </a:xfrm>
        </p:spPr>
      </p:pic>
      <p:graphicFrame>
        <p:nvGraphicFramePr>
          <p:cNvPr id="3" name="Tabella 17">
            <a:extLst>
              <a:ext uri="{FF2B5EF4-FFF2-40B4-BE49-F238E27FC236}">
                <a16:creationId xmlns:a16="http://schemas.microsoft.com/office/drawing/2014/main" id="{4769712F-7647-0EF1-0B1A-6571E7823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431317"/>
              </p:ext>
            </p:extLst>
          </p:nvPr>
        </p:nvGraphicFramePr>
        <p:xfrm>
          <a:off x="479425" y="1412878"/>
          <a:ext cx="4921183" cy="413114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32476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168501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420206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</a:tblGrid>
              <a:tr h="29066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Navn</a:t>
                      </a:r>
                    </a:p>
                  </a:txBody>
                  <a:tcPr marL="73152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Artikkelnr. </a:t>
                      </a:r>
                    </a:p>
                  </a:txBody>
                  <a:tcPr marL="73152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Fugemunnstykke S Svart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128389446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Kombibørste S svart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128389448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Veggfeste S svart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128389456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Sofabørste S svart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128389450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Børste S svart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128389451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Rull for harde gulv VU200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128389496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8689"/>
                  </a:ext>
                </a:extLst>
              </a:tr>
            </a:tbl>
          </a:graphicData>
        </a:graphic>
      </p:graphicFrame>
      <p:graphicFrame>
        <p:nvGraphicFramePr>
          <p:cNvPr id="7" name="Tabella 17">
            <a:extLst>
              <a:ext uri="{FF2B5EF4-FFF2-40B4-BE49-F238E27FC236}">
                <a16:creationId xmlns:a16="http://schemas.microsoft.com/office/drawing/2014/main" id="{DA1014B9-898E-3ED4-4DA6-B73724DD1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523397"/>
              </p:ext>
            </p:extLst>
          </p:nvPr>
        </p:nvGraphicFramePr>
        <p:xfrm>
          <a:off x="6791392" y="1412878"/>
          <a:ext cx="4921183" cy="413114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32476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168501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420206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</a:tblGrid>
              <a:tr h="29066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Navn</a:t>
                      </a:r>
                    </a:p>
                  </a:txBody>
                  <a:tcPr marL="73152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Artikkelnr. </a:t>
                      </a:r>
                    </a:p>
                  </a:txBody>
                  <a:tcPr marL="73152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nb" sz="11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Tepperull VU200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128389497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Fleksibel slange S svart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128389452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Aktiv børste S svart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128389454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HEPA 14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128389457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Krok og braketter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128389500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VU200</a:t>
                      </a:r>
                      <a:endParaRPr lang="nb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b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128390174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8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2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AF37-38D1-EB30-A280-F765B213EF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81215-9C4D-64D6-6DC1-59CA22309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Value proposition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AEA93-6DA4-DFF6-C7AA-03126F15A1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45A43-2AB7-DE21-6E43-DFD2133908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C7FB-1781-8B03-995E-98AC4E61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986EFFE-A7D4-323E-3AC9-978A54A074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8" progId="TCLayout.ActiveDocument.1">
                  <p:embed/>
                </p:oleObj>
              </mc:Choice>
              <mc:Fallback>
                <p:oleObj name="Diapositiva think-cell" r:id="rId4" imgW="347" imgH="34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86EFFE-A7D4-323E-3AC9-978A54A074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FBB159-6E53-E9A2-DED0-DF5C0B2AFF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4" y="2236154"/>
            <a:ext cx="5850255" cy="4801314"/>
          </a:xfrm>
        </p:spPr>
        <p:txBody>
          <a:bodyPr wrap="square" bIns="2194560">
            <a:spAutoFit/>
          </a:bodyPr>
          <a:lstStyle/>
          <a:p>
            <a:pPr marL="0" indent="0">
              <a:buNone/>
            </a:pPr>
            <a:r>
              <a:rPr lang="nb-NO" sz="2000" dirty="0"/>
              <a:t>Den </a:t>
            </a:r>
            <a:r>
              <a:rPr lang="nb-NO" sz="2000" dirty="0">
                <a:latin typeface="+mj-lt"/>
              </a:rPr>
              <a:t>batteridrevne støvsugeren </a:t>
            </a:r>
            <a:r>
              <a:rPr lang="nb-NO" sz="2000" dirty="0"/>
              <a:t>VU200 gjør det mulig for profesjonelle renholdere å </a:t>
            </a:r>
            <a:r>
              <a:rPr lang="nb-NO" sz="2000" dirty="0">
                <a:latin typeface="+mj-lt"/>
              </a:rPr>
              <a:t>utføre punktrengjøring lettvint og raskt uten avbrudd </a:t>
            </a:r>
            <a:br>
              <a:rPr lang="nb-NO" sz="2000" dirty="0">
                <a:latin typeface="+mj-lt"/>
              </a:rPr>
            </a:br>
            <a:r>
              <a:rPr lang="nb-NO" sz="2000" dirty="0">
                <a:latin typeface="+mj-lt"/>
              </a:rPr>
              <a:t>i arbeidsflyten.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>
                <a:latin typeface="+mj-lt"/>
              </a:rPr>
              <a:t>Støvsugeren er sertifisert for profesjonell bruk </a:t>
            </a:r>
            <a:r>
              <a:rPr lang="nb-NO" sz="2000" dirty="0"/>
              <a:t>og</a:t>
            </a:r>
            <a:r>
              <a:rPr lang="nb-NO" sz="2000" dirty="0">
                <a:latin typeface="+mj-lt"/>
              </a:rPr>
              <a:t> alltid innen rekkevidde.</a:t>
            </a:r>
            <a:r>
              <a:rPr lang="nb-NO" sz="2000" dirty="0"/>
              <a:t> Den er kraftig, brukervennlig og har avansert filtrering.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75542E-47D7-0FED-BFB3-F822AF9E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it-IT"/>
              <a:t>Value </a:t>
            </a:r>
            <a:r>
              <a:rPr lang="it-IT" err="1"/>
              <a:t>proposition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3053-F25A-78CF-8657-D9628F0CD3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CDEDB-E20F-E4AA-B6C9-2B6C04E440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DEC460-9A6B-A2CE-FE7A-9EC55BE1F5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513500-CC14-E71D-FA2D-61B9860195A0}"/>
              </a:ext>
            </a:extLst>
          </p:cNvPr>
          <p:cNvSpPr/>
          <p:nvPr/>
        </p:nvSpPr>
        <p:spPr>
          <a:xfrm>
            <a:off x="6607055" y="0"/>
            <a:ext cx="5584945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CB5AFBCF-1FA6-C6C1-3AC2-C4738C9C80DE}"/>
              </a:ext>
            </a:extLst>
          </p:cNvPr>
          <p:cNvSpPr txBox="1">
            <a:spLocks/>
          </p:cNvSpPr>
          <p:nvPr/>
        </p:nvSpPr>
        <p:spPr>
          <a:xfrm>
            <a:off x="7094292" y="1638013"/>
            <a:ext cx="4599867" cy="6167842"/>
          </a:xfrm>
          <a:prstGeom prst="rect">
            <a:avLst/>
          </a:prstGeom>
        </p:spPr>
        <p:txBody>
          <a:bodyPr vert="horz" wrap="square" lIns="0" tIns="0" rIns="0" bIns="219456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solidFill>
                  <a:schemeClr val="accent3"/>
                </a:solidFill>
                <a:latin typeface="+mj-lt"/>
              </a:rPr>
              <a:t>Batteridrevet støvsuger </a:t>
            </a:r>
          </a:p>
          <a:p>
            <a:pPr marL="0" indent="0">
              <a:buNone/>
            </a:pPr>
            <a:r>
              <a:rPr lang="nb-NO" sz="1100" dirty="0"/>
              <a:t>Kategoridefinisjon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solidFill>
                <a:schemeClr val="accent3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solidFill>
                  <a:schemeClr val="accent3"/>
                </a:solidFill>
                <a:latin typeface="+mj-lt"/>
              </a:rPr>
              <a:t>Komfortabelt og raskt </a:t>
            </a:r>
          </a:p>
          <a:p>
            <a:pPr marL="0" indent="0">
              <a:buNone/>
            </a:pPr>
            <a:r>
              <a:rPr lang="nb-NO" sz="1100" dirty="0"/>
              <a:t>Fokus på kundefordelene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solidFill>
                <a:schemeClr val="accent3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solidFill>
                  <a:schemeClr val="accent3"/>
                </a:solidFill>
                <a:latin typeface="+mj-lt"/>
              </a:rPr>
              <a:t>Punktrengjøring uten avbrudd i arbeidsflyten</a:t>
            </a:r>
          </a:p>
          <a:p>
            <a:pPr marL="0" indent="0">
              <a:buNone/>
            </a:pPr>
            <a:r>
              <a:rPr lang="nb-NO" sz="1100" dirty="0"/>
              <a:t>Tydelig definisjon av bruksområdet;</a:t>
            </a:r>
          </a:p>
          <a:p>
            <a:pPr marL="0" indent="0">
              <a:buNone/>
            </a:pPr>
            <a:r>
              <a:rPr lang="nb-NO" sz="1100" dirty="0"/>
              <a:t>Fokus på verdien av effektivitet: Med VU200 unngår du stopp i rengjøringen, siden du ikke trenger å koble til en maskin, men bare kan ta støvsugeren og bruke den.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solidFill>
                <a:schemeClr val="accent3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solidFill>
                  <a:schemeClr val="accent3"/>
                </a:solidFill>
                <a:latin typeface="+mj-lt"/>
              </a:rPr>
              <a:t>Sertifisert for profesjonell bruk </a:t>
            </a:r>
          </a:p>
          <a:p>
            <a:pPr marL="0" indent="0">
              <a:buNone/>
            </a:pPr>
            <a:r>
              <a:rPr lang="nb-NO" sz="1100" dirty="0"/>
              <a:t>Differensiering sammenlignet med forbrukerversjon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solidFill>
                <a:schemeClr val="accent3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solidFill>
                  <a:schemeClr val="accent3"/>
                </a:solidFill>
                <a:latin typeface="+mj-lt"/>
              </a:rPr>
              <a:t>Alltid innen rekkevidde</a:t>
            </a:r>
          </a:p>
          <a:p>
            <a:pPr marL="0" indent="0">
              <a:buNone/>
            </a:pPr>
            <a:r>
              <a:rPr lang="nb-NO" sz="1100" dirty="0"/>
              <a:t>Fokus på viktige produktegenskaper</a:t>
            </a:r>
          </a:p>
        </p:txBody>
      </p:sp>
    </p:spTree>
    <p:extLst>
      <p:ext uri="{BB962C8B-B14F-4D97-AF65-F5344CB8AC3E}">
        <p14:creationId xmlns:p14="http://schemas.microsoft.com/office/powerpoint/2010/main" val="15751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9080-E5F5-6955-F750-3E7D14B985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21FB-183B-31FC-0A3F-8CCC8DFDF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Primære bruksområder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7E9F6-3C7F-0151-2A25-86C727D4D0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18A95-10DF-D576-3447-136CD6FC81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8256B-B963-85FF-C3EC-5DD64103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Produktet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3F844-C426-7790-6B11-D44D4BEB397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vi-VN"/>
              <a:t>SALGS- OG TEKNISK PRESENTASJON VU200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8AB8B-5BDD-ABF8-0A08-CA041B4C01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FE912-C082-2F24-2A30-9C39B323451D}"/>
              </a:ext>
            </a:extLst>
          </p:cNvPr>
          <p:cNvSpPr txBox="1"/>
          <p:nvPr/>
        </p:nvSpPr>
        <p:spPr>
          <a:xfrm>
            <a:off x="480154" y="1412875"/>
            <a:ext cx="5747926" cy="15006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800" dirty="0" err="1">
                <a:latin typeface="+mj-lt"/>
              </a:rPr>
              <a:t>Enkel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punktrengjøring</a:t>
            </a:r>
            <a:r>
              <a:rPr lang="en-US" sz="1800" dirty="0">
                <a:latin typeface="+mj-lt"/>
              </a:rPr>
              <a:t> for </a:t>
            </a:r>
            <a:r>
              <a:rPr lang="en-US" sz="1800" dirty="0" err="1">
                <a:latin typeface="+mj-lt"/>
              </a:rPr>
              <a:t>profesjonelle</a:t>
            </a:r>
            <a:endParaRPr lang="en-US" sz="1800" dirty="0">
              <a:latin typeface="+mj-lt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400" dirty="0"/>
              <a:t>Effektiviser rengjøringen med VU200: en kraftig, allsidig støvsuger </a:t>
            </a:r>
            <a:br>
              <a:rPr lang="nb-NO" sz="1400" dirty="0"/>
            </a:br>
            <a:r>
              <a:rPr lang="nb-NO" sz="1400" dirty="0"/>
              <a:t>sertifisert for profesjonell bruk 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400" dirty="0"/>
              <a:t>VU200 er utstyrt med et litium-ionbatteri og er utviklet spesielt for punktrengjøring, og er lett, komfortabel </a:t>
            </a:r>
            <a:r>
              <a:rPr lang="nb-NO" sz="1400"/>
              <a:t>og brukervennlig</a:t>
            </a:r>
            <a:endParaRPr lang="nb-NO" sz="1400" dirty="0"/>
          </a:p>
        </p:txBody>
      </p:sp>
      <p:pic>
        <p:nvPicPr>
          <p:cNvPr id="2" name="Picture Placeholder 7" descr="A vacuum cleaner on a black background&#10;&#10;Description automatically generated">
            <a:extLst>
              <a:ext uri="{FF2B5EF4-FFF2-40B4-BE49-F238E27FC236}">
                <a16:creationId xmlns:a16="http://schemas.microsoft.com/office/drawing/2014/main" id="{A0120DD2-D2E1-F6D5-E0A9-74F47BA5D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85" t="869" r="12159"/>
          <a:stretch/>
        </p:blipFill>
        <p:spPr>
          <a:xfrm>
            <a:off x="6605016" y="0"/>
            <a:ext cx="5586984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931B90-BDED-2EC2-BD6A-CA79E400191B}"/>
              </a:ext>
            </a:extLst>
          </p:cNvPr>
          <p:cNvSpPr txBox="1">
            <a:spLocks/>
          </p:cNvSpPr>
          <p:nvPr/>
        </p:nvSpPr>
        <p:spPr>
          <a:xfrm>
            <a:off x="8129488" y="4307838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19456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Offentlig administrasjon og kontorer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67258-2D22-BD88-0C0C-A093751248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F9A4F-2F2C-3B77-3B82-1BE269B42C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5531487-FB54-E59F-89DD-CEDDF3C76B1E}"/>
              </a:ext>
            </a:extLst>
          </p:cNvPr>
          <p:cNvSpPr txBox="1">
            <a:spLocks/>
          </p:cNvSpPr>
          <p:nvPr/>
        </p:nvSpPr>
        <p:spPr>
          <a:xfrm>
            <a:off x="485774" y="1700662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19456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Rengjøringsbyråer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4A75E69-3F2C-A092-50EF-178FCA952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da-DK"/>
              <a:t>Primærkunder | CC&amp;I</a:t>
            </a:r>
          </a:p>
        </p:txBody>
      </p:sp>
      <p:sp>
        <p:nvSpPr>
          <p:cNvPr id="28" name="Title 12">
            <a:extLst>
              <a:ext uri="{FF2B5EF4-FFF2-40B4-BE49-F238E27FC236}">
                <a16:creationId xmlns:a16="http://schemas.microsoft.com/office/drawing/2014/main" id="{0EA9AF8E-35DE-47CE-E504-52AC68CA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vert="horz"/>
          <a:lstStyle/>
          <a:p>
            <a:r>
              <a:rPr lang="en-US"/>
              <a:t>Målsegmenter 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8B77A281-0965-AB65-06F4-FB1E483F6B70}"/>
              </a:ext>
            </a:extLst>
          </p:cNvPr>
          <p:cNvSpPr txBox="1">
            <a:spLocks/>
          </p:cNvSpPr>
          <p:nvPr/>
        </p:nvSpPr>
        <p:spPr>
          <a:xfrm>
            <a:off x="4328885" y="1709608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19456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Institusjoner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5CE48DB-D73F-3F08-CBDA-8272E2CF4068}"/>
              </a:ext>
            </a:extLst>
          </p:cNvPr>
          <p:cNvSpPr txBox="1">
            <a:spLocks/>
          </p:cNvSpPr>
          <p:nvPr/>
        </p:nvSpPr>
        <p:spPr>
          <a:xfrm>
            <a:off x="8129488" y="1709608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19456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Hotell- og restaurantnæring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C78734-C080-31D3-5CDF-31799C2389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76" b="6230"/>
          <a:stretch/>
        </p:blipFill>
        <p:spPr>
          <a:xfrm>
            <a:off x="485774" y="1412875"/>
            <a:ext cx="3474720" cy="16978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A453B-37E5-A5A7-6C41-6EB816244FD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51" b="1119"/>
          <a:stretch/>
        </p:blipFill>
        <p:spPr>
          <a:xfrm>
            <a:off x="4328885" y="1423649"/>
            <a:ext cx="3474720" cy="16870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D304B9-1BA0-FF78-7EDC-6CFB55CFE59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347" b="823"/>
          <a:stretch/>
        </p:blipFill>
        <p:spPr>
          <a:xfrm>
            <a:off x="8129488" y="4021878"/>
            <a:ext cx="3474720" cy="1687084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4F0CEB8A-FBCD-263B-C3C1-CA46D526FC46}"/>
              </a:ext>
            </a:extLst>
          </p:cNvPr>
          <p:cNvSpPr txBox="1">
            <a:spLocks/>
          </p:cNvSpPr>
          <p:nvPr/>
        </p:nvSpPr>
        <p:spPr>
          <a:xfrm>
            <a:off x="485774" y="4307840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19456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b" b="0" i="0" u="none" baseline="0"/>
              <a:t>Skolevesen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0272F387-A5C9-0F13-2592-28A8BB34C431}"/>
              </a:ext>
            </a:extLst>
          </p:cNvPr>
          <p:cNvSpPr txBox="1">
            <a:spLocks/>
          </p:cNvSpPr>
          <p:nvPr/>
        </p:nvSpPr>
        <p:spPr>
          <a:xfrm>
            <a:off x="4328885" y="4307840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19456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Detaljhandel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7DB9A5-C964-2893-B959-3C0681C7E3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8" r="8808"/>
          <a:stretch/>
        </p:blipFill>
        <p:spPr>
          <a:xfrm>
            <a:off x="485774" y="4021881"/>
            <a:ext cx="3474720" cy="16870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7793F9-41D5-AFAC-D0B7-3EB2019965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01" b="11549"/>
          <a:stretch/>
        </p:blipFill>
        <p:spPr>
          <a:xfrm>
            <a:off x="4328885" y="4021878"/>
            <a:ext cx="3474720" cy="16870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EDBDFA1-4866-757C-C048-E29E17ED3D0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86" b="2982"/>
          <a:stretch/>
        </p:blipFill>
        <p:spPr>
          <a:xfrm>
            <a:off x="8129488" y="1422468"/>
            <a:ext cx="3474720" cy="16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B7AB-1669-7DA2-187C-F79F9230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66A046-E889-899A-54F9-72915CA71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Rengjøringsoppgaver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2002C-03AF-1317-5947-10CAD4EBEE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FF172-5DC1-A44A-EEEC-0E397FAE4A1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33201D-1C0F-6755-9E33-D0BA84EF92EF}"/>
              </a:ext>
            </a:extLst>
          </p:cNvPr>
          <p:cNvSpPr>
            <a:spLocks noChangeAspect="1"/>
          </p:cNvSpPr>
          <p:nvPr/>
        </p:nvSpPr>
        <p:spPr>
          <a:xfrm>
            <a:off x="4899775" y="305770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62B1F3-4361-93D9-BFA5-7AF717E0516A}"/>
              </a:ext>
            </a:extLst>
          </p:cNvPr>
          <p:cNvSpPr>
            <a:spLocks noChangeAspect="1"/>
          </p:cNvSpPr>
          <p:nvPr/>
        </p:nvSpPr>
        <p:spPr>
          <a:xfrm>
            <a:off x="3046111" y="226432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FCD46B-C81D-9904-3DD2-3C44BA299575}"/>
              </a:ext>
            </a:extLst>
          </p:cNvPr>
          <p:cNvSpPr>
            <a:spLocks noChangeAspect="1"/>
          </p:cNvSpPr>
          <p:nvPr/>
        </p:nvSpPr>
        <p:spPr>
          <a:xfrm>
            <a:off x="4899775" y="3454675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3A3F40-905C-FC06-01E4-8C7B614CCDF8}"/>
              </a:ext>
            </a:extLst>
          </p:cNvPr>
          <p:cNvSpPr>
            <a:spLocks noChangeAspect="1"/>
          </p:cNvSpPr>
          <p:nvPr/>
        </p:nvSpPr>
        <p:spPr>
          <a:xfrm>
            <a:off x="3046111" y="266183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347797-5B09-8371-D147-BB6BD00AC46D}"/>
              </a:ext>
            </a:extLst>
          </p:cNvPr>
          <p:cNvSpPr>
            <a:spLocks noChangeAspect="1"/>
          </p:cNvSpPr>
          <p:nvPr/>
        </p:nvSpPr>
        <p:spPr>
          <a:xfrm>
            <a:off x="6746217" y="425220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EFBB2B-8396-D237-3AAA-E408A2BEA31D}"/>
              </a:ext>
            </a:extLst>
          </p:cNvPr>
          <p:cNvSpPr>
            <a:spLocks noChangeAspect="1"/>
          </p:cNvSpPr>
          <p:nvPr/>
        </p:nvSpPr>
        <p:spPr>
          <a:xfrm>
            <a:off x="6746217" y="4649765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1785E6-4802-BBF2-4876-B6DB322A522B}"/>
              </a:ext>
            </a:extLst>
          </p:cNvPr>
          <p:cNvSpPr>
            <a:spLocks noChangeAspect="1"/>
          </p:cNvSpPr>
          <p:nvPr/>
        </p:nvSpPr>
        <p:spPr>
          <a:xfrm>
            <a:off x="4899775" y="186681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CBA328-1A72-0660-4459-9E08937DD89F}"/>
              </a:ext>
            </a:extLst>
          </p:cNvPr>
          <p:cNvSpPr>
            <a:spLocks noChangeAspect="1"/>
          </p:cNvSpPr>
          <p:nvPr/>
        </p:nvSpPr>
        <p:spPr>
          <a:xfrm>
            <a:off x="3046111" y="186681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5DBF40-1C41-62AA-6991-80CB0D2D2857}"/>
              </a:ext>
            </a:extLst>
          </p:cNvPr>
          <p:cNvSpPr>
            <a:spLocks noChangeAspect="1"/>
          </p:cNvSpPr>
          <p:nvPr/>
        </p:nvSpPr>
        <p:spPr>
          <a:xfrm>
            <a:off x="4899775" y="385164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C6AD71-3FE9-9952-5369-E58F71EE874B}"/>
              </a:ext>
            </a:extLst>
          </p:cNvPr>
          <p:cNvGrpSpPr/>
          <p:nvPr/>
        </p:nvGrpSpPr>
        <p:grpSpPr>
          <a:xfrm>
            <a:off x="8650392" y="4252201"/>
            <a:ext cx="274320" cy="274320"/>
            <a:chOff x="2785824" y="4061651"/>
            <a:chExt cx="274320" cy="27432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3380D7-24F3-518F-98AF-C4D53B85F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702B0E8D-B809-F0C9-A5B9-9F8933028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835C78-85F5-7B30-623C-9DEB8561BBE7}"/>
              </a:ext>
            </a:extLst>
          </p:cNvPr>
          <p:cNvGrpSpPr/>
          <p:nvPr/>
        </p:nvGrpSpPr>
        <p:grpSpPr>
          <a:xfrm>
            <a:off x="8650392" y="4649765"/>
            <a:ext cx="274320" cy="274320"/>
            <a:chOff x="2785824" y="4061651"/>
            <a:chExt cx="274320" cy="27432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C9BEFF-53C6-1126-B362-3B37726AD9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0ED669D2-F0AE-CBC9-B25E-8633531B4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66259A4-507A-C2DD-8AB8-9FB1AF284CA8}"/>
              </a:ext>
            </a:extLst>
          </p:cNvPr>
          <p:cNvSpPr>
            <a:spLocks noChangeAspect="1"/>
          </p:cNvSpPr>
          <p:nvPr/>
        </p:nvSpPr>
        <p:spPr>
          <a:xfrm>
            <a:off x="10586391" y="4250377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516F38-D5E8-C3BA-8515-D73847A5222B}"/>
              </a:ext>
            </a:extLst>
          </p:cNvPr>
          <p:cNvSpPr>
            <a:spLocks noChangeAspect="1"/>
          </p:cNvSpPr>
          <p:nvPr/>
        </p:nvSpPr>
        <p:spPr>
          <a:xfrm>
            <a:off x="10586391" y="4647639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CBEBE39-5CA0-91B1-21E9-D8285354EB0E}"/>
              </a:ext>
            </a:extLst>
          </p:cNvPr>
          <p:cNvSpPr>
            <a:spLocks noChangeAspect="1"/>
          </p:cNvSpPr>
          <p:nvPr/>
        </p:nvSpPr>
        <p:spPr>
          <a:xfrm>
            <a:off x="6746217" y="305950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47C56F7-1F9B-70A6-11D5-8C4DD4F6A057}"/>
              </a:ext>
            </a:extLst>
          </p:cNvPr>
          <p:cNvSpPr>
            <a:spLocks noChangeAspect="1"/>
          </p:cNvSpPr>
          <p:nvPr/>
        </p:nvSpPr>
        <p:spPr>
          <a:xfrm>
            <a:off x="8650392" y="305950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961F90-F23D-9AF0-002F-EF807C1DDED7}"/>
              </a:ext>
            </a:extLst>
          </p:cNvPr>
          <p:cNvSpPr>
            <a:spLocks noChangeAspect="1"/>
          </p:cNvSpPr>
          <p:nvPr/>
        </p:nvSpPr>
        <p:spPr>
          <a:xfrm>
            <a:off x="10586391" y="3058594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DEBF10-F90E-0440-027F-5D29838D36CF}"/>
              </a:ext>
            </a:extLst>
          </p:cNvPr>
          <p:cNvSpPr>
            <a:spLocks noChangeAspect="1"/>
          </p:cNvSpPr>
          <p:nvPr/>
        </p:nvSpPr>
        <p:spPr>
          <a:xfrm>
            <a:off x="6746217" y="226437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851C4-8792-2B70-65AE-4DF5EED01D5A}"/>
              </a:ext>
            </a:extLst>
          </p:cNvPr>
          <p:cNvSpPr>
            <a:spLocks noChangeAspect="1"/>
          </p:cNvSpPr>
          <p:nvPr/>
        </p:nvSpPr>
        <p:spPr>
          <a:xfrm>
            <a:off x="8650392" y="226437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FAC241C-2896-C124-67D2-A4678709B163}"/>
              </a:ext>
            </a:extLst>
          </p:cNvPr>
          <p:cNvSpPr>
            <a:spLocks noChangeAspect="1"/>
          </p:cNvSpPr>
          <p:nvPr/>
        </p:nvSpPr>
        <p:spPr>
          <a:xfrm>
            <a:off x="10586391" y="2264072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EA8D7A-060C-6B75-D4C4-2C5B536C1105}"/>
              </a:ext>
            </a:extLst>
          </p:cNvPr>
          <p:cNvGrpSpPr/>
          <p:nvPr/>
        </p:nvGrpSpPr>
        <p:grpSpPr>
          <a:xfrm>
            <a:off x="4899775" y="2263777"/>
            <a:ext cx="274320" cy="274320"/>
            <a:chOff x="3283059" y="5490082"/>
            <a:chExt cx="274320" cy="27432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453FA7-EE4F-22C1-23D7-9580D1BF9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ellipse">
              <a:avLst/>
            </a:prstGeom>
            <a:solidFill>
              <a:srgbClr val="38AFD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D6081867-60A2-7CB3-79DA-9DC5878BCB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pie">
              <a:avLst/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586EDEDD-4F52-10C4-4965-46128786CD30}"/>
              </a:ext>
            </a:extLst>
          </p:cNvPr>
          <p:cNvSpPr>
            <a:spLocks noChangeAspect="1"/>
          </p:cNvSpPr>
          <p:nvPr/>
        </p:nvSpPr>
        <p:spPr>
          <a:xfrm>
            <a:off x="3046111" y="345685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7FC656-15E5-BF5C-8960-EE1A7C0ECACB}"/>
              </a:ext>
            </a:extLst>
          </p:cNvPr>
          <p:cNvSpPr>
            <a:spLocks noChangeAspect="1"/>
          </p:cNvSpPr>
          <p:nvPr/>
        </p:nvSpPr>
        <p:spPr>
          <a:xfrm>
            <a:off x="8650392" y="345707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0B3290E-1132-00B5-09E7-5A267E4C1061}"/>
              </a:ext>
            </a:extLst>
          </p:cNvPr>
          <p:cNvSpPr>
            <a:spLocks noChangeAspect="1"/>
          </p:cNvSpPr>
          <p:nvPr/>
        </p:nvSpPr>
        <p:spPr>
          <a:xfrm>
            <a:off x="10586391" y="3455855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70317E6-FB33-242D-CEB8-28286624BDF7}"/>
              </a:ext>
            </a:extLst>
          </p:cNvPr>
          <p:cNvSpPr>
            <a:spLocks noChangeAspect="1"/>
          </p:cNvSpPr>
          <p:nvPr/>
        </p:nvSpPr>
        <p:spPr>
          <a:xfrm>
            <a:off x="6746217" y="266194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4F47600-A920-81B1-536A-28298E40D00C}"/>
              </a:ext>
            </a:extLst>
          </p:cNvPr>
          <p:cNvSpPr>
            <a:spLocks noChangeAspect="1"/>
          </p:cNvSpPr>
          <p:nvPr/>
        </p:nvSpPr>
        <p:spPr>
          <a:xfrm>
            <a:off x="8650392" y="266194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7CF127F-5A05-CA3E-8A97-43E4395AFA97}"/>
              </a:ext>
            </a:extLst>
          </p:cNvPr>
          <p:cNvSpPr>
            <a:spLocks noChangeAspect="1"/>
          </p:cNvSpPr>
          <p:nvPr/>
        </p:nvSpPr>
        <p:spPr>
          <a:xfrm>
            <a:off x="10586391" y="2661333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30BF10-7A33-CC91-4107-CA85E2C667B5}"/>
              </a:ext>
            </a:extLst>
          </p:cNvPr>
          <p:cNvGrpSpPr/>
          <p:nvPr/>
        </p:nvGrpSpPr>
        <p:grpSpPr>
          <a:xfrm>
            <a:off x="4899775" y="2660743"/>
            <a:ext cx="274320" cy="274320"/>
            <a:chOff x="3283059" y="5490082"/>
            <a:chExt cx="274320" cy="2743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17838CE-805F-CADD-2550-0176AC6F0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ellipse">
              <a:avLst/>
            </a:prstGeom>
            <a:solidFill>
              <a:srgbClr val="38AFD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5822DDF4-46A0-8920-91F9-992A4718CD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pie">
              <a:avLst/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AAA95063-5253-5683-381A-0B39C1BAD48F}"/>
              </a:ext>
            </a:extLst>
          </p:cNvPr>
          <p:cNvSpPr>
            <a:spLocks noChangeAspect="1"/>
          </p:cNvSpPr>
          <p:nvPr/>
        </p:nvSpPr>
        <p:spPr>
          <a:xfrm>
            <a:off x="3046111" y="425187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A264DC-4C2E-AEF8-862A-DFB7EA00E5B0}"/>
              </a:ext>
            </a:extLst>
          </p:cNvPr>
          <p:cNvSpPr>
            <a:spLocks noChangeAspect="1"/>
          </p:cNvSpPr>
          <p:nvPr/>
        </p:nvSpPr>
        <p:spPr>
          <a:xfrm>
            <a:off x="4899775" y="4248607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D4EA10C-89F4-2EFC-C08F-B383DC1813F6}"/>
              </a:ext>
            </a:extLst>
          </p:cNvPr>
          <p:cNvSpPr>
            <a:spLocks noChangeAspect="1"/>
          </p:cNvSpPr>
          <p:nvPr/>
        </p:nvSpPr>
        <p:spPr>
          <a:xfrm>
            <a:off x="3046111" y="4649380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741D25E-B618-D779-BF13-0EFDB484E7D1}"/>
              </a:ext>
            </a:extLst>
          </p:cNvPr>
          <p:cNvSpPr>
            <a:spLocks noChangeAspect="1"/>
          </p:cNvSpPr>
          <p:nvPr/>
        </p:nvSpPr>
        <p:spPr>
          <a:xfrm>
            <a:off x="4899775" y="464557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0D7857F-C7D6-D93D-5839-8338C9E0D6AA}"/>
              </a:ext>
            </a:extLst>
          </p:cNvPr>
          <p:cNvSpPr>
            <a:spLocks noChangeAspect="1"/>
          </p:cNvSpPr>
          <p:nvPr/>
        </p:nvSpPr>
        <p:spPr>
          <a:xfrm>
            <a:off x="6746217" y="345707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8B37297-60F1-A62F-ECC0-D1F9CF124686}"/>
              </a:ext>
            </a:extLst>
          </p:cNvPr>
          <p:cNvGrpSpPr/>
          <p:nvPr/>
        </p:nvGrpSpPr>
        <p:grpSpPr>
          <a:xfrm>
            <a:off x="6746217" y="3854636"/>
            <a:ext cx="274320" cy="274320"/>
            <a:chOff x="2785824" y="4061651"/>
            <a:chExt cx="274320" cy="27432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8A5620B-F026-AD23-223E-1F65D18E4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49" name="Partial Circle 48">
              <a:extLst>
                <a:ext uri="{FF2B5EF4-FFF2-40B4-BE49-F238E27FC236}">
                  <a16:creationId xmlns:a16="http://schemas.microsoft.com/office/drawing/2014/main" id="{ECA71B79-1C81-B96F-0DD3-B6D8881FEE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54EA724-C197-2FF2-AE37-ECB86A8A74EF}"/>
              </a:ext>
            </a:extLst>
          </p:cNvPr>
          <p:cNvSpPr>
            <a:spLocks noChangeAspect="1"/>
          </p:cNvSpPr>
          <p:nvPr/>
        </p:nvSpPr>
        <p:spPr>
          <a:xfrm>
            <a:off x="3046111" y="385436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E748627-F241-AC36-B215-E42272C45928}"/>
              </a:ext>
            </a:extLst>
          </p:cNvPr>
          <p:cNvSpPr>
            <a:spLocks noChangeAspect="1"/>
          </p:cNvSpPr>
          <p:nvPr/>
        </p:nvSpPr>
        <p:spPr>
          <a:xfrm>
            <a:off x="6746217" y="186681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94D0A67-FA80-8AA7-6CD2-1A61C69BF42E}"/>
              </a:ext>
            </a:extLst>
          </p:cNvPr>
          <p:cNvSpPr>
            <a:spLocks noChangeAspect="1"/>
          </p:cNvSpPr>
          <p:nvPr/>
        </p:nvSpPr>
        <p:spPr>
          <a:xfrm>
            <a:off x="8650392" y="186681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FC6B5B5-3E58-03B5-6E33-3D1C808A37C6}"/>
              </a:ext>
            </a:extLst>
          </p:cNvPr>
          <p:cNvSpPr>
            <a:spLocks noChangeAspect="1"/>
          </p:cNvSpPr>
          <p:nvPr/>
        </p:nvSpPr>
        <p:spPr>
          <a:xfrm>
            <a:off x="10586391" y="186681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7E68977-5B3F-4951-BB5F-B3E827B39377}"/>
              </a:ext>
            </a:extLst>
          </p:cNvPr>
          <p:cNvSpPr>
            <a:spLocks noChangeAspect="1"/>
          </p:cNvSpPr>
          <p:nvPr/>
        </p:nvSpPr>
        <p:spPr>
          <a:xfrm>
            <a:off x="8650392" y="385463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4CF9096-A820-F394-210C-9CBAF33B298D}"/>
              </a:ext>
            </a:extLst>
          </p:cNvPr>
          <p:cNvSpPr>
            <a:spLocks noChangeAspect="1"/>
          </p:cNvSpPr>
          <p:nvPr/>
        </p:nvSpPr>
        <p:spPr>
          <a:xfrm>
            <a:off x="10586391" y="385311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5A6A15-97AC-DCE0-A956-27C73776B2F5}"/>
              </a:ext>
            </a:extLst>
          </p:cNvPr>
          <p:cNvGrpSpPr/>
          <p:nvPr/>
        </p:nvGrpSpPr>
        <p:grpSpPr>
          <a:xfrm>
            <a:off x="3046111" y="3059341"/>
            <a:ext cx="274320" cy="274320"/>
            <a:chOff x="2785824" y="4061651"/>
            <a:chExt cx="274320" cy="27432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62A03A7-317B-CD1C-B2EF-A25A3F0F2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58" name="Partial Circle 57">
              <a:extLst>
                <a:ext uri="{FF2B5EF4-FFF2-40B4-BE49-F238E27FC236}">
                  <a16:creationId xmlns:a16="http://schemas.microsoft.com/office/drawing/2014/main" id="{D6D61522-808E-1BF2-AA13-AFE8575AC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9" name="TextBox 9">
            <a:extLst>
              <a:ext uri="{FF2B5EF4-FFF2-40B4-BE49-F238E27FC236}">
                <a16:creationId xmlns:a16="http://schemas.microsoft.com/office/drawing/2014/main" id="{145A0D4A-BD9C-3547-BA29-400F379EF960}"/>
              </a:ext>
            </a:extLst>
          </p:cNvPr>
          <p:cNvSpPr txBox="1"/>
          <p:nvPr/>
        </p:nvSpPr>
        <p:spPr>
          <a:xfrm>
            <a:off x="479425" y="5393495"/>
            <a:ext cx="97845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/>
              <a:t>Tegnforklaring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F27081D-6197-A917-4DCF-4835789FCC47}"/>
              </a:ext>
            </a:extLst>
          </p:cNvPr>
          <p:cNvSpPr>
            <a:spLocks noChangeAspect="1"/>
          </p:cNvSpPr>
          <p:nvPr/>
        </p:nvSpPr>
        <p:spPr>
          <a:xfrm>
            <a:off x="1582036" y="5359077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1" name="TextBox 107">
            <a:extLst>
              <a:ext uri="{FF2B5EF4-FFF2-40B4-BE49-F238E27FC236}">
                <a16:creationId xmlns:a16="http://schemas.microsoft.com/office/drawing/2014/main" id="{0B954F9D-5544-6C63-C9CC-08D09C10E618}"/>
              </a:ext>
            </a:extLst>
          </p:cNvPr>
          <p:cNvSpPr txBox="1"/>
          <p:nvPr/>
        </p:nvSpPr>
        <p:spPr>
          <a:xfrm>
            <a:off x="1856356" y="5411599"/>
            <a:ext cx="978456" cy="169277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/>
              <a:t>0/4 egnet 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04BF54D-96FF-958E-6EA0-DDBB44339093}"/>
              </a:ext>
            </a:extLst>
          </p:cNvPr>
          <p:cNvSpPr>
            <a:spLocks noChangeAspect="1"/>
          </p:cNvSpPr>
          <p:nvPr/>
        </p:nvSpPr>
        <p:spPr>
          <a:xfrm>
            <a:off x="8023570" y="5359077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3" name="TextBox 109">
            <a:extLst>
              <a:ext uri="{FF2B5EF4-FFF2-40B4-BE49-F238E27FC236}">
                <a16:creationId xmlns:a16="http://schemas.microsoft.com/office/drawing/2014/main" id="{24C8485D-EBCE-EA9A-25CD-51D2284D99D1}"/>
              </a:ext>
            </a:extLst>
          </p:cNvPr>
          <p:cNvSpPr txBox="1"/>
          <p:nvPr/>
        </p:nvSpPr>
        <p:spPr>
          <a:xfrm>
            <a:off x="8297890" y="5411599"/>
            <a:ext cx="978456" cy="169277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/>
              <a:t>4/4 egnet </a:t>
            </a:r>
            <a:endParaRPr lang="en-US" sz="1100" dirty="0"/>
          </a:p>
        </p:txBody>
      </p:sp>
      <p:sp>
        <p:nvSpPr>
          <p:cNvPr id="64" name="TextBox 111">
            <a:extLst>
              <a:ext uri="{FF2B5EF4-FFF2-40B4-BE49-F238E27FC236}">
                <a16:creationId xmlns:a16="http://schemas.microsoft.com/office/drawing/2014/main" id="{CC994D1C-5123-07C0-D7A8-D3147739030F}"/>
              </a:ext>
            </a:extLst>
          </p:cNvPr>
          <p:cNvSpPr txBox="1"/>
          <p:nvPr/>
        </p:nvSpPr>
        <p:spPr>
          <a:xfrm>
            <a:off x="3557379" y="5411599"/>
            <a:ext cx="978456" cy="169277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/>
              <a:t>1/4 egnet </a:t>
            </a:r>
          </a:p>
        </p:txBody>
      </p:sp>
      <p:sp>
        <p:nvSpPr>
          <p:cNvPr id="65" name="TextBox 113">
            <a:extLst>
              <a:ext uri="{FF2B5EF4-FFF2-40B4-BE49-F238E27FC236}">
                <a16:creationId xmlns:a16="http://schemas.microsoft.com/office/drawing/2014/main" id="{C1084B5B-0B29-0D7F-D6F3-CDF2D500FD04}"/>
              </a:ext>
            </a:extLst>
          </p:cNvPr>
          <p:cNvSpPr txBox="1"/>
          <p:nvPr/>
        </p:nvSpPr>
        <p:spPr>
          <a:xfrm>
            <a:off x="5073517" y="5411599"/>
            <a:ext cx="978456" cy="169277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/>
              <a:t>2/4 egnet </a:t>
            </a:r>
          </a:p>
        </p:txBody>
      </p:sp>
      <p:sp>
        <p:nvSpPr>
          <p:cNvPr id="66" name="TextBox 120">
            <a:extLst>
              <a:ext uri="{FF2B5EF4-FFF2-40B4-BE49-F238E27FC236}">
                <a16:creationId xmlns:a16="http://schemas.microsoft.com/office/drawing/2014/main" id="{285EDA7A-9987-116D-68EB-51320B1681E3}"/>
              </a:ext>
            </a:extLst>
          </p:cNvPr>
          <p:cNvSpPr txBox="1"/>
          <p:nvPr/>
        </p:nvSpPr>
        <p:spPr>
          <a:xfrm>
            <a:off x="6594821" y="5411599"/>
            <a:ext cx="978456" cy="169277"/>
          </a:xfrm>
          <a:prstGeom prst="rect">
            <a:avLst/>
          </a:prstGeom>
          <a:noFill/>
        </p:spPr>
        <p:txBody>
          <a:bodyPr wrap="square" lIns="182880" tIns="0" rIns="0" bIns="0" rtlCol="0">
            <a:spAutoFit/>
          </a:bodyPr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/>
              <a:t>3/4 egnet 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CB1E601-258F-789F-CEB8-3D173BE131D8}"/>
              </a:ext>
            </a:extLst>
          </p:cNvPr>
          <p:cNvGrpSpPr/>
          <p:nvPr/>
        </p:nvGrpSpPr>
        <p:grpSpPr>
          <a:xfrm>
            <a:off x="3282016" y="5391968"/>
            <a:ext cx="274320" cy="274320"/>
            <a:chOff x="3283059" y="5490082"/>
            <a:chExt cx="274320" cy="27432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3E6527A-5DB9-F6DB-6367-A71DAD2AB6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ellipse">
              <a:avLst/>
            </a:prstGeom>
            <a:solidFill>
              <a:srgbClr val="38AFD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69" name="Partial Circle 68">
              <a:extLst>
                <a:ext uri="{FF2B5EF4-FFF2-40B4-BE49-F238E27FC236}">
                  <a16:creationId xmlns:a16="http://schemas.microsoft.com/office/drawing/2014/main" id="{FD38793D-4924-5EE3-DC93-2571B349A8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pie">
              <a:avLst/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D90B0E6-12DA-888F-E928-D13A0EFF5B01}"/>
              </a:ext>
            </a:extLst>
          </p:cNvPr>
          <p:cNvGrpSpPr/>
          <p:nvPr/>
        </p:nvGrpSpPr>
        <p:grpSpPr>
          <a:xfrm>
            <a:off x="4799197" y="5359077"/>
            <a:ext cx="274320" cy="274320"/>
            <a:chOff x="2785824" y="4061651"/>
            <a:chExt cx="274320" cy="27432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C80905D-FFDF-1BB6-4886-3BD529E55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72" name="Partial Circle 71">
              <a:extLst>
                <a:ext uri="{FF2B5EF4-FFF2-40B4-BE49-F238E27FC236}">
                  <a16:creationId xmlns:a16="http://schemas.microsoft.com/office/drawing/2014/main" id="{1AE9918D-2E13-2E88-9838-1ED3602B9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DD67F20-2A94-1FBA-E28D-C8CD9F8CF420}"/>
              </a:ext>
            </a:extLst>
          </p:cNvPr>
          <p:cNvGrpSpPr/>
          <p:nvPr/>
        </p:nvGrpSpPr>
        <p:grpSpPr>
          <a:xfrm>
            <a:off x="6320501" y="5359077"/>
            <a:ext cx="274320" cy="274320"/>
            <a:chOff x="2543113" y="4787075"/>
            <a:chExt cx="274320" cy="27432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0826766-91C7-BDA8-B9D7-795B07CB6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75" name="Partial Circle 74">
              <a:extLst>
                <a:ext uri="{FF2B5EF4-FFF2-40B4-BE49-F238E27FC236}">
                  <a16:creationId xmlns:a16="http://schemas.microsoft.com/office/drawing/2014/main" id="{0EB3B7F5-625C-FCCA-8652-F4FB5D934A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3113" y="4787075"/>
              <a:ext cx="274320" cy="274320"/>
            </a:xfrm>
            <a:prstGeom prst="pie">
              <a:avLst>
                <a:gd name="adj1" fmla="val 10800000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2" name="Table 6">
            <a:extLst>
              <a:ext uri="{FF2B5EF4-FFF2-40B4-BE49-F238E27FC236}">
                <a16:creationId xmlns:a16="http://schemas.microsoft.com/office/drawing/2014/main" id="{13A04A0A-2B43-84C4-FD12-D33C748C3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31220"/>
              </p:ext>
            </p:extLst>
          </p:nvPr>
        </p:nvGraphicFramePr>
        <p:xfrm>
          <a:off x="475522" y="1412875"/>
          <a:ext cx="11237054" cy="356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9267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  <a:gridCol w="1816274">
                  <a:extLst>
                    <a:ext uri="{9D8B030D-6E8A-4147-A177-3AD203B41FA5}">
                      <a16:colId xmlns:a16="http://schemas.microsoft.com/office/drawing/2014/main" val="361268256"/>
                    </a:ext>
                  </a:extLst>
                </a:gridCol>
                <a:gridCol w="1860115">
                  <a:extLst>
                    <a:ext uri="{9D8B030D-6E8A-4147-A177-3AD203B41FA5}">
                      <a16:colId xmlns:a16="http://schemas.microsoft.com/office/drawing/2014/main" val="1098600469"/>
                    </a:ext>
                  </a:extLst>
                </a:gridCol>
                <a:gridCol w="1847589">
                  <a:extLst>
                    <a:ext uri="{9D8B030D-6E8A-4147-A177-3AD203B41FA5}">
                      <a16:colId xmlns:a16="http://schemas.microsoft.com/office/drawing/2014/main" val="146509780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3172478151"/>
                    </a:ext>
                  </a:extLst>
                </a:gridCol>
                <a:gridCol w="1904697">
                  <a:extLst>
                    <a:ext uri="{9D8B030D-6E8A-4147-A177-3AD203B41FA5}">
                      <a16:colId xmlns:a16="http://schemas.microsoft.com/office/drawing/2014/main" val="169925291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l" rtl="0"/>
                      <a:endParaRPr lang="nb" sz="1100" baseline="0" dirty="0">
                        <a:effectLst/>
                        <a:latin typeface="Roboto Bold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b" sz="1100" b="0" i="0" u="none" baseline="0"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Støvtørking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b" sz="1100" b="0" i="0" u="none" baseline="0">
                          <a:effectLst/>
                          <a:latin typeface="Roboto Bold" panose="02000000000000000000" pitchFamily="2" charset="0"/>
                          <a:ea typeface="Calibri" panose="020F0502020204030204" pitchFamily="34" charset="0"/>
                        </a:rPr>
                        <a:t>Rengjøring av møbler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b" sz="1100" b="0" i="0" u="none" baseline="0">
                          <a:effectLst/>
                          <a:latin typeface="Roboto Bold" panose="02000000000000000000" pitchFamily="2" charset="0"/>
                          <a:ea typeface="Calibri" panose="020F0502020204030204" pitchFamily="34" charset="0"/>
                        </a:rPr>
                        <a:t>Punktrengjøring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b" sz="1100" b="0" i="0" u="none" baseline="0">
                          <a:effectLst/>
                          <a:latin typeface="Roboto Bold" panose="02000000000000000000" pitchFamily="2" charset="0"/>
                          <a:ea typeface="Calibri" panose="020F0502020204030204" pitchFamily="34" charset="0"/>
                        </a:rPr>
                        <a:t>Daglig rengjøring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nb" sz="1100" b="0" i="0" u="none" baseline="0">
                          <a:effectLst/>
                          <a:latin typeface="Roboto Bold" panose="02000000000000000000" pitchFamily="2" charset="0"/>
                          <a:ea typeface="Calibri" panose="020F0502020204030204" pitchFamily="34" charset="0"/>
                        </a:rPr>
                        <a:t>Dyprengjøring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67900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nb" sz="1100" b="0" i="0" u="none" baseline="0">
                          <a:effectLst/>
                        </a:rPr>
                        <a:t>Fleksibel slange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34449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nb" sz="1100" b="0" i="0" u="none" baseline="0">
                          <a:effectLst/>
                        </a:rPr>
                        <a:t>Kombibørste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595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nb" sz="1100" b="0" i="0" u="none" baseline="0">
                          <a:effectLst/>
                        </a:rPr>
                        <a:t>Børste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40448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nb" sz="1100" b="0" i="0" u="none" baseline="0">
                          <a:effectLst/>
                        </a:rPr>
                        <a:t>Fugemunnstykke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95597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nb" sz="1100" b="0" i="0" u="none" baseline="0">
                          <a:effectLst/>
                        </a:rPr>
                        <a:t>Sofabørste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8336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nb" sz="1100" b="0" i="0" u="none" baseline="0">
                          <a:effectLst/>
                        </a:rPr>
                        <a:t>Aktiv børste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94883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nb" sz="1100" b="0" i="0" u="none" baseline="0">
                          <a:effectLst/>
                        </a:rPr>
                        <a:t>Rull for harde gulv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44118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nb" sz="1100" b="0" i="0" u="none" baseline="0">
                          <a:effectLst/>
                        </a:rPr>
                        <a:t>Tepperull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nb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760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4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9F7E-044D-DB57-877B-CD54435A9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990FB-9F10-E8CB-63B8-CE415E68B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Produktsammendrag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2F2A7-A4AE-64F7-CCF2-C0E5CCCEAE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SALGS- OG TEKNISK PRESENTASJON 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6AD46-2316-1DF9-9222-04D1C6CF74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90E30D1931D74AA31AAF46CFE106EB" ma:contentTypeVersion="12" ma:contentTypeDescription="Create a new document." ma:contentTypeScope="" ma:versionID="b79afbd18b75f370f452cc30941d5b59">
  <xsd:schema xmlns:xsd="http://www.w3.org/2001/XMLSchema" xmlns:xs="http://www.w3.org/2001/XMLSchema" xmlns:p="http://schemas.microsoft.com/office/2006/metadata/properties" xmlns:ns1="http://schemas.microsoft.com/sharepoint/v3" xmlns:ns2="354dde04-e399-458e-afd2-5780735c498f" xmlns:ns3="b38e86ad-ecae-4d8b-a6a2-599c57c8c9ab" targetNamespace="http://schemas.microsoft.com/office/2006/metadata/properties" ma:root="true" ma:fieldsID="0bee1d93ba4506912d08c8c1f7363610" ns1:_="" ns2:_="" ns3:_="">
    <xsd:import namespace="http://schemas.microsoft.com/sharepoint/v3"/>
    <xsd:import namespace="354dde04-e399-458e-afd2-5780735c498f"/>
    <xsd:import namespace="b38e86ad-ecae-4d8b-a6a2-599c57c8c9a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dde04-e399-458e-afd2-5780735c49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e86ad-ecae-4d8b-a6a2-599c57c8c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354dde04-e399-458e-afd2-5780735c498f"/>
    <ds:schemaRef ds:uri="http://purl.org/dc/dcmitype/"/>
    <ds:schemaRef ds:uri="http://schemas.microsoft.com/office/2006/documentManagement/types"/>
    <ds:schemaRef ds:uri="http://purl.org/dc/terms/"/>
    <ds:schemaRef ds:uri="http://schemas.microsoft.com/sharepoint/v3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b38e86ad-ecae-4d8b-a6a2-599c57c8c9ab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933518B-43B2-4E22-9BD4-31F5AEA376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54dde04-e399-458e-afd2-5780735c498f"/>
    <ds:schemaRef ds:uri="b38e86ad-ecae-4d8b-a6a2-599c57c8c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604</TotalTime>
  <Words>971</Words>
  <Application>Microsoft Office PowerPoint</Application>
  <PresentationFormat>Widescreen</PresentationFormat>
  <Paragraphs>341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Courier New</vt:lpstr>
      <vt:lpstr>Roboto</vt:lpstr>
      <vt:lpstr>Roboto Black</vt:lpstr>
      <vt:lpstr>Roboto Bold</vt:lpstr>
      <vt:lpstr>Roboto Light</vt:lpstr>
      <vt:lpstr>Roboto Light italic</vt:lpstr>
      <vt:lpstr>Segoe MDL2 Assets</vt:lpstr>
      <vt:lpstr>Nilfisk Toolbox_Standard_4-3</vt:lpstr>
      <vt:lpstr>think-cell Slide</vt:lpstr>
      <vt:lpstr>Diapositiva think-cell</vt:lpstr>
      <vt:lpstr>VU200 Intern presentasjon</vt:lpstr>
      <vt:lpstr>Innhold</vt:lpstr>
      <vt:lpstr>1</vt:lpstr>
      <vt:lpstr>Value proposition</vt:lpstr>
      <vt:lpstr>2</vt:lpstr>
      <vt:lpstr>Produktet</vt:lpstr>
      <vt:lpstr>Målsegmenter </vt:lpstr>
      <vt:lpstr>Rengjøringsoppgaver</vt:lpstr>
      <vt:lpstr>3</vt:lpstr>
      <vt:lpstr>Produktsammendrag</vt:lpstr>
      <vt:lpstr>4</vt:lpstr>
      <vt:lpstr>Fordeler for kunden</vt:lpstr>
      <vt:lpstr>5</vt:lpstr>
      <vt:lpstr>PowerPoint Presentation</vt:lpstr>
      <vt:lpstr>PowerPoint Presentation</vt:lpstr>
      <vt:lpstr>PowerPoint Presentation</vt:lpstr>
      <vt:lpstr>6</vt:lpstr>
      <vt:lpstr>Holdbarhetstester</vt:lpstr>
      <vt:lpstr>7</vt:lpstr>
      <vt:lpstr>Teknisk spesifikasjon</vt:lpstr>
      <vt:lpstr>Egenskaper</vt:lpstr>
      <vt:lpstr>8</vt:lpstr>
      <vt:lpstr>Tilbehør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TCC</dc:creator>
  <cp:lastModifiedBy>Julie Soerum</cp:lastModifiedBy>
  <cp:revision>22</cp:revision>
  <dcterms:created xsi:type="dcterms:W3CDTF">2024-12-27T01:03:51Z</dcterms:created>
  <dcterms:modified xsi:type="dcterms:W3CDTF">2025-03-03T09:22:38Z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0x0101000D90E30D1931D74AA31AAF46CFE106EB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</Properties>
</file>