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9" r:id="rId5"/>
    <p:sldId id="2147482965" r:id="rId6"/>
    <p:sldId id="2147483094" r:id="rId7"/>
    <p:sldId id="2147483079" r:id="rId8"/>
    <p:sldId id="2147483080" r:id="rId9"/>
    <p:sldId id="2147482904" r:id="rId10"/>
    <p:sldId id="2147483100" r:id="rId11"/>
    <p:sldId id="2147483095" r:id="rId12"/>
    <p:sldId id="2147483101" r:id="rId13"/>
    <p:sldId id="2147483081" r:id="rId14"/>
    <p:sldId id="2147483096" r:id="rId15"/>
    <p:sldId id="2147482983" r:id="rId16"/>
    <p:sldId id="2147483070" r:id="rId17"/>
    <p:sldId id="2147483102" r:id="rId18"/>
    <p:sldId id="2147483073" r:id="rId19"/>
    <p:sldId id="2147483083" r:id="rId20"/>
    <p:sldId id="2147483097" r:id="rId21"/>
    <p:sldId id="2147483084" r:id="rId22"/>
    <p:sldId id="2147483087" r:id="rId23"/>
    <p:sldId id="2147482987" r:id="rId24"/>
    <p:sldId id="2147483085" r:id="rId25"/>
    <p:sldId id="2147482986" r:id="rId26"/>
    <p:sldId id="2147483098" r:id="rId27"/>
    <p:sldId id="2147483090" r:id="rId28"/>
    <p:sldId id="2147483091" r:id="rId29"/>
    <p:sldId id="2147483092" r:id="rId30"/>
    <p:sldId id="311" r:id="rId31"/>
  </p:sldIdLst>
  <p:sldSz cx="12192000" cy="6858000"/>
  <p:notesSz cx="6797675" cy="9872663"/>
  <p:custDataLst>
    <p:tags r:id="rId34"/>
  </p:custDataLst>
  <p:defaultTextStyle>
    <a:defPPr>
      <a:defRPr lang="en-US"/>
    </a:defPPr>
    <a:lvl1pPr marL="0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9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3967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595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793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991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267D357A-736E-4419-8F31-7020650603D7}">
          <p14:sldIdLst>
            <p14:sldId id="259"/>
            <p14:sldId id="2147482965"/>
            <p14:sldId id="2147483094"/>
            <p14:sldId id="2147483079"/>
            <p14:sldId id="2147483080"/>
            <p14:sldId id="2147482904"/>
            <p14:sldId id="2147483100"/>
            <p14:sldId id="2147483095"/>
            <p14:sldId id="2147483101"/>
            <p14:sldId id="2147483081"/>
            <p14:sldId id="2147483096"/>
            <p14:sldId id="2147482983"/>
            <p14:sldId id="2147483070"/>
            <p14:sldId id="2147483102"/>
            <p14:sldId id="2147483073"/>
            <p14:sldId id="2147483083"/>
            <p14:sldId id="2147483097"/>
            <p14:sldId id="2147483084"/>
            <p14:sldId id="2147483087"/>
            <p14:sldId id="2147482987"/>
            <p14:sldId id="2147483085"/>
            <p14:sldId id="2147482986"/>
            <p14:sldId id="2147483098"/>
            <p14:sldId id="2147483090"/>
            <p14:sldId id="2147483091"/>
            <p14:sldId id="2147483092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9C6DC8-D2BD-AF91-A155-D0F8AE0BC728}" name="Claes Jensen" initials="CJ" userId="S::cljensen@Nilfisk.com::4b63c7b0-aedc-4164-ae98-dea0b535c4a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Vittrup" initials="CV" lastIdx="44" clrIdx="0">
    <p:extLst>
      <p:ext uri="{19B8F6BF-5375-455C-9EA6-DF929625EA0E}">
        <p15:presenceInfo xmlns:p15="http://schemas.microsoft.com/office/powerpoint/2012/main" userId="S-1-5-21-2455030247-886758136-1406340923-94286" providerId="AD"/>
      </p:ext>
    </p:extLst>
  </p:cmAuthor>
  <p:cmAuthor id="2" name="Lars Chrois" initials="LC" lastIdx="26" clrIdx="1">
    <p:extLst>
      <p:ext uri="{19B8F6BF-5375-455C-9EA6-DF929625EA0E}">
        <p15:presenceInfo xmlns:p15="http://schemas.microsoft.com/office/powerpoint/2012/main" userId="3ee1608269410e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0A8B"/>
    <a:srgbClr val="B3BBC5"/>
    <a:srgbClr val="7A0000"/>
    <a:srgbClr val="FFFFAF"/>
    <a:srgbClr val="8997A4"/>
    <a:srgbClr val="7C878E"/>
    <a:srgbClr val="979797"/>
    <a:srgbClr val="4B4F54"/>
    <a:srgbClr val="606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2" autoAdjust="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>
        <p:guide orient="horz" pos="2856"/>
        <p:guide pos="3840"/>
        <p:guide orient="horz" pos="20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nacio Camacho" userId="S::icgil@nilfisk.com::794a7725-1436-4eb8-bb7d-558c05c37dc7" providerId="AD" clId="Web-{B60D1E91-B270-851A-F583-BE1884BAEC7C}"/>
    <pc:docChg chg="modSld">
      <pc:chgData name="Ignacio Camacho" userId="S::icgil@nilfisk.com::794a7725-1436-4eb8-bb7d-558c05c37dc7" providerId="AD" clId="Web-{B60D1E91-B270-851A-F583-BE1884BAEC7C}" dt="2026-01-07T09:22:42.221" v="7"/>
      <pc:docMkLst>
        <pc:docMk/>
      </pc:docMkLst>
      <pc:sldChg chg="modSp">
        <pc:chgData name="Ignacio Camacho" userId="S::icgil@nilfisk.com::794a7725-1436-4eb8-bb7d-558c05c37dc7" providerId="AD" clId="Web-{B60D1E91-B270-851A-F583-BE1884BAEC7C}" dt="2026-01-07T09:22:42.221" v="7"/>
        <pc:sldMkLst>
          <pc:docMk/>
          <pc:sldMk cId="1944381658" sldId="2147483083"/>
        </pc:sldMkLst>
        <pc:graphicFrameChg chg="mod modGraphic">
          <ac:chgData name="Ignacio Camacho" userId="S::icgil@nilfisk.com::794a7725-1436-4eb8-bb7d-558c05c37dc7" providerId="AD" clId="Web-{B60D1E91-B270-851A-F583-BE1884BAEC7C}" dt="2026-01-07T09:22:42.221" v="7"/>
          <ac:graphicFrameMkLst>
            <pc:docMk/>
            <pc:sldMk cId="1944381658" sldId="2147483083"/>
            <ac:graphicFrameMk id="5" creationId="{F8AA7EC4-B40E-37C3-366E-DFE4E2D507A6}"/>
          </ac:graphicFrameMkLst>
        </pc:graphicFrameChg>
      </pc:sldChg>
    </pc:docChg>
  </pc:docChgLst>
  <pc:docChgLst>
    <pc:chgData name="Adrián Bora" userId="87776703-78bb-46fb-aaa4-c405ef74930d" providerId="ADAL" clId="{77E85A37-FF2D-489C-8FF4-40A2BE47BD2A}"/>
    <pc:docChg chg="undo custSel addSld delSld modSld modSection">
      <pc:chgData name="Adrián Bora" userId="87776703-78bb-46fb-aaa4-c405ef74930d" providerId="ADAL" clId="{77E85A37-FF2D-489C-8FF4-40A2BE47BD2A}" dt="2026-01-12T10:30:20.599" v="102" actId="478"/>
      <pc:docMkLst>
        <pc:docMk/>
      </pc:docMkLst>
      <pc:sldChg chg="modSp mod">
        <pc:chgData name="Adrián Bora" userId="87776703-78bb-46fb-aaa4-c405ef74930d" providerId="ADAL" clId="{77E85A37-FF2D-489C-8FF4-40A2BE47BD2A}" dt="2026-01-12T10:25:16.304" v="10" actId="20577"/>
        <pc:sldMkLst>
          <pc:docMk/>
          <pc:sldMk cId="1996270453" sldId="259"/>
        </pc:sldMkLst>
        <pc:spChg chg="mod">
          <ac:chgData name="Adrián Bora" userId="87776703-78bb-46fb-aaa4-c405ef74930d" providerId="ADAL" clId="{77E85A37-FF2D-489C-8FF4-40A2BE47BD2A}" dt="2026-01-12T10:25:16.304" v="10" actId="20577"/>
          <ac:spMkLst>
            <pc:docMk/>
            <pc:sldMk cId="1996270453" sldId="259"/>
            <ac:spMk id="8" creationId="{AC05CF4E-24FF-57DA-3526-13554FC3F922}"/>
          </ac:spMkLst>
        </pc:spChg>
      </pc:sldChg>
      <pc:sldChg chg="del">
        <pc:chgData name="Adrián Bora" userId="87776703-78bb-46fb-aaa4-c405ef74930d" providerId="ADAL" clId="{77E85A37-FF2D-489C-8FF4-40A2BE47BD2A}" dt="2026-01-12T10:28:07.203" v="35" actId="47"/>
        <pc:sldMkLst>
          <pc:docMk/>
          <pc:sldMk cId="4288761806" sldId="2147474131"/>
        </pc:sldMkLst>
      </pc:sldChg>
      <pc:sldChg chg="addSp delSp modSp mod">
        <pc:chgData name="Adrián Bora" userId="87776703-78bb-46fb-aaa4-c405ef74930d" providerId="ADAL" clId="{77E85A37-FF2D-489C-8FF4-40A2BE47BD2A}" dt="2026-01-12T10:30:20.599" v="102" actId="478"/>
        <pc:sldMkLst>
          <pc:docMk/>
          <pc:sldMk cId="3896620937" sldId="2147482965"/>
        </pc:sldMkLst>
        <pc:spChg chg="add del mod">
          <ac:chgData name="Adrián Bora" userId="87776703-78bb-46fb-aaa4-c405ef74930d" providerId="ADAL" clId="{77E85A37-FF2D-489C-8FF4-40A2BE47BD2A}" dt="2026-01-12T10:30:18.024" v="100" actId="478"/>
          <ac:spMkLst>
            <pc:docMk/>
            <pc:sldMk cId="3896620937" sldId="2147482965"/>
            <ac:spMk id="4" creationId="{4A5BB71B-FB22-1D0F-A18C-3CA186868AC3}"/>
          </ac:spMkLst>
        </pc:spChg>
        <pc:spChg chg="add del mod">
          <ac:chgData name="Adrián Bora" userId="87776703-78bb-46fb-aaa4-c405ef74930d" providerId="ADAL" clId="{77E85A37-FF2D-489C-8FF4-40A2BE47BD2A}" dt="2026-01-12T10:30:20.599" v="102" actId="478"/>
          <ac:spMkLst>
            <pc:docMk/>
            <pc:sldMk cId="3896620937" sldId="2147482965"/>
            <ac:spMk id="6" creationId="{2C3606A8-6F41-FA9C-0301-10D624841492}"/>
          </ac:spMkLst>
        </pc:spChg>
        <pc:spChg chg="mod">
          <ac:chgData name="Adrián Bora" userId="87776703-78bb-46fb-aaa4-c405ef74930d" providerId="ADAL" clId="{77E85A37-FF2D-489C-8FF4-40A2BE47BD2A}" dt="2026-01-12T10:30:13.430" v="98" actId="20577"/>
          <ac:spMkLst>
            <pc:docMk/>
            <pc:sldMk cId="3896620937" sldId="2147482965"/>
            <ac:spMk id="51" creationId="{0C36A846-4D2C-DF88-9D38-D65791531DF6}"/>
          </ac:spMkLst>
        </pc:spChg>
        <pc:spChg chg="del">
          <ac:chgData name="Adrián Bora" userId="87776703-78bb-46fb-aaa4-c405ef74930d" providerId="ADAL" clId="{77E85A37-FF2D-489C-8FF4-40A2BE47BD2A}" dt="2026-01-12T10:30:16.096" v="99" actId="478"/>
          <ac:spMkLst>
            <pc:docMk/>
            <pc:sldMk cId="3896620937" sldId="2147482965"/>
            <ac:spMk id="52" creationId="{4924FDCD-1239-EF70-2837-58AF1BEA7325}"/>
          </ac:spMkLst>
        </pc:spChg>
        <pc:spChg chg="del">
          <ac:chgData name="Adrián Bora" userId="87776703-78bb-46fb-aaa4-c405ef74930d" providerId="ADAL" clId="{77E85A37-FF2D-489C-8FF4-40A2BE47BD2A}" dt="2026-01-12T10:30:19.360" v="101" actId="478"/>
          <ac:spMkLst>
            <pc:docMk/>
            <pc:sldMk cId="3896620937" sldId="2147482965"/>
            <ac:spMk id="58" creationId="{44AF0CF0-3EA7-ED7D-7A02-A232ED16E5EC}"/>
          </ac:spMkLst>
        </pc:spChg>
      </pc:sldChg>
      <pc:sldChg chg="modSp mod">
        <pc:chgData name="Adrián Bora" userId="87776703-78bb-46fb-aaa4-c405ef74930d" providerId="ADAL" clId="{77E85A37-FF2D-489C-8FF4-40A2BE47BD2A}" dt="2026-01-12T10:26:37.482" v="31" actId="20577"/>
        <pc:sldMkLst>
          <pc:docMk/>
          <pc:sldMk cId="984789493" sldId="2147482983"/>
        </pc:sldMkLst>
        <pc:spChg chg="mod">
          <ac:chgData name="Adrián Bora" userId="87776703-78bb-46fb-aaa4-c405ef74930d" providerId="ADAL" clId="{77E85A37-FF2D-489C-8FF4-40A2BE47BD2A}" dt="2026-01-12T10:26:37.482" v="31" actId="20577"/>
          <ac:spMkLst>
            <pc:docMk/>
            <pc:sldMk cId="984789493" sldId="2147482983"/>
            <ac:spMk id="7" creationId="{A57E0E44-CF33-E4F4-2467-7C38D9813536}"/>
          </ac:spMkLst>
        </pc:spChg>
      </pc:sldChg>
      <pc:sldChg chg="del">
        <pc:chgData name="Adrián Bora" userId="87776703-78bb-46fb-aaa4-c405ef74930d" providerId="ADAL" clId="{77E85A37-FF2D-489C-8FF4-40A2BE47BD2A}" dt="2026-01-12T10:28:08.960" v="36" actId="47"/>
        <pc:sldMkLst>
          <pc:docMk/>
          <pc:sldMk cId="290514172" sldId="2147483016"/>
        </pc:sldMkLst>
      </pc:sldChg>
      <pc:sldChg chg="del">
        <pc:chgData name="Adrián Bora" userId="87776703-78bb-46fb-aaa4-c405ef74930d" providerId="ADAL" clId="{77E85A37-FF2D-489C-8FF4-40A2BE47BD2A}" dt="2026-01-12T10:28:10.188" v="37" actId="47"/>
        <pc:sldMkLst>
          <pc:docMk/>
          <pc:sldMk cId="3644020410" sldId="2147483020"/>
        </pc:sldMkLst>
      </pc:sldChg>
      <pc:sldChg chg="del">
        <pc:chgData name="Adrián Bora" userId="87776703-78bb-46fb-aaa4-c405ef74930d" providerId="ADAL" clId="{77E85A37-FF2D-489C-8FF4-40A2BE47BD2A}" dt="2026-01-12T10:28:11.449" v="38" actId="47"/>
        <pc:sldMkLst>
          <pc:docMk/>
          <pc:sldMk cId="2505294199" sldId="2147483021"/>
        </pc:sldMkLst>
      </pc:sldChg>
      <pc:sldChg chg="del">
        <pc:chgData name="Adrián Bora" userId="87776703-78bb-46fb-aaa4-c405ef74930d" providerId="ADAL" clId="{77E85A37-FF2D-489C-8FF4-40A2BE47BD2A}" dt="2026-01-12T10:28:12.302" v="39" actId="47"/>
        <pc:sldMkLst>
          <pc:docMk/>
          <pc:sldMk cId="2606735334" sldId="2147483022"/>
        </pc:sldMkLst>
      </pc:sldChg>
      <pc:sldChg chg="modSp mod">
        <pc:chgData name="Adrián Bora" userId="87776703-78bb-46fb-aaa4-c405ef74930d" providerId="ADAL" clId="{77E85A37-FF2D-489C-8FF4-40A2BE47BD2A}" dt="2026-01-12T10:25:38.181" v="18" actId="20577"/>
        <pc:sldMkLst>
          <pc:docMk/>
          <pc:sldMk cId="3759059595" sldId="2147483079"/>
        </pc:sldMkLst>
        <pc:spChg chg="mod">
          <ac:chgData name="Adrián Bora" userId="87776703-78bb-46fb-aaa4-c405ef74930d" providerId="ADAL" clId="{77E85A37-FF2D-489C-8FF4-40A2BE47BD2A}" dt="2026-01-12T10:25:38.181" v="18" actId="20577"/>
          <ac:spMkLst>
            <pc:docMk/>
            <pc:sldMk cId="3759059595" sldId="2147483079"/>
            <ac:spMk id="6" creationId="{95001E5C-677E-A505-7428-67374FDDE6EB}"/>
          </ac:spMkLst>
        </pc:spChg>
      </pc:sldChg>
      <pc:sldChg chg="modSp mod">
        <pc:chgData name="Adrián Bora" userId="87776703-78bb-46fb-aaa4-c405ef74930d" providerId="ADAL" clId="{77E85A37-FF2D-489C-8FF4-40A2BE47BD2A}" dt="2026-01-12T10:27:25.021" v="34" actId="1076"/>
        <pc:sldMkLst>
          <pc:docMk/>
          <pc:sldMk cId="1944381658" sldId="2147483083"/>
        </pc:sldMkLst>
        <pc:graphicFrameChg chg="mod">
          <ac:chgData name="Adrián Bora" userId="87776703-78bb-46fb-aaa4-c405ef74930d" providerId="ADAL" clId="{77E85A37-FF2D-489C-8FF4-40A2BE47BD2A}" dt="2026-01-12T10:27:25.021" v="34" actId="1076"/>
          <ac:graphicFrameMkLst>
            <pc:docMk/>
            <pc:sldMk cId="1944381658" sldId="2147483083"/>
            <ac:graphicFrameMk id="5" creationId="{F8AA7EC4-B40E-37C3-366E-DFE4E2D507A6}"/>
          </ac:graphicFrameMkLst>
        </pc:graphicFrameChg>
      </pc:sldChg>
      <pc:sldChg chg="modSp mod">
        <pc:chgData name="Adrián Bora" userId="87776703-78bb-46fb-aaa4-c405ef74930d" providerId="ADAL" clId="{77E85A37-FF2D-489C-8FF4-40A2BE47BD2A}" dt="2026-01-12T10:29:11.179" v="53" actId="20577"/>
        <pc:sldMkLst>
          <pc:docMk/>
          <pc:sldMk cId="3443677803" sldId="2147483090"/>
        </pc:sldMkLst>
        <pc:spChg chg="mod">
          <ac:chgData name="Adrián Bora" userId="87776703-78bb-46fb-aaa4-c405ef74930d" providerId="ADAL" clId="{77E85A37-FF2D-489C-8FF4-40A2BE47BD2A}" dt="2026-01-12T10:29:11.179" v="53" actId="20577"/>
          <ac:spMkLst>
            <pc:docMk/>
            <pc:sldMk cId="3443677803" sldId="2147483090"/>
            <ac:spMk id="12" creationId="{81C68196-A052-3C6D-2B71-4B15BD4F5A70}"/>
          </ac:spMkLst>
        </pc:spChg>
      </pc:sldChg>
      <pc:sldChg chg="modSp mod">
        <pc:chgData name="Adrián Bora" userId="87776703-78bb-46fb-aaa4-c405ef74930d" providerId="ADAL" clId="{77E85A37-FF2D-489C-8FF4-40A2BE47BD2A}" dt="2026-01-12T10:29:14.463" v="55" actId="20577"/>
        <pc:sldMkLst>
          <pc:docMk/>
          <pc:sldMk cId="3181647656" sldId="2147483091"/>
        </pc:sldMkLst>
        <pc:spChg chg="mod">
          <ac:chgData name="Adrián Bora" userId="87776703-78bb-46fb-aaa4-c405ef74930d" providerId="ADAL" clId="{77E85A37-FF2D-489C-8FF4-40A2BE47BD2A}" dt="2026-01-12T10:29:14.463" v="55" actId="20577"/>
          <ac:spMkLst>
            <pc:docMk/>
            <pc:sldMk cId="3181647656" sldId="2147483091"/>
            <ac:spMk id="18" creationId="{416633A5-6408-E355-2A34-0B5CC43A407D}"/>
          </ac:spMkLst>
        </pc:spChg>
      </pc:sldChg>
      <pc:sldChg chg="modSp mod">
        <pc:chgData name="Adrián Bora" userId="87776703-78bb-46fb-aaa4-c405ef74930d" providerId="ADAL" clId="{77E85A37-FF2D-489C-8FF4-40A2BE47BD2A}" dt="2026-01-12T10:29:17.534" v="57" actId="20577"/>
        <pc:sldMkLst>
          <pc:docMk/>
          <pc:sldMk cId="934182162" sldId="2147483092"/>
        </pc:sldMkLst>
        <pc:spChg chg="mod">
          <ac:chgData name="Adrián Bora" userId="87776703-78bb-46fb-aaa4-c405ef74930d" providerId="ADAL" clId="{77E85A37-FF2D-489C-8FF4-40A2BE47BD2A}" dt="2026-01-12T10:29:17.534" v="57" actId="20577"/>
          <ac:spMkLst>
            <pc:docMk/>
            <pc:sldMk cId="934182162" sldId="2147483092"/>
            <ac:spMk id="11" creationId="{66713960-CAF3-3B29-8254-19978BE933A3}"/>
          </ac:spMkLst>
        </pc:spChg>
      </pc:sldChg>
      <pc:sldChg chg="addSp delSp modSp mod">
        <pc:chgData name="Adrián Bora" userId="87776703-78bb-46fb-aaa4-c405ef74930d" providerId="ADAL" clId="{77E85A37-FF2D-489C-8FF4-40A2BE47BD2A}" dt="2026-01-12T10:30:08.575" v="93" actId="478"/>
        <pc:sldMkLst>
          <pc:docMk/>
          <pc:sldMk cId="3818941509" sldId="2147483094"/>
        </pc:sldMkLst>
        <pc:spChg chg="add del mod">
          <ac:chgData name="Adrián Bora" userId="87776703-78bb-46fb-aaa4-c405ef74930d" providerId="ADAL" clId="{77E85A37-FF2D-489C-8FF4-40A2BE47BD2A}" dt="2026-01-12T10:30:05.670" v="91" actId="478"/>
          <ac:spMkLst>
            <pc:docMk/>
            <pc:sldMk cId="3818941509" sldId="2147483094"/>
            <ac:spMk id="4" creationId="{F9E6CE4B-042E-6E19-13A6-A78E518E2B41}"/>
          </ac:spMkLst>
        </pc:spChg>
        <pc:spChg chg="add del mod">
          <ac:chgData name="Adrián Bora" userId="87776703-78bb-46fb-aaa4-c405ef74930d" providerId="ADAL" clId="{77E85A37-FF2D-489C-8FF4-40A2BE47BD2A}" dt="2026-01-12T10:30:08.575" v="93" actId="478"/>
          <ac:spMkLst>
            <pc:docMk/>
            <pc:sldMk cId="3818941509" sldId="2147483094"/>
            <ac:spMk id="6" creationId="{2DD48A23-3556-797A-4A56-573EB691A1A5}"/>
          </ac:spMkLst>
        </pc:spChg>
        <pc:spChg chg="mod">
          <ac:chgData name="Adrián Bora" userId="87776703-78bb-46fb-aaa4-c405ef74930d" providerId="ADAL" clId="{77E85A37-FF2D-489C-8FF4-40A2BE47BD2A}" dt="2026-01-12T10:30:00.466" v="89" actId="20577"/>
          <ac:spMkLst>
            <pc:docMk/>
            <pc:sldMk cId="3818941509" sldId="2147483094"/>
            <ac:spMk id="51" creationId="{6A09F31F-3F75-C502-D12E-AA8061FE17F7}"/>
          </ac:spMkLst>
        </pc:spChg>
        <pc:spChg chg="del">
          <ac:chgData name="Adrián Bora" userId="87776703-78bb-46fb-aaa4-c405ef74930d" providerId="ADAL" clId="{77E85A37-FF2D-489C-8FF4-40A2BE47BD2A}" dt="2026-01-12T10:30:06.867" v="92" actId="478"/>
          <ac:spMkLst>
            <pc:docMk/>
            <pc:sldMk cId="3818941509" sldId="2147483094"/>
            <ac:spMk id="52" creationId="{B64A1015-5B9F-98D2-2EF6-438036FFAC2D}"/>
          </ac:spMkLst>
        </pc:spChg>
        <pc:spChg chg="del">
          <ac:chgData name="Adrián Bora" userId="87776703-78bb-46fb-aaa4-c405ef74930d" providerId="ADAL" clId="{77E85A37-FF2D-489C-8FF4-40A2BE47BD2A}" dt="2026-01-12T10:30:03.409" v="90" actId="478"/>
          <ac:spMkLst>
            <pc:docMk/>
            <pc:sldMk cId="3818941509" sldId="2147483094"/>
            <ac:spMk id="58" creationId="{6713760A-F715-E83A-5871-9BD9EB8971E8}"/>
          </ac:spMkLst>
        </pc:spChg>
      </pc:sldChg>
      <pc:sldChg chg="addSp delSp modSp mod">
        <pc:chgData name="Adrián Bora" userId="87776703-78bb-46fb-aaa4-c405ef74930d" providerId="ADAL" clId="{77E85A37-FF2D-489C-8FF4-40A2BE47BD2A}" dt="2026-01-12T10:29:55.931" v="84" actId="478"/>
        <pc:sldMkLst>
          <pc:docMk/>
          <pc:sldMk cId="2127302646" sldId="2147483095"/>
        </pc:sldMkLst>
        <pc:spChg chg="add del mod">
          <ac:chgData name="Adrián Bora" userId="87776703-78bb-46fb-aaa4-c405ef74930d" providerId="ADAL" clId="{77E85A37-FF2D-489C-8FF4-40A2BE47BD2A}" dt="2026-01-12T10:29:53.394" v="82" actId="478"/>
          <ac:spMkLst>
            <pc:docMk/>
            <pc:sldMk cId="2127302646" sldId="2147483095"/>
            <ac:spMk id="4" creationId="{7873538D-57C3-3873-1FAC-4AC928FE3647}"/>
          </ac:spMkLst>
        </pc:spChg>
        <pc:spChg chg="add del mod">
          <ac:chgData name="Adrián Bora" userId="87776703-78bb-46fb-aaa4-c405ef74930d" providerId="ADAL" clId="{77E85A37-FF2D-489C-8FF4-40A2BE47BD2A}" dt="2026-01-12T10:29:55.931" v="84" actId="478"/>
          <ac:spMkLst>
            <pc:docMk/>
            <pc:sldMk cId="2127302646" sldId="2147483095"/>
            <ac:spMk id="6" creationId="{2087B095-5E72-B1C1-30E6-3879E7DA14F9}"/>
          </ac:spMkLst>
        </pc:spChg>
        <pc:spChg chg="mod">
          <ac:chgData name="Adrián Bora" userId="87776703-78bb-46fb-aaa4-c405ef74930d" providerId="ADAL" clId="{77E85A37-FF2D-489C-8FF4-40A2BE47BD2A}" dt="2026-01-12T10:29:50.298" v="80" actId="20577"/>
          <ac:spMkLst>
            <pc:docMk/>
            <pc:sldMk cId="2127302646" sldId="2147483095"/>
            <ac:spMk id="51" creationId="{12A1446B-80A8-D4D1-173B-F561EBF856C1}"/>
          </ac:spMkLst>
        </pc:spChg>
        <pc:spChg chg="del">
          <ac:chgData name="Adrián Bora" userId="87776703-78bb-46fb-aaa4-c405ef74930d" providerId="ADAL" clId="{77E85A37-FF2D-489C-8FF4-40A2BE47BD2A}" dt="2026-01-12T10:29:54.607" v="83" actId="478"/>
          <ac:spMkLst>
            <pc:docMk/>
            <pc:sldMk cId="2127302646" sldId="2147483095"/>
            <ac:spMk id="52" creationId="{FE0B9ED5-3507-C920-1AF5-1D7097A7121B}"/>
          </ac:spMkLst>
        </pc:spChg>
        <pc:spChg chg="del">
          <ac:chgData name="Adrián Bora" userId="87776703-78bb-46fb-aaa4-c405ef74930d" providerId="ADAL" clId="{77E85A37-FF2D-489C-8FF4-40A2BE47BD2A}" dt="2026-01-12T10:29:52.830" v="81" actId="478"/>
          <ac:spMkLst>
            <pc:docMk/>
            <pc:sldMk cId="2127302646" sldId="2147483095"/>
            <ac:spMk id="58" creationId="{DA625C6E-C027-6112-522E-526149846334}"/>
          </ac:spMkLst>
        </pc:spChg>
      </pc:sldChg>
      <pc:sldChg chg="addSp delSp modSp mod">
        <pc:chgData name="Adrián Bora" userId="87776703-78bb-46fb-aaa4-c405ef74930d" providerId="ADAL" clId="{77E85A37-FF2D-489C-8FF4-40A2BE47BD2A}" dt="2026-01-12T10:29:44.545" v="75" actId="478"/>
        <pc:sldMkLst>
          <pc:docMk/>
          <pc:sldMk cId="2909049360" sldId="2147483096"/>
        </pc:sldMkLst>
        <pc:spChg chg="add del mod">
          <ac:chgData name="Adrián Bora" userId="87776703-78bb-46fb-aaa4-c405ef74930d" providerId="ADAL" clId="{77E85A37-FF2D-489C-8FF4-40A2BE47BD2A}" dt="2026-01-12T10:29:42.087" v="73" actId="478"/>
          <ac:spMkLst>
            <pc:docMk/>
            <pc:sldMk cId="2909049360" sldId="2147483096"/>
            <ac:spMk id="5" creationId="{0A85EB7A-A93E-6D32-FE66-5A84CB8D1BE7}"/>
          </ac:spMkLst>
        </pc:spChg>
        <pc:spChg chg="add del mod">
          <ac:chgData name="Adrián Bora" userId="87776703-78bb-46fb-aaa4-c405ef74930d" providerId="ADAL" clId="{77E85A37-FF2D-489C-8FF4-40A2BE47BD2A}" dt="2026-01-12T10:29:44.545" v="75" actId="478"/>
          <ac:spMkLst>
            <pc:docMk/>
            <pc:sldMk cId="2909049360" sldId="2147483096"/>
            <ac:spMk id="7" creationId="{980836B1-0794-3488-7BD8-DC56024DEC87}"/>
          </ac:spMkLst>
        </pc:spChg>
        <pc:spChg chg="mod">
          <ac:chgData name="Adrián Bora" userId="87776703-78bb-46fb-aaa4-c405ef74930d" providerId="ADAL" clId="{77E85A37-FF2D-489C-8FF4-40A2BE47BD2A}" dt="2026-01-12T10:26:30.562" v="19" actId="20577"/>
          <ac:spMkLst>
            <pc:docMk/>
            <pc:sldMk cId="2909049360" sldId="2147483096"/>
            <ac:spMk id="49" creationId="{CDBC5692-8B3D-7B06-0673-F618AE7AC995}"/>
          </ac:spMkLst>
        </pc:spChg>
        <pc:spChg chg="mod">
          <ac:chgData name="Adrián Bora" userId="87776703-78bb-46fb-aaa4-c405ef74930d" providerId="ADAL" clId="{77E85A37-FF2D-489C-8FF4-40A2BE47BD2A}" dt="2026-01-12T10:29:38.476" v="71" actId="20577"/>
          <ac:spMkLst>
            <pc:docMk/>
            <pc:sldMk cId="2909049360" sldId="2147483096"/>
            <ac:spMk id="51" creationId="{1B68F6F6-644F-F3A3-3743-EFB62A6C604B}"/>
          </ac:spMkLst>
        </pc:spChg>
        <pc:spChg chg="del">
          <ac:chgData name="Adrián Bora" userId="87776703-78bb-46fb-aaa4-c405ef74930d" providerId="ADAL" clId="{77E85A37-FF2D-489C-8FF4-40A2BE47BD2A}" dt="2026-01-12T10:29:42.924" v="74" actId="478"/>
          <ac:spMkLst>
            <pc:docMk/>
            <pc:sldMk cId="2909049360" sldId="2147483096"/>
            <ac:spMk id="52" creationId="{FF0AC5D5-E98C-616F-4160-80AE7861CBC8}"/>
          </ac:spMkLst>
        </pc:spChg>
        <pc:spChg chg="del">
          <ac:chgData name="Adrián Bora" userId="87776703-78bb-46fb-aaa4-c405ef74930d" providerId="ADAL" clId="{77E85A37-FF2D-489C-8FF4-40A2BE47BD2A}" dt="2026-01-12T10:29:41.082" v="72" actId="478"/>
          <ac:spMkLst>
            <pc:docMk/>
            <pc:sldMk cId="2909049360" sldId="2147483096"/>
            <ac:spMk id="58" creationId="{5166DC8D-A537-3B5E-51D4-DD037FBF4C70}"/>
          </ac:spMkLst>
        </pc:spChg>
      </pc:sldChg>
      <pc:sldChg chg="addSp delSp modSp mod">
        <pc:chgData name="Adrián Bora" userId="87776703-78bb-46fb-aaa4-c405ef74930d" providerId="ADAL" clId="{77E85A37-FF2D-489C-8FF4-40A2BE47BD2A}" dt="2026-01-12T10:29:32.095" v="66" actId="478"/>
        <pc:sldMkLst>
          <pc:docMk/>
          <pc:sldMk cId="1156848722" sldId="2147483097"/>
        </pc:sldMkLst>
        <pc:spChg chg="add del mod">
          <ac:chgData name="Adrián Bora" userId="87776703-78bb-46fb-aaa4-c405ef74930d" providerId="ADAL" clId="{77E85A37-FF2D-489C-8FF4-40A2BE47BD2A}" dt="2026-01-12T10:29:29.609" v="64" actId="478"/>
          <ac:spMkLst>
            <pc:docMk/>
            <pc:sldMk cId="1156848722" sldId="2147483097"/>
            <ac:spMk id="4" creationId="{083AC1FF-AE42-4D25-24EA-49AC45691127}"/>
          </ac:spMkLst>
        </pc:spChg>
        <pc:spChg chg="add del mod">
          <ac:chgData name="Adrián Bora" userId="87776703-78bb-46fb-aaa4-c405ef74930d" providerId="ADAL" clId="{77E85A37-FF2D-489C-8FF4-40A2BE47BD2A}" dt="2026-01-12T10:29:32.095" v="66" actId="478"/>
          <ac:spMkLst>
            <pc:docMk/>
            <pc:sldMk cId="1156848722" sldId="2147483097"/>
            <ac:spMk id="6" creationId="{260DA218-FB69-2AAC-1C84-B2C4F98A674B}"/>
          </ac:spMkLst>
        </pc:spChg>
        <pc:spChg chg="mod">
          <ac:chgData name="Adrián Bora" userId="87776703-78bb-46fb-aaa4-c405ef74930d" providerId="ADAL" clId="{77E85A37-FF2D-489C-8FF4-40A2BE47BD2A}" dt="2026-01-12T10:29:25.788" v="62" actId="20577"/>
          <ac:spMkLst>
            <pc:docMk/>
            <pc:sldMk cId="1156848722" sldId="2147483097"/>
            <ac:spMk id="51" creationId="{A7DFAADA-CB09-4F1C-3979-090A44F80934}"/>
          </ac:spMkLst>
        </pc:spChg>
        <pc:spChg chg="del">
          <ac:chgData name="Adrián Bora" userId="87776703-78bb-46fb-aaa4-c405ef74930d" providerId="ADAL" clId="{77E85A37-FF2D-489C-8FF4-40A2BE47BD2A}" dt="2026-01-12T10:29:30.759" v="65" actId="478"/>
          <ac:spMkLst>
            <pc:docMk/>
            <pc:sldMk cId="1156848722" sldId="2147483097"/>
            <ac:spMk id="52" creationId="{3BB56F7F-4697-3E9F-D5A3-573040F8C325}"/>
          </ac:spMkLst>
        </pc:spChg>
        <pc:spChg chg="del">
          <ac:chgData name="Adrián Bora" userId="87776703-78bb-46fb-aaa4-c405ef74930d" providerId="ADAL" clId="{77E85A37-FF2D-489C-8FF4-40A2BE47BD2A}" dt="2026-01-12T10:29:28.337" v="63" actId="478"/>
          <ac:spMkLst>
            <pc:docMk/>
            <pc:sldMk cId="1156848722" sldId="2147483097"/>
            <ac:spMk id="58" creationId="{9D944898-4CAA-04A8-82D6-48F068DCAA7A}"/>
          </ac:spMkLst>
        </pc:spChg>
      </pc:sldChg>
      <pc:sldChg chg="addSp delSp modSp add del mod">
        <pc:chgData name="Adrián Bora" userId="87776703-78bb-46fb-aaa4-c405ef74930d" providerId="ADAL" clId="{77E85A37-FF2D-489C-8FF4-40A2BE47BD2A}" dt="2026-01-12T10:29:02.934" v="50" actId="478"/>
        <pc:sldMkLst>
          <pc:docMk/>
          <pc:sldMk cId="2273751614" sldId="2147483098"/>
        </pc:sldMkLst>
        <pc:spChg chg="add del mod">
          <ac:chgData name="Adrián Bora" userId="87776703-78bb-46fb-aaa4-c405ef74930d" providerId="ADAL" clId="{77E85A37-FF2D-489C-8FF4-40A2BE47BD2A}" dt="2026-01-12T10:28:59.348" v="48" actId="478"/>
          <ac:spMkLst>
            <pc:docMk/>
            <pc:sldMk cId="2273751614" sldId="2147483098"/>
            <ac:spMk id="4" creationId="{AFC89D4F-285C-1564-EB17-50C933A7D5E4}"/>
          </ac:spMkLst>
        </pc:spChg>
        <pc:spChg chg="add del mod">
          <ac:chgData name="Adrián Bora" userId="87776703-78bb-46fb-aaa4-c405ef74930d" providerId="ADAL" clId="{77E85A37-FF2D-489C-8FF4-40A2BE47BD2A}" dt="2026-01-12T10:29:02.934" v="50" actId="478"/>
          <ac:spMkLst>
            <pc:docMk/>
            <pc:sldMk cId="2273751614" sldId="2147483098"/>
            <ac:spMk id="6" creationId="{B0A26EAD-EF4D-38E7-713F-34E6EBAAE4EE}"/>
          </ac:spMkLst>
        </pc:spChg>
        <pc:spChg chg="mod">
          <ac:chgData name="Adrián Bora" userId="87776703-78bb-46fb-aaa4-c405ef74930d" providerId="ADAL" clId="{77E85A37-FF2D-489C-8FF4-40A2BE47BD2A}" dt="2026-01-12T10:28:54.881" v="46" actId="20577"/>
          <ac:spMkLst>
            <pc:docMk/>
            <pc:sldMk cId="2273751614" sldId="2147483098"/>
            <ac:spMk id="51" creationId="{33D41A81-74E9-EA74-19DB-D03D86BDF7F0}"/>
          </ac:spMkLst>
        </pc:spChg>
        <pc:spChg chg="del">
          <ac:chgData name="Adrián Bora" userId="87776703-78bb-46fb-aaa4-c405ef74930d" providerId="ADAL" clId="{77E85A37-FF2D-489C-8FF4-40A2BE47BD2A}" dt="2026-01-12T10:29:01.102" v="49" actId="478"/>
          <ac:spMkLst>
            <pc:docMk/>
            <pc:sldMk cId="2273751614" sldId="2147483098"/>
            <ac:spMk id="52" creationId="{461D13CB-1813-8769-DD6A-942049BCF1B5}"/>
          </ac:spMkLst>
        </pc:spChg>
        <pc:spChg chg="del">
          <ac:chgData name="Adrián Bora" userId="87776703-78bb-46fb-aaa4-c405ef74930d" providerId="ADAL" clId="{77E85A37-FF2D-489C-8FF4-40A2BE47BD2A}" dt="2026-01-12T10:28:57.328" v="47" actId="478"/>
          <ac:spMkLst>
            <pc:docMk/>
            <pc:sldMk cId="2273751614" sldId="2147483098"/>
            <ac:spMk id="58" creationId="{3BDA5F84-AF6B-7B9F-4EEB-D3D798944CAC}"/>
          </ac:spMkLst>
        </pc:spChg>
      </pc:sldChg>
      <pc:sldChg chg="del">
        <pc:chgData name="Adrián Bora" userId="87776703-78bb-46fb-aaa4-c405ef74930d" providerId="ADAL" clId="{77E85A37-FF2D-489C-8FF4-40A2BE47BD2A}" dt="2026-01-12T10:29:06.537" v="51" actId="47"/>
        <pc:sldMkLst>
          <pc:docMk/>
          <pc:sldMk cId="1854434349" sldId="2147483099"/>
        </pc:sldMkLst>
      </pc:sldChg>
      <pc:sldChg chg="modSp mod">
        <pc:chgData name="Adrián Bora" userId="87776703-78bb-46fb-aaa4-c405ef74930d" providerId="ADAL" clId="{77E85A37-FF2D-489C-8FF4-40A2BE47BD2A}" dt="2026-01-12T10:27:00.732" v="33" actId="167"/>
        <pc:sldMkLst>
          <pc:docMk/>
          <pc:sldMk cId="2040112633" sldId="2147483102"/>
        </pc:sldMkLst>
        <pc:graphicFrameChg chg="mod ord">
          <ac:chgData name="Adrián Bora" userId="87776703-78bb-46fb-aaa4-c405ef74930d" providerId="ADAL" clId="{77E85A37-FF2D-489C-8FF4-40A2BE47BD2A}" dt="2026-01-12T10:27:00.732" v="33" actId="167"/>
          <ac:graphicFrameMkLst>
            <pc:docMk/>
            <pc:sldMk cId="2040112633" sldId="2147483102"/>
            <ac:graphicFrameMk id="4" creationId="{1317E8CE-BC0A-BCE4-DB4A-358DDCB6FAFB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7C37F2-102A-E70E-C239-6D6132998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4137C-9761-048E-EDD8-C70452467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7AD44-A77C-4C18-B811-7E387DA9CA0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A40C3-4AD2-3212-2763-B2788D55C6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9F119-B49B-DD2D-0296-BD1BEE7C12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97A39-3B24-4F84-8C61-91B065FC55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487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0T19:20:0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7578,'0'0'1600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7487DA-082B-4712-87EF-A52F989376F6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CEA7-A081-4B80-B0DE-E1334A21D6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1198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23967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35951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4793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55991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C7316-3AF9-4724-B535-CE600B09B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114EE4-5C31-A3C2-E905-E8DD0310A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8CB86-EFEB-3B01-6135-11870B3B4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6624B-7702-90B2-8E0B-8D0E6A266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118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42213-9FFF-BC99-F8F6-D572A55FF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208B77-977B-C08B-FB23-7D7A47F14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A003E7-C7AF-64AE-5BAA-045709E62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54AD6-4782-20C5-A6F4-0BF7B852D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9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4FCCC-259B-39FA-B63C-99A28A55A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86594-7A25-2DCB-BD11-3A99AED01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9ABA23-D11A-53F8-8D93-5F3102F72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1EB9E-3486-2A02-6B87-BF11B12D4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309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22B11-80E9-A4BF-F2AF-BEF22C369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F02D0E-A095-13FE-EAE7-4C177F1D6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6F9AB-F4D6-300B-A15F-A034EF8BE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695D4-5A1C-F83F-E961-13F928975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461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239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735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740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233C2-77FD-4B13-2FB9-7D4949523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CBB4D8-AF2F-F8C9-25A1-0FA6A6482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E36A74-157E-B4F3-FD38-F64D9A928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E2F46-14D5-ED4E-384B-5DAB13935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82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02118-D5AB-861F-1F5F-5BD872DE4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9C57D-F8DC-FC92-9530-EC2B1956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469288-7A37-9882-E5FD-46DA920D9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50E90-985E-DBD2-5576-734B209F1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7132792-EEB3-4258-9715-9B08C17B4345}" type="slidenum">
              <a:r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6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8D3D9-9156-1F22-E352-AD5384C47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971CDFC-01E8-39D7-358E-945B661D5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D47BC74-01EB-040E-DD9B-297906B2F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6063BC-4706-417A-42D5-D98FD22D4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9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54E2A-61B8-A425-702F-C0C054F34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6E5049-7323-1DDC-0A44-A52D36510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5881B-F87B-8EC8-84D8-F2AE82F8A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F6FEC-8230-DA8B-7813-8655DBFD0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58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E4013-AFE2-4F53-970C-A43B4C2B4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D49E5D-C6DC-3987-F1AF-7BDA5A315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9E31C4-55D3-5D4B-9B39-4C3A09EAA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4FEB5-F543-DA3E-2711-92BA3A2FB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42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74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2EFC7-7D89-86A2-5735-8CADF0658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C18205-0AFB-344E-A333-F7B0B3E77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CC73D6-553D-F047-1E98-2F689120D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7D559-B0D0-7F04-CD0B-9533C8520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907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B0277-EB18-FBBF-3258-829F3A55A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81CEA2-2E85-8091-7703-EF6198D21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AFC235-F0C1-E43E-980D-DDA3B43AE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85518-659B-2BA4-DE47-F6CBE2A84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5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5D165-2159-694F-B2DF-B94AB9017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05CB1-4338-ABAA-6509-51862EBB7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76A771-F94E-109E-1863-F7799FF76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56D6F-506C-89C2-FB69-6066E33EF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011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ECD38-A526-807E-C748-4E18BB13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82830-E604-E0A2-DC24-06F2EB973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D7E9F-31B7-8760-EE5F-D7DD1F193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C445A-7E13-4B41-EEB3-124546036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9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273799"/>
          </a:xfrm>
        </p:spPr>
        <p:txBody>
          <a:bodyPr tIns="1249724" anchor="ctr"/>
          <a:lstStyle>
            <a:lvl1pPr marL="0" indent="0" algn="ctr">
              <a:buNone/>
              <a:defRPr sz="1600" i="1"/>
            </a:lvl1pPr>
          </a:lstStyle>
          <a:p>
            <a:r>
              <a:rPr lang="en-US" noProof="0"/>
              <a:t>Click icon to add picture</a:t>
            </a: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20380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B69735F-A452-4024-977F-DD52AC1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Click to edit Presentation Headline.</a:t>
            </a:r>
            <a:br>
              <a:rPr lang="en-US"/>
            </a:br>
            <a:r>
              <a:rPr lang="en-US"/>
              <a:t>Use White or Nilfisk Dark as text color.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DEE45-E090-44D1-98D1-825385BC723C}"/>
              </a:ext>
            </a:extLst>
          </p:cNvPr>
          <p:cNvSpPr/>
          <p:nvPr userDrawn="1"/>
        </p:nvSpPr>
        <p:spPr>
          <a:xfrm>
            <a:off x="348343" y="6479177"/>
            <a:ext cx="975360" cy="2699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479425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4880018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336ECD-29CC-48D0-B322-298E9D3E152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61796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A89B6B4-D22F-43E5-8EC2-AD07CBFD85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6179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4CB7A7D7-2A49-427E-874B-C10B706C1E7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4416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06FD9DE-D534-40CE-BADF-4806A01DAC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4166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6" name="Content Placeholder 18">
            <a:extLst>
              <a:ext uri="{FF2B5EF4-FFF2-40B4-BE49-F238E27FC236}">
                <a16:creationId xmlns:a16="http://schemas.microsoft.com/office/drawing/2014/main" id="{47DA4058-84EF-461D-934F-D341A5BB3D4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12653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B11B367-A392-4D07-A3AA-FEA082E5DF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537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02FB-189A-4BD4-8E2E-B325B0929E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4B0F5B59-EE06-436A-858A-CCDD6FBB175C}" type="datetime1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B14F-11E0-4889-A413-CB3C7AFF79B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8851-AA76-4129-AC91-31C430AE821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C4B6512-58D0-4126-A96F-DCE2BC492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164CE1CF-9577-4E95-9A2E-848CA260D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3125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8B418E-47E7-4CB3-9272-AFFEF9163A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69619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4435" y="2805514"/>
            <a:ext cx="4269012" cy="623486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44154" y="2803583"/>
            <a:ext cx="4267530" cy="622719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1064435" y="3429001"/>
            <a:ext cx="4269012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6644154" y="3426304"/>
            <a:ext cx="4267531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2606E51-302A-402C-B20F-54F37450EF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24031" y="2079363"/>
            <a:ext cx="698400" cy="6982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946F2A-6D15-4356-AACE-77B7130524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24045" y="2079363"/>
            <a:ext cx="698400" cy="698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6295-A04E-410C-BC96-E703F87AF8FB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EBA8770B-4A02-4B68-BD74-C99827BB6EFA}" type="datetime1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2DE98-0117-4A18-88E2-669F6FB209A4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719EE-E991-4D3D-BAFB-EB072BFB1E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C155D83-CC89-488D-A2E1-DDEE95784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CEEA349-D809-4E4C-BA93-BCE8AF64C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616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04E70DC-C3D2-4252-9260-04CDF1B85E1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6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479426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77F5BC-90F4-414E-B27A-79BDF9D4092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8341" y="2079363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BD7EB420-7E8D-454A-92D5-C5091905663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15198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B228A39C-C8A6-4AC7-96A3-25A525A9A4F2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315199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7F886A1-D69F-4044-9B1C-2C721E721AF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64113" y="2079363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B89EAACB-7074-471C-BBA2-8BF0CC3E4EB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0970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Content Placeholder 18">
            <a:extLst>
              <a:ext uri="{FF2B5EF4-FFF2-40B4-BE49-F238E27FC236}">
                <a16:creationId xmlns:a16="http://schemas.microsoft.com/office/drawing/2014/main" id="{EB79EFFE-A060-4C8D-BD8F-E52045C9C7EF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6150972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3BEA2D42-9FD4-4716-AB0B-9632B9F8E37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99885" y="2079363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FD4303F-49FA-457B-B244-4E8B906863C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86744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id="{03E82EC9-6A37-4D1E-933C-F9272C7F54EE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8986744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169E3EB-3F89-482B-9603-7497CA07EE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35659" y="2079363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33E96EE0-0E9F-4078-BE71-5FF16A140549}" type="datetime1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6861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06DD6EA-A2CF-4D67-9510-56628C23D9F7}" type="datetime1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30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956995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70A7E1B-06C4-491A-A7D6-5E2BF0B762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5538" y="0"/>
            <a:ext cx="5986461" cy="628489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292EC8F-CA80-4608-8BBB-26EAD8252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1412875"/>
            <a:ext cx="5507038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0F7C6-431E-46C4-9429-A3D456CBADB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E241589-4F53-445D-981C-6C95414EE8DB}" type="datetime1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20383-CC25-496B-BB92-273CBD64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88412-719A-4E27-BE3B-7A6D9C0B35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D0C1278-E9AE-4168-A595-99A55EA23D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5507038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0E5E79-8AD5-4282-B864-D586098D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5506081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6313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638528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EC72F5BB-D66A-4AE5-BE40-DAC7B55741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0776" y="1412875"/>
            <a:ext cx="5511800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B7800E-C1F4-4988-9830-63D6CD965A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986463" cy="6283325"/>
          </a:xfrm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AC8E3-7E26-425E-8440-6C36641BA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04BAA50-7E29-43A1-8A07-2DCBB4900148}" type="datetime1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B9DD0-AE94-45C4-ABB9-A2AE218DA70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825D-904C-4C01-BE1D-29445C0E59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08A57AA-70F0-446E-8A3A-71C82A9FE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5539" y="873877"/>
            <a:ext cx="5505084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6E8E331-60E3-42A0-B941-83830F320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447" y="494490"/>
            <a:ext cx="5504128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7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3F9A983-C937-4508-B213-1A5EC060D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29649" y="0"/>
            <a:ext cx="3562350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 lIns="288000" tIns="1692000" rIns="432000" bIns="18000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BD4EEDF5-749A-4E0A-9F2C-5DB6EC42D11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3569" y="1412875"/>
            <a:ext cx="7692236" cy="487044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3F6EE-929F-475B-BA0D-BAE5642C0B5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339EDC5-C2F6-4250-8049-0213A0C43A52}" type="datetime1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6A101-CC96-4EEA-A848-52CCEB16DA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14E5D-3CDA-4372-B95E-72D345C3A3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F8C0934-E3E7-4664-8099-283D2221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7864216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AC913B-9002-46E4-B468-3AFC28ABE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78628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4060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8B08A26-BAAF-4968-8268-454F689232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283324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27880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A6F7A33-E8CB-44EE-8CDF-D0B51634141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78225EA-88EB-4F56-A70C-5D5DB2917551}" type="datetime1">
              <a:rPr lang="en-US" smtClean="0"/>
              <a:t>1/12/2026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AC1C34-2EEF-4748-B554-904EDB9E2B1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698D3A-A577-4AD4-9616-F4D5993A770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5D4A826-2FEC-4303-893D-3DA3EF3C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Insert closing headline.</a:t>
            </a:r>
            <a:br>
              <a:rPr lang="en-US"/>
            </a:br>
            <a:r>
              <a:rPr lang="en-US"/>
              <a:t>Use white or dark colored text.</a:t>
            </a:r>
          </a:p>
        </p:txBody>
      </p:sp>
    </p:spTree>
    <p:extLst>
      <p:ext uri="{BB962C8B-B14F-4D97-AF65-F5344CB8AC3E}">
        <p14:creationId xmlns:p14="http://schemas.microsoft.com/office/powerpoint/2010/main" val="3251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and corporat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908D9CAA-34CE-479D-8E34-30EAE7DFFC9C}"/>
              </a:ext>
            </a:extLst>
          </p:cNvPr>
          <p:cNvSpPr/>
          <p:nvPr userDrawn="1"/>
        </p:nvSpPr>
        <p:spPr>
          <a:xfrm>
            <a:off x="6204108" y="1014232"/>
            <a:ext cx="5516547" cy="51923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65DD7DB-93FC-4CE9-BB55-707FAD0F9441}"/>
              </a:ext>
            </a:extLst>
          </p:cNvPr>
          <p:cNvSpPr/>
          <p:nvPr userDrawn="1"/>
        </p:nvSpPr>
        <p:spPr>
          <a:xfrm>
            <a:off x="3574137" y="1014234"/>
            <a:ext cx="2534124" cy="34985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0F4D85-8103-4DAC-83B9-2EA8A555B766}"/>
              </a:ext>
            </a:extLst>
          </p:cNvPr>
          <p:cNvSpPr/>
          <p:nvPr userDrawn="1"/>
        </p:nvSpPr>
        <p:spPr>
          <a:xfrm>
            <a:off x="479425" y="1014232"/>
            <a:ext cx="2999687" cy="3498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352981-5F56-444D-A675-E830B4DDC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662" y="1607847"/>
            <a:ext cx="1229752" cy="137381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1" name="TextBox 10"/>
          <p:cNvSpPr txBox="1"/>
          <p:nvPr userDrawn="1"/>
        </p:nvSpPr>
        <p:spPr>
          <a:xfrm>
            <a:off x="2068307" y="1599603"/>
            <a:ext cx="1420105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SELECT SLIDE LAYOUTS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068308" y="1767283"/>
            <a:ext cx="13663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Find title, agendas, section header, plain content and picture layouts: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68309" y="2268336"/>
            <a:ext cx="13570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New Slide</a:t>
            </a:r>
          </a:p>
          <a:p>
            <a:pPr defTabSz="914400"/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Layout </a:t>
            </a:r>
            <a:r>
              <a:rPr lang="en-US" sz="800" b="0">
                <a:solidFill>
                  <a:schemeClr val="tx1"/>
                </a:solidFill>
                <a:latin typeface="+mn-lt"/>
                <a:cs typeface="Arial" pitchFamily="34" charset="0"/>
              </a:rPr>
              <a:t>(to change existing layout)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59209" y="1177891"/>
            <a:ext cx="5628870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COLORS AND EFFECTS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76969" y="1178254"/>
            <a:ext cx="2987868" cy="26546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HOW TO...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486246" y="3549534"/>
            <a:ext cx="2164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CHARTS 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443768" y="2745123"/>
            <a:ext cx="1255646" cy="190805"/>
            <a:chOff x="2834640" y="3855720"/>
            <a:chExt cx="708660" cy="228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 userDrawn="1"/>
        </p:nvSpPr>
        <p:spPr>
          <a:xfrm>
            <a:off x="3678523" y="1177891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TEXT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802777" y="1599603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FONT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802541" y="1760575"/>
            <a:ext cx="22703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Roboto is used for all text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02541" y="2073987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STYLE AND SIZES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3802541" y="2250050"/>
            <a:ext cx="1922209" cy="471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Headline: Roboto Bold, size 34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Sub-headline: Roboto Light, size 20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Body text: Roboto Light, size 14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2062808" y="3216109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DISPLAY GUIDES 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2062810" y="3445206"/>
            <a:ext cx="13024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Display guides on the screen to view the content area. All content should be inside the red guides.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2062809" y="3997816"/>
            <a:ext cx="12859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View 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Guides</a:t>
            </a:r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8258296" y="1599603"/>
            <a:ext cx="1488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PRIMARY COLORS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9849330" y="1602000"/>
            <a:ext cx="158400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SECONDARY COLORS FOR CHARTS &amp; DIAGRAMS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82916" y="1826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</a:t>
            </a:r>
          </a:p>
        </p:txBody>
      </p:sp>
      <p:sp>
        <p:nvSpPr>
          <p:cNvPr id="51" name="Rektangel 11"/>
          <p:cNvSpPr>
            <a:spLocks noChangeAspect="1"/>
          </p:cNvSpPr>
          <p:nvPr/>
        </p:nvSpPr>
        <p:spPr bwMode="auto">
          <a:xfrm>
            <a:off x="9849332" y="1921624"/>
            <a:ext cx="244800" cy="1836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68721" y="1951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1: Grey/Blue</a:t>
            </a:r>
          </a:p>
        </p:txBody>
      </p:sp>
      <p:sp>
        <p:nvSpPr>
          <p:cNvPr id="53" name="Rektangel 18"/>
          <p:cNvSpPr/>
          <p:nvPr/>
        </p:nvSpPr>
        <p:spPr bwMode="auto">
          <a:xfrm>
            <a:off x="8258297" y="1796117"/>
            <a:ext cx="244800" cy="18360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82916" y="2063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Blue</a:t>
            </a:r>
          </a:p>
        </p:txBody>
      </p:sp>
      <p:sp>
        <p:nvSpPr>
          <p:cNvPr id="56" name="Rektangel 7"/>
          <p:cNvSpPr>
            <a:spLocks noChangeAspect="1"/>
          </p:cNvSpPr>
          <p:nvPr/>
        </p:nvSpPr>
        <p:spPr bwMode="auto">
          <a:xfrm>
            <a:off x="9849332" y="2158624"/>
            <a:ext cx="244800" cy="183600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68721" y="2188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2: Dark blue</a:t>
            </a:r>
          </a:p>
        </p:txBody>
      </p:sp>
      <p:sp>
        <p:nvSpPr>
          <p:cNvPr id="58" name="Rektangel 18"/>
          <p:cNvSpPr/>
          <p:nvPr/>
        </p:nvSpPr>
        <p:spPr bwMode="auto">
          <a:xfrm>
            <a:off x="8258297" y="2033117"/>
            <a:ext cx="244800" cy="183600"/>
          </a:xfrm>
          <a:prstGeom prst="rect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3" name="Rektangel 18"/>
          <p:cNvSpPr/>
          <p:nvPr/>
        </p:nvSpPr>
        <p:spPr bwMode="auto">
          <a:xfrm>
            <a:off x="3802541" y="3117398"/>
            <a:ext cx="325435" cy="264226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35215" y="3145852"/>
            <a:ext cx="145428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 is the default color for headlines and body text. 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6F26DC-ED06-4AE5-BB8F-0CC90D2A969E}"/>
              </a:ext>
            </a:extLst>
          </p:cNvPr>
          <p:cNvGrpSpPr/>
          <p:nvPr userDrawn="1"/>
        </p:nvGrpSpPr>
        <p:grpSpPr>
          <a:xfrm>
            <a:off x="3796272" y="3597708"/>
            <a:ext cx="584370" cy="366154"/>
            <a:chOff x="3776319" y="3799737"/>
            <a:chExt cx="642807" cy="402769"/>
          </a:xfrm>
        </p:grpSpPr>
        <p:sp>
          <p:nvSpPr>
            <p:cNvPr id="68" name="Rektangel 22"/>
            <p:cNvSpPr/>
            <p:nvPr/>
          </p:nvSpPr>
          <p:spPr bwMode="auto">
            <a:xfrm>
              <a:off x="3776319" y="3799737"/>
              <a:ext cx="342913" cy="257185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9" name="Rektangel 11"/>
            <p:cNvSpPr>
              <a:spLocks noChangeAspect="1"/>
            </p:cNvSpPr>
            <p:nvPr/>
          </p:nvSpPr>
          <p:spPr bwMode="auto">
            <a:xfrm>
              <a:off x="3876284" y="3848265"/>
              <a:ext cx="342913" cy="257185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0" name="Rektangel 7"/>
            <p:cNvSpPr>
              <a:spLocks noChangeAspect="1"/>
            </p:cNvSpPr>
            <p:nvPr/>
          </p:nvSpPr>
          <p:spPr bwMode="auto">
            <a:xfrm>
              <a:off x="3976249" y="3896792"/>
              <a:ext cx="342913" cy="257185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1" name="Rektangel 9"/>
            <p:cNvSpPr>
              <a:spLocks noChangeAspect="1"/>
            </p:cNvSpPr>
            <p:nvPr/>
          </p:nvSpPr>
          <p:spPr bwMode="auto">
            <a:xfrm>
              <a:off x="4076213" y="3945321"/>
              <a:ext cx="342913" cy="25718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72" name="TextBox 71"/>
          <p:cNvSpPr txBox="1"/>
          <p:nvPr userDrawn="1"/>
        </p:nvSpPr>
        <p:spPr>
          <a:xfrm>
            <a:off x="4539038" y="3521694"/>
            <a:ext cx="142655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Feel free to change the body text color to white or one of the other primary colors in order to create emphasis, highlight or better contrast between text and background.</a:t>
            </a:r>
          </a:p>
        </p:txBody>
      </p:sp>
      <p:sp>
        <p:nvSpPr>
          <p:cNvPr id="73" name="Rektangel 22"/>
          <p:cNvSpPr/>
          <p:nvPr userDrawn="1"/>
        </p:nvSpPr>
        <p:spPr bwMode="auto">
          <a:xfrm>
            <a:off x="8258296" y="2270116"/>
            <a:ext cx="244800" cy="1836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8582915" y="2300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1</a:t>
            </a:r>
          </a:p>
        </p:txBody>
      </p:sp>
      <p:sp>
        <p:nvSpPr>
          <p:cNvPr id="75" name="Rektangel 9"/>
          <p:cNvSpPr>
            <a:spLocks noChangeAspect="1"/>
          </p:cNvSpPr>
          <p:nvPr userDrawn="1"/>
        </p:nvSpPr>
        <p:spPr bwMode="auto">
          <a:xfrm>
            <a:off x="9849330" y="2395623"/>
            <a:ext cx="244800" cy="18360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 userDrawn="1"/>
        </p:nvSpPr>
        <p:spPr>
          <a:xfrm>
            <a:off x="10168720" y="2425871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4: Ocean blue</a:t>
            </a:r>
          </a:p>
        </p:txBody>
      </p:sp>
      <p:sp>
        <p:nvSpPr>
          <p:cNvPr id="81" name="Content Placeholder 5"/>
          <p:cNvSpPr txBox="1">
            <a:spLocks/>
          </p:cNvSpPr>
          <p:nvPr userDrawn="1"/>
        </p:nvSpPr>
        <p:spPr>
          <a:xfrm>
            <a:off x="6474281" y="3081964"/>
            <a:ext cx="143602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</a:rPr>
              <a:t>Never use the Standard Colors</a:t>
            </a:r>
          </a:p>
        </p:txBody>
      </p:sp>
      <p:cxnSp>
        <p:nvCxnSpPr>
          <p:cNvPr id="82" name="Straight Connector 81"/>
          <p:cNvCxnSpPr>
            <a:cxnSpLocks/>
          </p:cNvCxnSpPr>
          <p:nvPr userDrawn="1"/>
        </p:nvCxnSpPr>
        <p:spPr>
          <a:xfrm>
            <a:off x="6474281" y="3361226"/>
            <a:ext cx="495904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 userDrawn="1"/>
        </p:nvSpPr>
        <p:spPr>
          <a:xfrm>
            <a:off x="558868" y="885750"/>
            <a:ext cx="11171767" cy="689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" name="Date Placeholder 8">
            <a:extLst>
              <a:ext uri="{FF2B5EF4-FFF2-40B4-BE49-F238E27FC236}">
                <a16:creationId xmlns:a16="http://schemas.microsoft.com/office/drawing/2014/main" id="{FE12C273-601D-40AF-BD56-6F1846451924}"/>
              </a:ext>
            </a:extLst>
          </p:cNvPr>
          <p:cNvSpPr>
            <a:spLocks noGrp="1"/>
          </p:cNvSpPr>
          <p:nvPr userDrawn="1">
            <p:ph type="dt" sz="half" idx="19"/>
          </p:nvPr>
        </p:nvSpPr>
        <p:spPr>
          <a:xfrm>
            <a:off x="3008551" y="6529068"/>
            <a:ext cx="759950" cy="153888"/>
          </a:xfrm>
        </p:spPr>
        <p:txBody>
          <a:bodyPr/>
          <a:lstStyle/>
          <a:p>
            <a:fld id="{7ACAEB0D-2036-45C7-A59F-DDE428EC325F}" type="datetime1">
              <a:rPr lang="en-US" smtClean="0"/>
              <a:t>1/12/2026</a:t>
            </a:fld>
            <a:endParaRPr lang="en-US"/>
          </a:p>
        </p:txBody>
      </p:sp>
      <p:sp>
        <p:nvSpPr>
          <p:cNvPr id="84" name="Footer Placeholder 12">
            <a:extLst>
              <a:ext uri="{FF2B5EF4-FFF2-40B4-BE49-F238E27FC236}">
                <a16:creationId xmlns:a16="http://schemas.microsoft.com/office/drawing/2014/main" id="{5E3596F1-2045-40CC-A80E-499FCE019B3A}"/>
              </a:ext>
            </a:extLst>
          </p:cNvPr>
          <p:cNvSpPr>
            <a:spLocks noGrp="1"/>
          </p:cNvSpPr>
          <p:nvPr userDrawn="1">
            <p:ph type="ftr" sz="quarter" idx="20"/>
          </p:nvPr>
        </p:nvSpPr>
        <p:spPr>
          <a:xfrm>
            <a:off x="920896" y="6529068"/>
            <a:ext cx="2087655" cy="153888"/>
          </a:xfrm>
        </p:spPr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85" name="Slide Number Placeholder 13">
            <a:extLst>
              <a:ext uri="{FF2B5EF4-FFF2-40B4-BE49-F238E27FC236}">
                <a16:creationId xmlns:a16="http://schemas.microsoft.com/office/drawing/2014/main" id="{6A79043F-E70A-4446-8650-0C2A2B7B0881}"/>
              </a:ext>
            </a:extLst>
          </p:cNvPr>
          <p:cNvSpPr>
            <a:spLocks noGrp="1"/>
          </p:cNvSpPr>
          <p:nvPr userDrawn="1">
            <p:ph type="sldNum" sz="quarter" idx="21"/>
          </p:nvPr>
        </p:nvSpPr>
        <p:spPr>
          <a:xfrm>
            <a:off x="479426" y="6529068"/>
            <a:ext cx="270170" cy="153888"/>
          </a:xfrm>
        </p:spPr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7" name="Rektangel 22">
            <a:extLst>
              <a:ext uri="{FF2B5EF4-FFF2-40B4-BE49-F238E27FC236}">
                <a16:creationId xmlns:a16="http://schemas.microsoft.com/office/drawing/2014/main" id="{94B553FC-3AAD-430C-8BBF-3DF9335D0629}"/>
              </a:ext>
            </a:extLst>
          </p:cNvPr>
          <p:cNvSpPr/>
          <p:nvPr userDrawn="1"/>
        </p:nvSpPr>
        <p:spPr bwMode="auto">
          <a:xfrm>
            <a:off x="8258296" y="2511626"/>
            <a:ext cx="244800" cy="1836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ECF2D3-E70D-444B-A194-20FBB4EF8314}"/>
              </a:ext>
            </a:extLst>
          </p:cNvPr>
          <p:cNvSpPr txBox="1"/>
          <p:nvPr userDrawn="1"/>
        </p:nvSpPr>
        <p:spPr>
          <a:xfrm>
            <a:off x="8582915" y="254187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2</a:t>
            </a:r>
          </a:p>
        </p:txBody>
      </p:sp>
      <p:sp>
        <p:nvSpPr>
          <p:cNvPr id="92" name="Rektangel 9">
            <a:extLst>
              <a:ext uri="{FF2B5EF4-FFF2-40B4-BE49-F238E27FC236}">
                <a16:creationId xmlns:a16="http://schemas.microsoft.com/office/drawing/2014/main" id="{C6A9245E-199C-439D-8F58-D6A26180CCF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629249"/>
            <a:ext cx="244800" cy="183600"/>
          </a:xfrm>
          <a:prstGeom prst="rect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5B0928-DFF1-4B6F-8C9F-7FE6579D5FCC}"/>
              </a:ext>
            </a:extLst>
          </p:cNvPr>
          <p:cNvSpPr txBox="1"/>
          <p:nvPr userDrawn="1"/>
        </p:nvSpPr>
        <p:spPr>
          <a:xfrm>
            <a:off x="10168720" y="2659497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5: Green</a:t>
            </a:r>
          </a:p>
        </p:txBody>
      </p:sp>
      <p:sp>
        <p:nvSpPr>
          <p:cNvPr id="94" name="Rektangel 9">
            <a:extLst>
              <a:ext uri="{FF2B5EF4-FFF2-40B4-BE49-F238E27FC236}">
                <a16:creationId xmlns:a16="http://schemas.microsoft.com/office/drawing/2014/main" id="{37D8958A-387C-45BD-83D0-DBC3BB0017D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853321"/>
            <a:ext cx="244800" cy="1836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D3E017-96F6-423B-9145-008DB23FF524}"/>
              </a:ext>
            </a:extLst>
          </p:cNvPr>
          <p:cNvSpPr txBox="1"/>
          <p:nvPr userDrawn="1"/>
        </p:nvSpPr>
        <p:spPr>
          <a:xfrm>
            <a:off x="10168720" y="2883569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6: Red Alert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ABD7990-89CC-49DB-AA0A-0AC2D5EF72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246" y="3852045"/>
            <a:ext cx="1815300" cy="122236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546A0DA-94D1-4668-A757-FF579938F6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096" y="3878959"/>
            <a:ext cx="1797056" cy="121552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463409" y="5337962"/>
            <a:ext cx="268059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SMARTART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3585E07-6B11-4B4F-AE56-460E3215EDE8}"/>
              </a:ext>
            </a:extLst>
          </p:cNvPr>
          <p:cNvGrpSpPr/>
          <p:nvPr userDrawn="1"/>
        </p:nvGrpSpPr>
        <p:grpSpPr>
          <a:xfrm>
            <a:off x="8513102" y="4099093"/>
            <a:ext cx="1730876" cy="944549"/>
            <a:chOff x="2834640" y="3855720"/>
            <a:chExt cx="708660" cy="22860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809A7F2-F48F-4F60-957B-2DB7F7B34D5A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614DE27-4BEA-4798-AF7D-67C66CD0469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B27BA4E-0BF4-4C02-940E-C2B8347325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409" y="5577357"/>
            <a:ext cx="4969921" cy="443263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4A9BDE5-F054-4AD6-B204-D8056D976AEC}"/>
              </a:ext>
            </a:extLst>
          </p:cNvPr>
          <p:cNvGrpSpPr/>
          <p:nvPr userDrawn="1"/>
        </p:nvGrpSpPr>
        <p:grpSpPr>
          <a:xfrm>
            <a:off x="7019925" y="5670940"/>
            <a:ext cx="4375305" cy="217835"/>
            <a:chOff x="2834640" y="3855720"/>
            <a:chExt cx="708660" cy="22860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45128B7-C518-458F-B497-DBD7A8897B75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1651C43-F09B-4205-ABB2-EAC554A231A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39575785-35B6-49AB-9E5B-A44383234BA4}"/>
              </a:ext>
            </a:extLst>
          </p:cNvPr>
          <p:cNvSpPr txBox="1"/>
          <p:nvPr userDrawn="1"/>
        </p:nvSpPr>
        <p:spPr>
          <a:xfrm>
            <a:off x="10495883" y="3991118"/>
            <a:ext cx="1064838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Keep charts and SmartArt simple and minimalistic. </a:t>
            </a:r>
            <a:br>
              <a:rPr lang="en-US" sz="800">
                <a:solidFill>
                  <a:schemeClr val="tx1"/>
                </a:solidFill>
                <a:cs typeface="Arial" pitchFamily="34" charset="0"/>
              </a:rPr>
            </a:br>
            <a:endParaRPr lang="en-US" sz="800">
              <a:solidFill>
                <a:schemeClr val="tx1"/>
              </a:solidFill>
              <a:cs typeface="Arial" pitchFamily="34" charset="0"/>
            </a:endParaRPr>
          </a:p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Avoid bevel, emboss and 3D effects.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B4EC30E-B7CE-4A68-8E8B-D5254BC914CC}"/>
              </a:ext>
            </a:extLst>
          </p:cNvPr>
          <p:cNvSpPr/>
          <p:nvPr userDrawn="1"/>
        </p:nvSpPr>
        <p:spPr>
          <a:xfrm>
            <a:off x="479425" y="4611253"/>
            <a:ext cx="5628836" cy="15883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99C6E9-148D-4428-B5D8-6AD43505DA41}"/>
              </a:ext>
            </a:extLst>
          </p:cNvPr>
          <p:cNvSpPr txBox="1"/>
          <p:nvPr userDrawn="1"/>
        </p:nvSpPr>
        <p:spPr>
          <a:xfrm>
            <a:off x="558868" y="4773728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CALL OUTS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1335B58-8355-4223-9A0F-3FB094B7984A}"/>
              </a:ext>
            </a:extLst>
          </p:cNvPr>
          <p:cNvSpPr txBox="1"/>
          <p:nvPr userDrawn="1"/>
        </p:nvSpPr>
        <p:spPr>
          <a:xfrm>
            <a:off x="3802541" y="2920536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TEXT COLOR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EA7DB651-0930-424D-8AAB-494794615B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12" y="1513060"/>
            <a:ext cx="1225191" cy="1407314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F7AB58B9-3487-4503-98A3-261B6871E0AB}"/>
              </a:ext>
            </a:extLst>
          </p:cNvPr>
          <p:cNvSpPr/>
          <p:nvPr userDrawn="1"/>
        </p:nvSpPr>
        <p:spPr>
          <a:xfrm>
            <a:off x="3076416" y="4919253"/>
            <a:ext cx="951609" cy="951609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Call-out text here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6CD54A2-4412-4A84-AF5A-DACAD97CBE74}"/>
              </a:ext>
            </a:extLst>
          </p:cNvPr>
          <p:cNvSpPr/>
          <p:nvPr userDrawn="1"/>
        </p:nvSpPr>
        <p:spPr>
          <a:xfrm>
            <a:off x="4222590" y="5306886"/>
            <a:ext cx="1667164" cy="32326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Call out text here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803F96-D305-4337-A4A7-EF0BCC606DD0}"/>
              </a:ext>
            </a:extLst>
          </p:cNvPr>
          <p:cNvSpPr txBox="1"/>
          <p:nvPr userDrawn="1"/>
        </p:nvSpPr>
        <p:spPr>
          <a:xfrm>
            <a:off x="688006" y="5335884"/>
            <a:ext cx="212098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Circles and race-track shapes are preferred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6944829-53C6-4832-B927-4DF77768AF22}"/>
              </a:ext>
            </a:extLst>
          </p:cNvPr>
          <p:cNvSpPr txBox="1"/>
          <p:nvPr userDrawn="1"/>
        </p:nvSpPr>
        <p:spPr>
          <a:xfrm>
            <a:off x="686640" y="5170041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SHAPES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F335D-AC9C-4F79-BE6D-7BFEDF74FE27}"/>
              </a:ext>
            </a:extLst>
          </p:cNvPr>
          <p:cNvSpPr txBox="1"/>
          <p:nvPr userDrawn="1"/>
        </p:nvSpPr>
        <p:spPr>
          <a:xfrm>
            <a:off x="688007" y="5769347"/>
            <a:ext cx="219384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Use a bright color as Nilfisk Blue, if an alert call out is needed then use the Red Alert color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E6CBA77-60E5-4B50-BBFC-943B830A4FB8}"/>
              </a:ext>
            </a:extLst>
          </p:cNvPr>
          <p:cNvSpPr txBox="1"/>
          <p:nvPr userDrawn="1"/>
        </p:nvSpPr>
        <p:spPr>
          <a:xfrm>
            <a:off x="686640" y="5597590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COLORS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BC42F93-7A2E-45E5-BF9E-672AE70AF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41" y="3203941"/>
            <a:ext cx="1205207" cy="95198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B05DA62-B4C6-45AC-9BFB-A0E475FE9E84}"/>
              </a:ext>
            </a:extLst>
          </p:cNvPr>
          <p:cNvSpPr txBox="1"/>
          <p:nvPr userDrawn="1"/>
        </p:nvSpPr>
        <p:spPr>
          <a:xfrm>
            <a:off x="484566" y="420116"/>
            <a:ext cx="7304039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800" noProof="0">
                <a:latin typeface="+mj-lt"/>
              </a:rPr>
              <a:t>Nilfisk presentation guidelines and tips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EE9D1F6-326C-46F7-954F-7CC15E75FFBC}" type="datetime1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8520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2633BA2-668C-4362-AF86-6885DEF6DF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9718" y="0"/>
            <a:ext cx="5262281" cy="627380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7C68E-A9DB-482D-8573-A1E734D89C4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760C5F6F-0ACF-41D5-9FB0-CEB4A45A0FAA}" type="datetime1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36050-6042-4828-AEF7-BEF88D457057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48AB8-957A-40F5-BE6A-A1A7B5839E37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DCE3-C70A-438C-B081-BFDC1020B50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1/12/2026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COMPANY CONFIDENTIAL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79426" y="6452124"/>
            <a:ext cx="270170" cy="307777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Page </a:t>
            </a:r>
            <a:fld id="{D1CE7045-5CDA-4635-8EEB-5A0FFD577EE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8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F4660B-6E72-3E47-185A-BA477829B17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8313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BEA4AD1F-8FF5-D34F-F60E-1039EFBC9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812" y="2619513"/>
            <a:ext cx="4758375" cy="161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/ 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5EC2438A-E891-4FFF-BA92-718E67D50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51349A8-F4AD-481C-B833-2018086AEB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CB23696-A8EE-4D7D-9CF8-BFE08B462CA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3258258-BD87-4BF7-A9C9-7E4A20BC8D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0CC60F9-E018-493B-A231-1CF8D7DF68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0697D3F-4B19-4E9B-B001-70DCCED5AAE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7D41523-EEDC-4E02-B090-DC27D43D68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E766D98-EE19-481A-A53E-6807A968AB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2146F9C-B635-4DAF-B173-D1BB2897C7A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F56AAD3-4EAB-4030-838D-7F5893CBAA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5C907538-E1C5-4754-89E9-C3EB0BA8E6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15BB5B4-070C-45C6-8263-A39458E695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794B6D5-516E-4598-95CB-8FACBE449A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2375903A-F4B6-40A4-9007-A4446B00364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13355" y="1381125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2597909E-9336-428B-BD7D-97A3705EE7B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13355" y="2222844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7599A58-0AE1-48B2-8DB7-C4041E1E22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13355" y="3064563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5E0B5C7-0542-41B5-83BD-F4877256F0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13355" y="3906282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3407488-E31A-4BD6-BA18-CEE59220234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13355" y="4748001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73C5B7A-5DE6-4EE7-A616-36152F42921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13355" y="5589718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D32C3EDB-5591-4579-9FE5-7193CC5A5C1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62788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7A219F9-4663-4810-9DB6-6EA406D3B6C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62788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BDC7CE9C-FBC7-4161-BD88-75178F21B7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62788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11ACFE30-978D-4A7F-97D7-D7AC99268D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62788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CCC62BDF-1677-4A73-8312-A8E0954470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62788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9646ABFE-34F3-4E34-8A80-DF3F4164BB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62788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EA049-3D98-4D27-BBB6-7363FCAE05E4}"/>
              </a:ext>
            </a:extLst>
          </p:cNvPr>
          <p:cNvSpPr>
            <a:spLocks noGrp="1"/>
          </p:cNvSpPr>
          <p:nvPr>
            <p:ph type="dt" sz="half" idx="61"/>
          </p:nvPr>
        </p:nvSpPr>
        <p:spPr/>
        <p:txBody>
          <a:bodyPr/>
          <a:lstStyle/>
          <a:p>
            <a:fld id="{B04FEF9F-2738-4C46-8C71-EE6EA6A9E99C}" type="datetime1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CB17F-ACF8-494F-935E-30DE3EDF065F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33BF0-8957-4E9B-BE04-D45722805A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/ time s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61" hasCustomPrompt="1"/>
          </p:nvPr>
        </p:nvSpPr>
        <p:spPr>
          <a:xfrm>
            <a:off x="479425" y="1669646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62" hasCustomPrompt="1"/>
          </p:nvPr>
        </p:nvSpPr>
        <p:spPr>
          <a:xfrm>
            <a:off x="2305050" y="1669646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63" hasCustomPrompt="1"/>
          </p:nvPr>
        </p:nvSpPr>
        <p:spPr>
          <a:xfrm>
            <a:off x="8148638" y="1669646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64" hasCustomPrompt="1"/>
          </p:nvPr>
        </p:nvSpPr>
        <p:spPr>
          <a:xfrm>
            <a:off x="479425" y="2224867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65" hasCustomPrompt="1"/>
          </p:nvPr>
        </p:nvSpPr>
        <p:spPr>
          <a:xfrm>
            <a:off x="2305050" y="2224867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66" hasCustomPrompt="1"/>
          </p:nvPr>
        </p:nvSpPr>
        <p:spPr>
          <a:xfrm>
            <a:off x="8148638" y="2224867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67" hasCustomPrompt="1"/>
          </p:nvPr>
        </p:nvSpPr>
        <p:spPr>
          <a:xfrm>
            <a:off x="479425" y="2780088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68" hasCustomPrompt="1"/>
          </p:nvPr>
        </p:nvSpPr>
        <p:spPr>
          <a:xfrm>
            <a:off x="2305050" y="2780088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69" hasCustomPrompt="1"/>
          </p:nvPr>
        </p:nvSpPr>
        <p:spPr>
          <a:xfrm>
            <a:off x="8148638" y="2780088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479425" y="3335309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2305050" y="3335309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72" hasCustomPrompt="1"/>
          </p:nvPr>
        </p:nvSpPr>
        <p:spPr>
          <a:xfrm>
            <a:off x="8148638" y="3335309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73" hasCustomPrompt="1"/>
          </p:nvPr>
        </p:nvSpPr>
        <p:spPr>
          <a:xfrm>
            <a:off x="479425" y="3890530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74" hasCustomPrompt="1"/>
          </p:nvPr>
        </p:nvSpPr>
        <p:spPr>
          <a:xfrm>
            <a:off x="2305050" y="3890530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75" hasCustomPrompt="1"/>
          </p:nvPr>
        </p:nvSpPr>
        <p:spPr>
          <a:xfrm>
            <a:off x="8148638" y="3890530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76" hasCustomPrompt="1"/>
          </p:nvPr>
        </p:nvSpPr>
        <p:spPr>
          <a:xfrm>
            <a:off x="479425" y="4445751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77" hasCustomPrompt="1"/>
          </p:nvPr>
        </p:nvSpPr>
        <p:spPr>
          <a:xfrm>
            <a:off x="2305050" y="4445751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8148638" y="4445751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6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479425" y="5000972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2305050" y="5000972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81" hasCustomPrompt="1"/>
          </p:nvPr>
        </p:nvSpPr>
        <p:spPr>
          <a:xfrm>
            <a:off x="8148638" y="5000972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82" hasCustomPrompt="1"/>
          </p:nvPr>
        </p:nvSpPr>
        <p:spPr>
          <a:xfrm>
            <a:off x="479425" y="5556195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83" hasCustomPrompt="1"/>
          </p:nvPr>
        </p:nvSpPr>
        <p:spPr>
          <a:xfrm>
            <a:off x="2305050" y="5556195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8148638" y="5556195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F44546-1648-451C-910B-498F6D308F00}"/>
              </a:ext>
            </a:extLst>
          </p:cNvPr>
          <p:cNvGrpSpPr/>
          <p:nvPr userDrawn="1"/>
        </p:nvGrpSpPr>
        <p:grpSpPr>
          <a:xfrm>
            <a:off x="479425" y="2147408"/>
            <a:ext cx="1611313" cy="3869217"/>
            <a:chOff x="479425" y="2414108"/>
            <a:chExt cx="1611313" cy="38692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2555AF-E1A4-47F5-9169-374271B957B4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555386-084F-44D3-B220-7A39E6783EB0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C74258-649D-42DB-8F4B-05803E4E7B8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A03A7E-9A9A-4333-9151-BC46EA3D27AE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4D6B63-DD53-44E0-AA42-1B8355B27F8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73CE9F-97CF-4512-BA54-4F5407269A09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9934C2C-659B-435B-A3B2-493AAA8DE686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0207F92-367E-4524-AEC3-120A62965AEE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339DDD-B4E1-4358-B5FA-586443067ECA}"/>
              </a:ext>
            </a:extLst>
          </p:cNvPr>
          <p:cNvGrpSpPr/>
          <p:nvPr userDrawn="1"/>
        </p:nvGrpSpPr>
        <p:grpSpPr>
          <a:xfrm>
            <a:off x="2305050" y="2147408"/>
            <a:ext cx="5629275" cy="3869217"/>
            <a:chOff x="479425" y="2414108"/>
            <a:chExt cx="1611313" cy="386921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EBD5BF6-E829-4F5D-A7C5-0B0025A2B99F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595886B-5507-40D2-BF5B-5383C7AABAD4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675BA35-8745-48FB-A3AD-4DEF70AC235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39D460-405B-4C89-B79D-7C5F880B0C58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13AA718-6E4C-4272-9664-3EEC7F75FBA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585297A-85B5-40D8-B839-32C2284A0177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5BDA541-7155-4EFF-9480-6AE2114A726F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F7B504-2473-4887-8FC2-1F170BFC35C3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810FF3-0234-4B54-BE32-7F32EEC9220B}"/>
              </a:ext>
            </a:extLst>
          </p:cNvPr>
          <p:cNvGrpSpPr/>
          <p:nvPr userDrawn="1"/>
        </p:nvGrpSpPr>
        <p:grpSpPr>
          <a:xfrm>
            <a:off x="8148636" y="2147408"/>
            <a:ext cx="3563937" cy="3869217"/>
            <a:chOff x="479425" y="2414108"/>
            <a:chExt cx="1611313" cy="38692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3DAC0C6-1596-44CF-8D3E-DEECCFCEB7CC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3FFDAAC-D868-410B-A29F-658E0FAA73D7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109B53-EDD2-476E-80A7-AFB992AF7D43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04AFB6E-1ED5-4909-80A7-0C41EBB886B9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8D16148-854F-429E-9BE5-ACB42857AFC3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D279F8E-5166-4C03-A3BF-EE2758DA71B3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A451ACE-7DEC-41A9-A0A0-952E37DFB5A8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A4AEAD-0AA2-4ADE-A79A-B34BB9BAFAA2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34548-5653-41F2-B56C-2C649F09CA2A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/>
          <a:p>
            <a:fld id="{90FCD31F-6A86-4C11-BF16-B8792D800B16}" type="datetime1">
              <a:rPr lang="en-US" smtClean="0"/>
              <a:t>1/12/2026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97B84B0-822D-49C6-A34C-86186352F6A5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0B388B-F2D2-4661-9DC9-E8C0621E3BBE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1999" cy="6283325"/>
          </a:xfrm>
          <a:solidFill>
            <a:schemeClr val="tx1"/>
          </a:solidFill>
        </p:spPr>
        <p:txBody>
          <a:bodyPr vert="horz" lIns="396000" tIns="1188000" rIns="0" bIns="0" rtlCol="0" anchor="t">
            <a:noAutofit/>
          </a:bodyPr>
          <a:lstStyle>
            <a:lvl1pPr>
              <a:defRPr lang="en-US" sz="112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No.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59AC80-2065-4B79-ABB9-E0090AED5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905581"/>
            <a:ext cx="4533899" cy="335539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199104" indent="0">
              <a:buNone/>
              <a:defRPr sz="2400" b="1">
                <a:solidFill>
                  <a:schemeClr val="bg1"/>
                </a:solidFill>
              </a:defRPr>
            </a:lvl2pPr>
            <a:lvl3pPr marL="398209" indent="0">
              <a:buNone/>
              <a:defRPr sz="2400" b="1">
                <a:solidFill>
                  <a:schemeClr val="bg1"/>
                </a:solidFill>
              </a:defRPr>
            </a:lvl3pPr>
            <a:lvl4pPr marL="597314" indent="0">
              <a:buNone/>
              <a:defRPr sz="2400" b="1">
                <a:solidFill>
                  <a:schemeClr val="bg1"/>
                </a:solidFill>
              </a:defRPr>
            </a:lvl4pPr>
            <a:lvl5pPr marL="810640" indent="0"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Chapter description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CADED-E389-4A90-8695-2241B35CC4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96BBC3-877B-4D40-86BE-48FBDA2F7F31}" type="datetime1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0BB6-25A7-4634-8894-E73E4AFD40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3D1F-9BC2-4C83-B4E0-D420BF762F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B4BFD70-DB4E-40A7-BB2B-CDCE358B2D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833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308AD-319A-4257-8F36-D8EC672BBA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6F02B-D20D-4CFA-B809-B02AE93C1688}" type="datetime1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CDDB3-FE79-401E-B3FC-2814F04A41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AB3FD-5A37-415A-B656-2C687E1EE8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01200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63" imgH="659" progId="TCLayout.ActiveDocument.1">
                  <p:embed/>
                </p:oleObj>
              </mc:Choice>
              <mc:Fallback>
                <p:oleObj name="think-cell Slide" r:id="rId3" imgW="663" imgH="65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898C72-7053-41C8-962D-E7ABA07F0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F8D286F-0631-4A74-BC0F-B8FAF095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CF4EB-E2D2-439D-9045-B7CD284FB9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000C27-6A5F-4399-BA75-A4ADF25ECA62}" type="datetime1">
              <a:rPr lang="en-US" smtClean="0"/>
              <a:t>1/12/2026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8D13E1-3A34-43A4-9A9E-36AA975739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9AEF6-0861-4BED-8DBA-F8E201DBF6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B0225-7039-48B3-98CA-F9C79F378E5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0BDBC2B-46FD-4911-BEDD-5A255393B724}" type="datetime1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861D1-EF2F-4EB2-AEF2-E522D67DA9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D6DA-69E9-442F-A773-A891DDE182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0E30B8C3-99BC-4EA8-9F51-16441ACFF1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75D73B26-0895-4883-BA0C-764814FBE6E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393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933180D-75FE-4F14-8D5E-D9A2074AA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00FB905-32CD-42E9-8258-F12B29798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1218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0B733BB0-DDF7-43FE-8650-14ED8016853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16412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40624097-47BA-486C-B254-5708E62FF98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53400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9E12F-56E6-4CE7-AC36-74FAA7DC90B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ECD4BF9-F2F2-48B5-B183-1C92F9EF52FD}" type="datetime1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CB355-B74E-4957-8F6A-00F07C389E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9B464-C3D1-4C04-9D0D-15CDD8B1CFE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BD1A00F-254A-4998-AD1B-BC5B24CBC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65BD86D-DE0C-4FF1-A7AE-72A2DA524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8336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824387417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94490"/>
            <a:ext cx="11233150" cy="451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416345"/>
            <a:ext cx="11235102" cy="4863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8551" y="6529068"/>
            <a:ext cx="75995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9597C8B-34B9-430B-B93F-8855F7CC53A8}" type="datetime1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896" y="6529068"/>
            <a:ext cx="208765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6" y="6529068"/>
            <a:ext cx="27017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6C385236-B7BA-4938-9EA6-6DEC8CA653D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554F899-0C42-4584-AB31-B3CB5C39A5F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63" y="6280109"/>
            <a:ext cx="1698923" cy="5780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F4330D-ED58-4D57-AF19-921FEB513F99}"/>
              </a:ext>
            </a:extLst>
          </p:cNvPr>
          <p:cNvCxnSpPr/>
          <p:nvPr userDrawn="1"/>
        </p:nvCxnSpPr>
        <p:spPr>
          <a:xfrm>
            <a:off x="759891" y="6529068"/>
            <a:ext cx="0" cy="15388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735" r:id="rId3"/>
    <p:sldLayoutId id="2147483698" r:id="rId4"/>
    <p:sldLayoutId id="2147483660" r:id="rId5"/>
    <p:sldLayoutId id="2147483725" r:id="rId6"/>
    <p:sldLayoutId id="2147483650" r:id="rId7"/>
    <p:sldLayoutId id="2147483652" r:id="rId8"/>
    <p:sldLayoutId id="2147483721" r:id="rId9"/>
    <p:sldLayoutId id="2147483724" r:id="rId10"/>
    <p:sldLayoutId id="2147483653" r:id="rId11"/>
    <p:sldLayoutId id="2147483723" r:id="rId12"/>
    <p:sldLayoutId id="2147483654" r:id="rId13"/>
    <p:sldLayoutId id="2147483732" r:id="rId14"/>
    <p:sldLayoutId id="2147483731" r:id="rId15"/>
    <p:sldLayoutId id="2147483728" r:id="rId16"/>
    <p:sldLayoutId id="2147483736" r:id="rId17"/>
    <p:sldLayoutId id="2147483720" r:id="rId18"/>
    <p:sldLayoutId id="2147483737" r:id="rId19"/>
    <p:sldLayoutId id="2147483738" r:id="rId20"/>
    <p:sldLayoutId id="2147483739" r:id="rId21"/>
  </p:sldLayoutIdLst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1023967" rtl="0" eaLnBrk="1" latinLnBrk="0" hangingPunct="1">
        <a:lnSpc>
          <a:spcPts val="3100"/>
        </a:lnSpc>
        <a:spcBef>
          <a:spcPct val="0"/>
        </a:spcBef>
        <a:spcAft>
          <a:spcPts val="400"/>
        </a:spcAft>
        <a:buNone/>
        <a:tabLst>
          <a:tab pos="989013" algn="l"/>
        </a:tabLs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105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8209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97314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10641" indent="-213327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9745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910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892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876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59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67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5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3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1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90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6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10" orient="horz" pos="890" userDrawn="1">
          <p15:clr>
            <a:srgbClr val="F26B43"/>
          </p15:clr>
        </p15:guide>
        <p15:guide id="18" pos="1317" userDrawn="1">
          <p15:clr>
            <a:srgbClr val="A4A3A4"/>
          </p15:clr>
        </p15:guide>
        <p15:guide id="19" pos="1452" userDrawn="1">
          <p15:clr>
            <a:srgbClr val="A4A3A4"/>
          </p15:clr>
        </p15:guide>
        <p15:guide id="22" pos="2544" userDrawn="1">
          <p15:clr>
            <a:srgbClr val="A4A3A4"/>
          </p15:clr>
        </p15:guide>
        <p15:guide id="23" pos="2679" userDrawn="1">
          <p15:clr>
            <a:srgbClr val="A4A3A4"/>
          </p15:clr>
        </p15:guide>
        <p15:guide id="26" pos="3771" userDrawn="1">
          <p15:clr>
            <a:srgbClr val="A4A3A4"/>
          </p15:clr>
        </p15:guide>
        <p15:guide id="27" pos="3906" userDrawn="1">
          <p15:clr>
            <a:srgbClr val="A4A3A4"/>
          </p15:clr>
        </p15:guide>
        <p15:guide id="30" pos="4998" userDrawn="1">
          <p15:clr>
            <a:srgbClr val="A4A3A4"/>
          </p15:clr>
        </p15:guide>
        <p15:guide id="31" pos="5133" userDrawn="1">
          <p15:clr>
            <a:srgbClr val="A4A3A4"/>
          </p15:clr>
        </p15:guide>
        <p15:guide id="34" pos="6225" userDrawn="1">
          <p15:clr>
            <a:srgbClr val="A4A3A4"/>
          </p15:clr>
        </p15:guide>
        <p15:guide id="35" pos="636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.xml"/><Relationship Id="rId6" Type="http://schemas.openxmlformats.org/officeDocument/2006/relationships/image" Target="../media/image54.jpe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56.pn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3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1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Relationship Id="rId6" Type="http://schemas.openxmlformats.org/officeDocument/2006/relationships/image" Target="../media/image66.pn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56.pn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9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9.x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9.em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33" Type="http://schemas.openxmlformats.org/officeDocument/2006/relationships/image" Target="../media/image52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svg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5" Type="http://schemas.openxmlformats.org/officeDocument/2006/relationships/image" Target="../media/image24.emf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31" Type="http://schemas.openxmlformats.org/officeDocument/2006/relationships/image" Target="../media/image50.sv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Relationship Id="rId30" Type="http://schemas.openxmlformats.org/officeDocument/2006/relationships/image" Target="../media/image49.png"/><Relationship Id="rId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machine with wheels and smoke coming out of it&#10;&#10;Description automatically generated">
            <a:extLst>
              <a:ext uri="{FF2B5EF4-FFF2-40B4-BE49-F238E27FC236}">
                <a16:creationId xmlns:a16="http://schemas.microsoft.com/office/drawing/2014/main" id="{45A7884E-A657-1EA4-0294-113C8CEA4C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14:cNvPr>
              <p14:cNvContentPartPr/>
              <p14:nvPr/>
            </p14:nvContentPartPr>
            <p14:xfrm>
              <a:off x="-255960" y="151515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4960" y="150615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itle 3">
            <a:extLst>
              <a:ext uri="{FF2B5EF4-FFF2-40B4-BE49-F238E27FC236}">
                <a16:creationId xmlns:a16="http://schemas.microsoft.com/office/drawing/2014/main" id="{AC05CF4E-24FF-57DA-3526-13554FC3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69851"/>
            <a:ext cx="11233150" cy="1169582"/>
          </a:xfrm>
        </p:spPr>
        <p:txBody>
          <a:bodyPr/>
          <a:lstStyle/>
          <a:p>
            <a:pPr rtl="0">
              <a:lnSpc>
                <a:spcPct val="120000"/>
              </a:lnSpc>
              <a:spcAft>
                <a:spcPts val="0"/>
              </a:spcAft>
            </a:pPr>
            <a:r>
              <a:rPr lang="es-es" sz="2000" b="0" i="0" u="non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Presentamos nuestra nueva gama AERO a batería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i="0" u="none" baseline="0" dirty="0" err="1">
                <a:solidFill>
                  <a:schemeClr val="bg1"/>
                </a:solidFill>
              </a:rPr>
              <a:t>Nilfisk</a:t>
            </a:r>
            <a:r>
              <a:rPr lang="es-es" b="1" i="0" u="none" baseline="0" dirty="0">
                <a:solidFill>
                  <a:schemeClr val="bg1"/>
                </a:solidFill>
              </a:rPr>
              <a:t> AERO B</a:t>
            </a:r>
            <a:endParaRPr lang="es-es" i="0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A96F0-8BDF-7A07-749E-A8C4673DF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70E876C-F1C0-3E6D-F791-19983BC1F6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70E876C-F1C0-3E6D-F791-19983BC1F6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7FB50-A039-444F-C56A-A5BB8AE48D3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10</a:t>
            </a:fld>
            <a:endParaRPr lang="es-e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E64CF9-6F78-E617-44A3-46651CFD18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Factores identificados y necesidades destacadas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0D66E0-F545-86D3-05B3-95DDE491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94490"/>
            <a:ext cx="10264775" cy="388013"/>
          </a:xfrm>
        </p:spPr>
        <p:txBody>
          <a:bodyPr vert="horz"/>
          <a:lstStyle/>
          <a:p>
            <a:pPr algn="l" rtl="0"/>
            <a:r>
              <a:rPr lang="es-es" b="1" i="0" u="none" baseline="0"/>
              <a:t>2 | Segmento objetivo y aplicaciones clave</a:t>
            </a:r>
            <a:endParaRPr lang="es-e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9B250A1-950D-DBF9-5628-3933FC6BF4BE}"/>
              </a:ext>
            </a:extLst>
          </p:cNvPr>
          <p:cNvSpPr txBox="1">
            <a:spLocks/>
          </p:cNvSpPr>
          <p:nvPr/>
        </p:nvSpPr>
        <p:spPr>
          <a:xfrm>
            <a:off x="479425" y="1669325"/>
            <a:ext cx="3559175" cy="729585"/>
          </a:xfrm>
          <a:prstGeom prst="rect">
            <a:avLst/>
          </a:prstGeom>
        </p:spPr>
        <p:txBody>
          <a:bodyPr vert="horz" wrap="square" lIns="0" tIns="0" rIns="0" bIns="36000" numCol="2" spcCol="108000" rtlCol="0" anchor="t" anchorCtr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9105" marR="0" lvl="0" indent="-199105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Construcción </a:t>
            </a:r>
            <a:endParaRPr kumimoji="0" lang="es-es" sz="1200" i="0" u="none" strike="noStrike" kern="1200" cap="none" spc="0" normalizeH="0" baseline="0" noProof="0" dirty="0">
              <a:ln>
                <a:noFill/>
              </a:ln>
              <a:solidFill>
                <a:srgbClr val="2831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9105" marR="0" lvl="0" indent="-199105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Industria ligera </a:t>
            </a:r>
          </a:p>
          <a:p>
            <a:pPr marL="199105" marR="0" lvl="0" indent="-199105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u="none" baseline="0">
                <a:solidFill>
                  <a:srgbClr val="28313F"/>
                </a:solidFill>
                <a:latin typeface="+mn-lt"/>
                <a:cs typeface="+mn-cs"/>
              </a:rPr>
              <a:t>Automoción </a:t>
            </a:r>
            <a:endParaRPr lang="es-es" sz="1200" dirty="0">
              <a:solidFill>
                <a:srgbClr val="28313F"/>
              </a:solidFill>
              <a:latin typeface="+mn-lt"/>
              <a:cs typeface="+mn-cs"/>
            </a:endParaRPr>
          </a:p>
          <a:p>
            <a:pPr marL="199105" marR="0" lvl="0" indent="-199105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u="none" baseline="0">
                <a:solidFill>
                  <a:srgbClr val="28313F"/>
                </a:solidFill>
                <a:latin typeface="+mn-lt"/>
                <a:cs typeface="+mn-cs"/>
              </a:rPr>
              <a:t>Defensa</a:t>
            </a:r>
          </a:p>
          <a:p>
            <a:pPr marL="199105" marR="0" lvl="0" indent="-199105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u="none" baseline="0">
                <a:solidFill>
                  <a:srgbClr val="28313F"/>
                </a:solidFill>
                <a:latin typeface="+mn-lt"/>
                <a:cs typeface="+mn-cs"/>
              </a:rPr>
              <a:t>Limpieza general</a:t>
            </a:r>
            <a:endParaRPr lang="es-es" sz="1200" dirty="0">
              <a:solidFill>
                <a:srgbClr val="28313F"/>
              </a:solidFill>
              <a:latin typeface="+mn-lt"/>
            </a:endParaRPr>
          </a:p>
        </p:txBody>
      </p:sp>
      <p:pic>
        <p:nvPicPr>
          <p:cNvPr id="4" name="Picture 3" descr="A person vacuuming the floor&#10;&#10;AI-generated content may be incorrect.">
            <a:extLst>
              <a:ext uri="{FF2B5EF4-FFF2-40B4-BE49-F238E27FC236}">
                <a16:creationId xmlns:a16="http://schemas.microsoft.com/office/drawing/2014/main" id="{68445276-9050-1F78-A7AA-5BAFE3FE24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>
            <a:fillRect/>
          </a:stretch>
        </p:blipFill>
        <p:spPr>
          <a:xfrm>
            <a:off x="8148638" y="0"/>
            <a:ext cx="4043362" cy="62738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49E947-EAEB-AFC1-6B2B-1244683F9A8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A09E99-3C3E-D7E5-D669-EE01E428B5AB}"/>
              </a:ext>
            </a:extLst>
          </p:cNvPr>
          <p:cNvSpPr txBox="1">
            <a:spLocks/>
          </p:cNvSpPr>
          <p:nvPr/>
        </p:nvSpPr>
        <p:spPr>
          <a:xfrm>
            <a:off x="479425" y="2576660"/>
            <a:ext cx="7669213" cy="4150367"/>
          </a:xfrm>
          <a:prstGeom prst="rect">
            <a:avLst/>
          </a:prstGeom>
        </p:spPr>
        <p:txBody>
          <a:bodyPr vert="horz" wrap="square" lIns="0" tIns="0" rIns="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023967" rtl="0">
              <a:spcBef>
                <a:spcPts val="400"/>
              </a:spcBef>
              <a:defRPr/>
            </a:pPr>
            <a:r>
              <a:rPr lang="es-es" sz="1200" b="0" i="0" u="none" baseline="0" dirty="0">
                <a:solidFill>
                  <a:srgbClr val="28313F"/>
                </a:solidFill>
                <a:latin typeface="+mj-lt"/>
                <a:ea typeface="+mj-lt"/>
                <a:cs typeface="+mj-lt"/>
              </a:rPr>
              <a:t>Aplicaciones principales</a:t>
            </a:r>
          </a:p>
          <a:p>
            <a:pPr marL="199105" lvl="0" indent="-199105" algn="l" defTabSz="1023967" rtl="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s-es" sz="1200" b="0" i="0" u="none" baseline="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Limpieza versátil en todas las industrias</a:t>
            </a:r>
            <a:br>
              <a:rPr lang="es-es" sz="1200" dirty="0">
                <a:solidFill>
                  <a:srgbClr val="28313F"/>
                </a:solidFill>
                <a:latin typeface="+mn-lt"/>
              </a:rPr>
            </a:br>
            <a:r>
              <a:rPr lang="es-es" sz="1200" b="0" i="0" u="none" baseline="0" dirty="0">
                <a:solidFill>
                  <a:srgbClr val="28313F"/>
                </a:solidFill>
                <a:latin typeface="+mn-lt"/>
                <a:ea typeface="+mn-lt"/>
                <a:cs typeface="+mn-lt"/>
              </a:rPr>
              <a:t>Basada en la reconocida plataforma AERO, es ideal para tareas de limpieza en la industria, la automoción y la construcción.</a:t>
            </a:r>
          </a:p>
          <a:p>
            <a:pPr marL="199105" lvl="0" indent="-199105" algn="l" defTabSz="1023967" rtl="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s-es" sz="1200" b="0" i="0" u="none" baseline="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Funcionamiento móvil e inalámbrico</a:t>
            </a:r>
            <a:br>
              <a:rPr lang="es-es" sz="1200" dirty="0">
                <a:solidFill>
                  <a:srgbClr val="28313F"/>
                </a:solidFill>
                <a:latin typeface="+mn-lt"/>
              </a:rPr>
            </a:br>
            <a:r>
              <a:rPr lang="es-es" sz="1200" b="0" i="0" u="none" baseline="0" dirty="0">
                <a:solidFill>
                  <a:srgbClr val="28313F"/>
                </a:solidFill>
                <a:latin typeface="+mn-lt"/>
                <a:ea typeface="+mn-lt"/>
                <a:cs typeface="+mn-lt"/>
              </a:rPr>
              <a:t>Equipado con la potente batería NBP para un uso de alto rendimiento en áreas sin acceso a la corriente.</a:t>
            </a:r>
          </a:p>
          <a:p>
            <a:pPr marL="199105" lvl="0" indent="-199105" algn="l" defTabSz="1023967" rtl="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s-es" sz="1200" b="0" i="0" u="none" baseline="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Funcionamiento inteligente y controlado a distancia </a:t>
            </a:r>
            <a:br>
              <a:rPr lang="es-es" sz="1200" dirty="0">
                <a:solidFill>
                  <a:srgbClr val="28313F"/>
                </a:solidFill>
                <a:latin typeface="+mn-lt"/>
              </a:rPr>
            </a:br>
            <a:r>
              <a:rPr lang="es-es" sz="1200" b="0" i="0" u="none" baseline="0" dirty="0">
                <a:solidFill>
                  <a:srgbClr val="28313F"/>
                </a:solidFill>
                <a:latin typeface="+mn-lt"/>
                <a:ea typeface="+mn-lt"/>
                <a:cs typeface="+mn-lt"/>
              </a:rPr>
              <a:t>El control remoto </a:t>
            </a:r>
            <a:r>
              <a:rPr lang="es-es" sz="1200" b="0" i="0" u="none" baseline="0" dirty="0" err="1">
                <a:solidFill>
                  <a:srgbClr val="28313F"/>
                </a:solidFill>
                <a:latin typeface="+mn-lt"/>
                <a:ea typeface="+mn-lt"/>
                <a:cs typeface="+mn-lt"/>
              </a:rPr>
              <a:t>AutoSense</a:t>
            </a:r>
            <a:r>
              <a:rPr lang="es-es" sz="1200" b="0" i="0" u="none" baseline="0" dirty="0">
                <a:solidFill>
                  <a:srgbClr val="28313F"/>
                </a:solidFill>
                <a:latin typeface="+mn-lt"/>
                <a:ea typeface="+mn-lt"/>
                <a:cs typeface="+mn-lt"/>
              </a:rPr>
              <a:t> permite un funcionamiento eficiente y fácil de usar en entornos complejos o peligrosos.</a:t>
            </a:r>
          </a:p>
          <a:p>
            <a:pPr marL="199105" lvl="0" indent="-199105" algn="l" defTabSz="1023967" rtl="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s-es" sz="1200" b="0" i="0" u="none" baseline="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Manipulación segura de polvo peligroso</a:t>
            </a:r>
            <a:br>
              <a:rPr lang="es-es" sz="1200" dirty="0">
                <a:solidFill>
                  <a:srgbClr val="28313F"/>
                </a:solidFill>
                <a:latin typeface="+mn-lt"/>
              </a:rPr>
            </a:br>
            <a:r>
              <a:rPr lang="es-es" sz="1200" b="0" i="0" u="none" baseline="0" dirty="0">
                <a:solidFill>
                  <a:srgbClr val="28313F"/>
                </a:solidFill>
                <a:latin typeface="+mn-lt"/>
                <a:ea typeface="+mn-lt"/>
                <a:cs typeface="+mn-lt"/>
              </a:rPr>
              <a:t>Certificado para polvo de clase L y M, compatible con aplicaciones en entornos con estrictas normativas de salud y seguridad.</a:t>
            </a:r>
          </a:p>
          <a:p>
            <a:pPr marL="199105" lvl="0" indent="-199105" algn="l" defTabSz="1023967" rtl="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s-es" sz="1200" b="0" i="0" u="none" baseline="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La </a:t>
            </a:r>
            <a:r>
              <a:rPr lang="es-es" sz="1200" b="0" i="0" u="none" baseline="0" dirty="0" err="1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eficiaz</a:t>
            </a:r>
            <a:r>
              <a:rPr lang="es-es" sz="1200" b="0" i="0" u="none" baseline="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limpieza del filtro para uso continuo con la tecnología</a:t>
            </a:r>
            <a:br>
              <a:rPr lang="es-es" sz="1200" dirty="0">
                <a:solidFill>
                  <a:srgbClr val="28313F"/>
                </a:solidFill>
                <a:latin typeface="+mn-lt"/>
              </a:rPr>
            </a:br>
            <a:r>
              <a:rPr lang="es-es" sz="1200" b="0" i="0" u="none" baseline="0" dirty="0" err="1">
                <a:solidFill>
                  <a:srgbClr val="28313F"/>
                </a:solidFill>
                <a:latin typeface="+mn-lt"/>
                <a:ea typeface="+mn-lt"/>
                <a:cs typeface="+mn-lt"/>
              </a:rPr>
              <a:t>Push&amp;Clean</a:t>
            </a:r>
            <a:r>
              <a:rPr lang="es-es" sz="1200" b="0" i="0" u="none" baseline="0" dirty="0">
                <a:solidFill>
                  <a:srgbClr val="28313F"/>
                </a:solidFill>
                <a:latin typeface="+mn-lt"/>
                <a:ea typeface="+mn-lt"/>
                <a:cs typeface="+mn-lt"/>
              </a:rPr>
              <a:t>™ garantiza un rendimiento ininterrumpido en trabajos con mucho polvo.</a:t>
            </a:r>
          </a:p>
          <a:p>
            <a:pPr marL="199105" lvl="0" indent="-199105" algn="l" defTabSz="1023967" rtl="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s-es" sz="1200" b="0" i="0" u="none" baseline="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Aspiración silenciosa y potente para entornos sensibles.</a:t>
            </a:r>
            <a:br>
              <a:rPr lang="es-es" sz="1200" dirty="0">
                <a:solidFill>
                  <a:srgbClr val="28313F"/>
                </a:solidFill>
                <a:latin typeface="+mn-lt"/>
              </a:rPr>
            </a:br>
            <a:r>
              <a:rPr lang="es-es" sz="1200" b="0" i="0" u="none" baseline="0" dirty="0">
                <a:solidFill>
                  <a:srgbClr val="28313F"/>
                </a:solidFill>
                <a:latin typeface="+mn-lt"/>
                <a:ea typeface="+mn-lt"/>
                <a:cs typeface="+mn-lt"/>
              </a:rPr>
              <a:t>La turbina de alta eficiencia, con bajo nivel de ruido, es ideal para su uso en zonas sensibles al ruido, como hospitales, escuelas u oficinas.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B5FDED9-1783-96C8-70FD-5C0B625F501F}"/>
              </a:ext>
            </a:extLst>
          </p:cNvPr>
          <p:cNvSpPr txBox="1">
            <a:spLocks/>
          </p:cNvSpPr>
          <p:nvPr/>
        </p:nvSpPr>
        <p:spPr>
          <a:xfrm>
            <a:off x="479425" y="1412875"/>
            <a:ext cx="3559175" cy="241023"/>
          </a:xfrm>
          <a:prstGeom prst="rect">
            <a:avLst/>
          </a:prstGeom>
        </p:spPr>
        <p:txBody>
          <a:bodyPr vert="horz" wrap="square" lIns="0" tIns="0" rIns="0" bIns="36000" numCol="2" spcCol="108000" rtlCol="0" anchor="t" anchorCtr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23967" rtl="0">
              <a:spcBef>
                <a:spcPts val="400"/>
              </a:spcBef>
              <a:defRPr/>
            </a:pPr>
            <a:r>
              <a:rPr lang="es-es" sz="1200" b="0" i="0" u="none" baseline="0">
                <a:solidFill>
                  <a:srgbClr val="28313F"/>
                </a:solidFill>
                <a:latin typeface="+mj-lt"/>
                <a:ea typeface="+mj-lt"/>
                <a:cs typeface="+mj-lt"/>
              </a:rPr>
              <a:t>Segmentos</a:t>
            </a:r>
          </a:p>
        </p:txBody>
      </p:sp>
    </p:spTree>
    <p:extLst>
      <p:ext uri="{BB962C8B-B14F-4D97-AF65-F5344CB8AC3E}">
        <p14:creationId xmlns:p14="http://schemas.microsoft.com/office/powerpoint/2010/main" val="37741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32328-D141-54E1-19F8-5990BFC4D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FA7A-F4BD-79B9-8F27-C36F294D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1" i="0" u="none" baseline="0"/>
              <a:t>Agenda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2DF63EA-CFEA-722D-FA20-DADE4DC52904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C12DF20-EEEB-892A-54CA-E3694A59F362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11</a:t>
            </a:fld>
            <a:endParaRPr lang="es-e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CC449105-BCA7-5A4C-9161-559C713D21C6}"/>
              </a:ext>
            </a:extLst>
          </p:cNvPr>
          <p:cNvSpPr txBox="1">
            <a:spLocks/>
          </p:cNvSpPr>
          <p:nvPr/>
        </p:nvSpPr>
        <p:spPr>
          <a:xfrm>
            <a:off x="1968167" y="1381125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>
                <a:solidFill>
                  <a:schemeClr val="bg2"/>
                </a:solidFill>
              </a:rPr>
              <a:t>Antecedentes y VP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310FAC6E-A1BD-F003-9F01-051E143D6877}"/>
              </a:ext>
            </a:extLst>
          </p:cNvPr>
          <p:cNvSpPr txBox="1">
            <a:spLocks/>
          </p:cNvSpPr>
          <p:nvPr/>
        </p:nvSpPr>
        <p:spPr>
          <a:xfrm>
            <a:off x="1968167" y="2222844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>
                <a:solidFill>
                  <a:schemeClr val="bg2"/>
                </a:solidFill>
              </a:rPr>
              <a:t>Segmento objetivo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CDBC5692-8B3D-7B06-0673-F618AE7AC995}"/>
              </a:ext>
            </a:extLst>
          </p:cNvPr>
          <p:cNvSpPr txBox="1">
            <a:spLocks/>
          </p:cNvSpPr>
          <p:nvPr/>
        </p:nvSpPr>
        <p:spPr>
          <a:xfrm>
            <a:off x="1968167" y="3064563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 dirty="0"/>
              <a:t>Nuevo aspirador a batería</a:t>
            </a:r>
            <a:endParaRPr lang="es-es" dirty="0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64BE6DEB-7266-C31C-E817-5991A8AF36C3}"/>
              </a:ext>
            </a:extLst>
          </p:cNvPr>
          <p:cNvSpPr txBox="1">
            <a:spLocks/>
          </p:cNvSpPr>
          <p:nvPr/>
        </p:nvSpPr>
        <p:spPr>
          <a:xfrm>
            <a:off x="1968167" y="3906282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>
                <a:solidFill>
                  <a:schemeClr val="bg2"/>
                </a:solidFill>
              </a:rPr>
              <a:t>Argumentos de venta principales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1B68F6F6-644F-F3A3-3743-EFB62A6C604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8167" y="4748001"/>
            <a:ext cx="4018296" cy="698238"/>
          </a:xfrm>
        </p:spPr>
        <p:txBody>
          <a:bodyPr/>
          <a:lstStyle/>
          <a:p>
            <a:pPr algn="l" rtl="0">
              <a:lnSpc>
                <a:spcPct val="120000"/>
              </a:lnSpc>
            </a:pPr>
            <a:r>
              <a:rPr lang="es-es" b="0" i="0" u="none" baseline="0" dirty="0">
                <a:solidFill>
                  <a:schemeClr val="bg2"/>
                </a:solidFill>
              </a:rPr>
              <a:t>Otros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D19929E7-FC95-1A3B-B3FD-EF7486D7C1AF}"/>
              </a:ext>
            </a:extLst>
          </p:cNvPr>
          <p:cNvSpPr txBox="1">
            <a:spLocks/>
          </p:cNvSpPr>
          <p:nvPr/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1</a:t>
            </a:r>
            <a:endParaRPr lang="es-es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D5B3743E-3E57-68F8-DD87-146E664FD044}"/>
              </a:ext>
            </a:extLst>
          </p:cNvPr>
          <p:cNvSpPr txBox="1">
            <a:spLocks/>
          </p:cNvSpPr>
          <p:nvPr/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2</a:t>
            </a:r>
            <a:endParaRPr lang="es-es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1A486463-87E9-F460-A647-6FD911BB38BF}"/>
              </a:ext>
            </a:extLst>
          </p:cNvPr>
          <p:cNvSpPr txBox="1">
            <a:spLocks/>
          </p:cNvSpPr>
          <p:nvPr/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3</a:t>
            </a:r>
            <a:endParaRPr lang="es-es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07CD2A02-D4C0-E5BB-2632-9D1930FB23FF}"/>
              </a:ext>
            </a:extLst>
          </p:cNvPr>
          <p:cNvSpPr txBox="1">
            <a:spLocks/>
          </p:cNvSpPr>
          <p:nvPr/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4</a:t>
            </a:r>
            <a:endParaRPr lang="es-es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6DC3BEA-1810-C72A-5B40-38C4C72CE59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117600" y="4748001"/>
            <a:ext cx="698400" cy="6982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s-es" b="1" i="0" u="none" baseline="0"/>
              <a:t>5</a:t>
            </a:r>
          </a:p>
        </p:txBody>
      </p:sp>
      <p:pic>
        <p:nvPicPr>
          <p:cNvPr id="3" name="Picture Placeholder 21">
            <a:extLst>
              <a:ext uri="{FF2B5EF4-FFF2-40B4-BE49-F238E27FC236}">
                <a16:creationId xmlns:a16="http://schemas.microsoft.com/office/drawing/2014/main" id="{611BCAFA-1AE3-5C76-F838-F9EAA6F2077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5540" y="0"/>
            <a:ext cx="5986460" cy="6273800"/>
          </a:xfrm>
        </p:spPr>
      </p:pic>
    </p:spTree>
    <p:extLst>
      <p:ext uri="{BB962C8B-B14F-4D97-AF65-F5344CB8AC3E}">
        <p14:creationId xmlns:p14="http://schemas.microsoft.com/office/powerpoint/2010/main" val="29090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76DDD-EABE-878A-8EE0-53A75AA3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7D1BF2-3783-0866-7400-6996F229C4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0444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7D1BF2-3783-0866-7400-6996F229C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5F96E1-5AA6-0D2E-79C5-B6EC91B572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El primer LightIVac que funciona totalmente con batería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7E0E44-CF33-E4F4-2467-7C38D981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es-es" b="1" i="0" u="none" baseline="0" dirty="0"/>
              <a:t>3 | Nueva AERO </a:t>
            </a:r>
            <a:r>
              <a:rPr lang="es-es" b="1" i="0" u="none" baseline="0" dirty="0" err="1"/>
              <a:t>Battery</a:t>
            </a:r>
            <a:r>
              <a:rPr lang="es-es" b="0" i="0" u="none" baseline="0" dirty="0"/>
              <a:t>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F77DFB-9233-377A-1FD0-A6CFB1946D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9D84A-0D8F-2C31-0734-A782C4F589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12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DAF08-F238-5E49-4E7F-08DFCE0CC6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850" y="1424907"/>
            <a:ext cx="4444444" cy="4444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7D645-2839-A063-9CC2-46DD512D61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21" y="1501161"/>
            <a:ext cx="4444444" cy="44444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47F8ED-DF1B-1939-0333-7160FF18176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37" y="1501161"/>
            <a:ext cx="4444444" cy="4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8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DF9B68-2FE9-4118-7535-BE470A9C3C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0775" y="0"/>
            <a:ext cx="5991224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 rtl="0">
              <a:buNone/>
            </a:pPr>
            <a:r>
              <a:rPr lang="es-es" b="0" i="0" u="none" baseline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0684BC-5F19-7305-C844-4EF2A836FB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009" y="1310720"/>
            <a:ext cx="3809524" cy="3809524"/>
          </a:xfrm>
          <a:prstGeom prst="rect">
            <a:avLst/>
          </a:prstGeom>
        </p:spPr>
      </p:pic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AD606C3-27D7-F4E5-5351-A55DD3BA06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1632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AD606C3-27D7-F4E5-5351-A55DD3BA0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3A956474-9621-6B7B-1478-89FE2AA2875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9424" y="1412875"/>
            <a:ext cx="5616576" cy="4860925"/>
          </a:xfrm>
        </p:spPr>
        <p:txBody>
          <a:bodyPr/>
          <a:lstStyle/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s-es" sz="1100" b="0" i="0" u="none" baseline="0" dirty="0">
                <a:latin typeface="+mj-lt"/>
                <a:ea typeface="Roboto Medium" panose="02000000000000000000" pitchFamily="2" charset="0"/>
                <a:cs typeface="Roboto Light"/>
              </a:rPr>
              <a:t>Limpieza ininterrumpida de alto rendimiento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es-es" sz="1100" b="0" i="0" u="none" baseline="0" dirty="0">
                <a:ea typeface="Roboto Light"/>
                <a:cs typeface="Roboto Light"/>
              </a:rPr>
              <a:t>Sin enchufes, basta con pulsar un botón: El diseño inalámbrico garantiza un funcionamiento sin problemas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es-es" sz="1100" b="0" i="0" u="none" baseline="0" dirty="0">
                <a:ea typeface="Roboto Light"/>
                <a:cs typeface="Roboto Light"/>
              </a:rPr>
              <a:t>Potencia de succión superior para la máxima eficiencia en condiciones húmedas y secas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es-es" sz="1100" b="0" i="0" u="none" baseline="0" dirty="0"/>
              <a:t>El sistema de filtro </a:t>
            </a:r>
            <a:r>
              <a:rPr lang="es-es" sz="1100" b="0" i="0" u="none" baseline="0" dirty="0" err="1">
                <a:solidFill>
                  <a:srgbClr val="28313F"/>
                </a:solidFill>
              </a:rPr>
              <a:t>Push&amp;Clean</a:t>
            </a:r>
            <a:r>
              <a:rPr lang="es-es" sz="1100" b="0" i="0" u="none" baseline="0" dirty="0">
                <a:solidFill>
                  <a:srgbClr val="28313F"/>
                </a:solidFill>
              </a:rPr>
              <a:t>™</a:t>
            </a:r>
            <a:r>
              <a:rPr lang="es-es" sz="1100" b="0" i="0" u="none" baseline="0" dirty="0">
                <a:ea typeface="Roboto Light"/>
                <a:cs typeface="Roboto Light"/>
              </a:rPr>
              <a:t> mantiene el máximo rendimiento con un tiempo de inactividad mínimo</a:t>
            </a: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s-es" sz="1100" b="0" i="0" u="none" baseline="0" dirty="0">
                <a:latin typeface="+mj-lt"/>
                <a:ea typeface="Roboto Light"/>
                <a:cs typeface="Roboto Light"/>
              </a:rPr>
              <a:t>Ligero, fácil de usar e inteligente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es-es" sz="1100" b="0" i="0" u="none" baseline="0" dirty="0">
                <a:ea typeface="Roboto Light"/>
                <a:cs typeface="Roboto Light"/>
              </a:rPr>
              <a:t>Solo 8,3 kg para un manejo fácil y un funcionamiento sin esfuerzo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es-es" sz="1100" b="0" i="0" u="none" baseline="0" dirty="0">
                <a:ea typeface="Roboto Light"/>
                <a:cs typeface="Roboto Light"/>
              </a:rPr>
              <a:t>Bajas emisiones de ruido para una limpieza diurna sin molestias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es-es" sz="1100" b="0" i="0" u="none" baseline="0" dirty="0">
                <a:ea typeface="Roboto Light"/>
                <a:cs typeface="Roboto Light"/>
              </a:rPr>
              <a:t>Opción de control remoto por Bluetooth (clase M, con </a:t>
            </a:r>
            <a:r>
              <a:rPr lang="es-es" sz="1100" b="0" i="0" u="none" baseline="0" dirty="0" err="1">
                <a:ea typeface="Roboto Light"/>
                <a:cs typeface="Roboto Light"/>
              </a:rPr>
              <a:t>AutoSense</a:t>
            </a:r>
            <a:r>
              <a:rPr lang="es-es" sz="1100" b="0" i="0" u="none" baseline="0" dirty="0">
                <a:ea typeface="Roboto Light"/>
                <a:cs typeface="Roboto Light"/>
              </a:rPr>
              <a:t> para una mayor seguridad y eficiencia)</a:t>
            </a: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s-es" sz="1100" b="0" i="0" u="none" baseline="0" dirty="0">
                <a:latin typeface="+mj-lt"/>
                <a:ea typeface="Roboto Light"/>
                <a:cs typeface="Roboto Light"/>
              </a:rPr>
              <a:t>Durabilidad y resistencia inigualables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es-es" sz="1100" b="0" i="0" u="none" baseline="0" dirty="0">
                <a:ea typeface="Roboto Light"/>
                <a:cs typeface="Roboto Light"/>
              </a:rPr>
              <a:t>La mejor batería de su clase: +500 ciclos de carga con una autonomía líder en la industria</a:t>
            </a:r>
            <a:endParaRPr lang="es-es" sz="1100" dirty="0">
              <a:ea typeface="Roboto Light"/>
              <a:cs typeface="Roboto Light"/>
            </a:endParaRP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es-es" sz="1100" b="0" i="0" u="none" baseline="0" dirty="0">
                <a:ea typeface="Roboto Light"/>
                <a:cs typeface="Roboto Light"/>
              </a:rPr>
              <a:t>Su resistente turbina soporta un uso intensivo con un mantenimiento mínimo</a:t>
            </a:r>
            <a:endParaRPr lang="es-es" sz="1100" dirty="0">
              <a:ea typeface="Roboto Light"/>
              <a:cs typeface="Roboto Light"/>
            </a:endParaRP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es-es" sz="1100" b="0" i="0" u="none" baseline="0" dirty="0">
                <a:ea typeface="Roboto Light"/>
                <a:cs typeface="Roboto Light"/>
              </a:rPr>
              <a:t>Fiabilidad demostrada mediante rigurosas pruebas de campo y de laboratorio</a:t>
            </a:r>
            <a:endParaRPr lang="es-es" sz="1100" dirty="0">
              <a:ea typeface="Roboto Light"/>
              <a:cs typeface="Roboto Light"/>
            </a:endParaRP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s-es" sz="1100" b="0" i="0" u="none" baseline="0" dirty="0">
                <a:latin typeface="+mj-lt"/>
                <a:ea typeface="Roboto Light"/>
                <a:cs typeface="Roboto Light"/>
              </a:rPr>
              <a:t>Un entorno de trabajo más seguro y limpio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es-es" sz="1100" b="0" i="0" u="none" baseline="0" dirty="0">
                <a:ea typeface="Roboto Light"/>
                <a:cs typeface="Roboto Light"/>
              </a:rPr>
              <a:t>Certificado para los más altos estándares de seguridad contra el polvo peligroso</a:t>
            </a:r>
            <a:endParaRPr lang="es-es" sz="1100" dirty="0">
              <a:ea typeface="Roboto Light"/>
              <a:cs typeface="Roboto Light"/>
            </a:endParaRP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es-es" sz="1100" b="0" i="0" u="none" baseline="0" dirty="0">
                <a:ea typeface="Roboto Light"/>
                <a:cs typeface="Roboto Light"/>
              </a:rPr>
              <a:t>El filtro PET eficiente y el diseño de flujo de aire reducen las partículas en suspensión</a:t>
            </a:r>
            <a:endParaRPr lang="es-es" sz="1100" dirty="0">
              <a:ea typeface="Roboto Light"/>
              <a:cs typeface="Roboto Light"/>
            </a:endParaRP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es-es" sz="1100" b="0" i="0" u="none" baseline="0" dirty="0">
                <a:ea typeface="Roboto Light"/>
                <a:cs typeface="Roboto Light"/>
              </a:rPr>
              <a:t>El funcionamiento sin cables elimina los riesgos de tropiezos y mejora la movilidad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8DF0AA0-C277-8BB5-B7C5-5BAE76D497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4D039D0-9C89-4647-C69B-D9A444FACFB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13</a:t>
            </a:fld>
            <a:endParaRPr lang="es-e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D6F595-297F-2A04-A4E4-5FCD1D7B1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algn="l" rtl="0"/>
            <a:r>
              <a:rPr lang="es-es" b="0" i="0" u="none" baseline="0">
                <a:ea typeface="Roboto Light"/>
              </a:rPr>
              <a:t>LightIVac único: principales propuestas únicas de venta</a:t>
            </a:r>
            <a:endParaRPr lang="es-e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16633A5-6408-E355-2A34-0B5CC43A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es-es" b="1" i="0" u="none" baseline="0" dirty="0"/>
              <a:t>3 | Aspectos destacados del AERO B</a:t>
            </a:r>
            <a:endParaRPr lang="es-es" dirty="0"/>
          </a:p>
        </p:txBody>
      </p:sp>
      <p:cxnSp>
        <p:nvCxnSpPr>
          <p:cNvPr id="3" name="Google Shape;117;p28">
            <a:extLst>
              <a:ext uri="{FF2B5EF4-FFF2-40B4-BE49-F238E27FC236}">
                <a16:creationId xmlns:a16="http://schemas.microsoft.com/office/drawing/2014/main" id="{5BA5DD7F-394A-1A9C-AC70-76DD8842D692}"/>
              </a:ext>
            </a:extLst>
          </p:cNvPr>
          <p:cNvCxnSpPr/>
          <p:nvPr/>
        </p:nvCxnSpPr>
        <p:spPr>
          <a:xfrm rot="10800000" flipH="1">
            <a:off x="9189931" y="4226834"/>
            <a:ext cx="1351880" cy="674991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5" name="Google Shape;118;p28">
            <a:extLst>
              <a:ext uri="{FF2B5EF4-FFF2-40B4-BE49-F238E27FC236}">
                <a16:creationId xmlns:a16="http://schemas.microsoft.com/office/drawing/2014/main" id="{779D62AF-951F-80F4-36DE-1723B6E43370}"/>
              </a:ext>
            </a:extLst>
          </p:cNvPr>
          <p:cNvCxnSpPr>
            <a:cxnSpLocks/>
          </p:cNvCxnSpPr>
          <p:nvPr/>
        </p:nvCxnSpPr>
        <p:spPr>
          <a:xfrm>
            <a:off x="10541811" y="1766233"/>
            <a:ext cx="20200" cy="246060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8" name="Google Shape;119;p28">
            <a:extLst>
              <a:ext uri="{FF2B5EF4-FFF2-40B4-BE49-F238E27FC236}">
                <a16:creationId xmlns:a16="http://schemas.microsoft.com/office/drawing/2014/main" id="{B9E38E97-2225-527F-FD57-18080A174C34}"/>
              </a:ext>
            </a:extLst>
          </p:cNvPr>
          <p:cNvCxnSpPr>
            <a:cxnSpLocks/>
          </p:cNvCxnSpPr>
          <p:nvPr/>
        </p:nvCxnSpPr>
        <p:spPr>
          <a:xfrm>
            <a:off x="7612798" y="4226833"/>
            <a:ext cx="1577371" cy="675071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sp>
        <p:nvSpPr>
          <p:cNvPr id="9" name="Google Shape;120;p28">
            <a:extLst>
              <a:ext uri="{FF2B5EF4-FFF2-40B4-BE49-F238E27FC236}">
                <a16:creationId xmlns:a16="http://schemas.microsoft.com/office/drawing/2014/main" id="{5F45B4EA-9522-CA68-485C-7ABAD569B40C}"/>
              </a:ext>
            </a:extLst>
          </p:cNvPr>
          <p:cNvSpPr/>
          <p:nvPr/>
        </p:nvSpPr>
        <p:spPr>
          <a:xfrm rot="21598889">
            <a:off x="9758284" y="4507555"/>
            <a:ext cx="1467145" cy="45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baseline="0">
                <a:ea typeface="Poppins"/>
                <a:cs typeface="Poppins"/>
                <a:sym typeface="Poppins"/>
              </a:rPr>
              <a:t>392 mm</a:t>
            </a:r>
            <a:endParaRPr sz="1200" dirty="0">
              <a:ea typeface="Poppins"/>
              <a:cs typeface="Poppins"/>
              <a:sym typeface="Poppins"/>
            </a:endParaRPr>
          </a:p>
        </p:txBody>
      </p:sp>
      <p:sp>
        <p:nvSpPr>
          <p:cNvPr id="11" name="Google Shape;121;p28">
            <a:extLst>
              <a:ext uri="{FF2B5EF4-FFF2-40B4-BE49-F238E27FC236}">
                <a16:creationId xmlns:a16="http://schemas.microsoft.com/office/drawing/2014/main" id="{4EAE4697-DD27-DDD8-769A-6D07DA8E0866}"/>
              </a:ext>
            </a:extLst>
          </p:cNvPr>
          <p:cNvSpPr/>
          <p:nvPr/>
        </p:nvSpPr>
        <p:spPr>
          <a:xfrm>
            <a:off x="7301537" y="4507318"/>
            <a:ext cx="1147475" cy="45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baseline="0">
                <a:ea typeface="Poppins"/>
                <a:cs typeface="Poppins"/>
                <a:sym typeface="Poppins"/>
              </a:rPr>
              <a:t>375 mm</a:t>
            </a:r>
            <a:endParaRPr sz="1200" dirty="0">
              <a:ea typeface="Poppins"/>
              <a:cs typeface="Poppins"/>
              <a:sym typeface="Poppins"/>
            </a:endParaRPr>
          </a:p>
        </p:txBody>
      </p:sp>
      <p:sp>
        <p:nvSpPr>
          <p:cNvPr id="13" name="Google Shape;122;p28">
            <a:extLst>
              <a:ext uri="{FF2B5EF4-FFF2-40B4-BE49-F238E27FC236}">
                <a16:creationId xmlns:a16="http://schemas.microsoft.com/office/drawing/2014/main" id="{31F68851-BF78-7AA1-B802-708458D6A3BA}"/>
              </a:ext>
            </a:extLst>
          </p:cNvPr>
          <p:cNvSpPr/>
          <p:nvPr/>
        </p:nvSpPr>
        <p:spPr>
          <a:xfrm rot="21598889">
            <a:off x="10562084" y="2769213"/>
            <a:ext cx="1077335" cy="45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baseline="0">
                <a:ea typeface="Poppins"/>
                <a:cs typeface="Poppins"/>
                <a:sym typeface="Poppins"/>
              </a:rPr>
              <a:t>530 mm</a:t>
            </a:r>
          </a:p>
        </p:txBody>
      </p:sp>
    </p:spTree>
    <p:extLst>
      <p:ext uri="{BB962C8B-B14F-4D97-AF65-F5344CB8AC3E}">
        <p14:creationId xmlns:p14="http://schemas.microsoft.com/office/powerpoint/2010/main" val="372734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15F78-FB12-3818-5BC9-C9C6EBF58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317E8CE-BC0A-BCE4-DB4A-358DDCB6F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947452"/>
              </p:ext>
            </p:extLst>
          </p:nvPr>
        </p:nvGraphicFramePr>
        <p:xfrm>
          <a:off x="390936" y="1062105"/>
          <a:ext cx="11233150" cy="550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8249">
                  <a:extLst>
                    <a:ext uri="{9D8B030D-6E8A-4147-A177-3AD203B41FA5}">
                      <a16:colId xmlns:a16="http://schemas.microsoft.com/office/drawing/2014/main" val="3275750068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836064217"/>
                    </a:ext>
                  </a:extLst>
                </a:gridCol>
                <a:gridCol w="1227282">
                  <a:extLst>
                    <a:ext uri="{9D8B030D-6E8A-4147-A177-3AD203B41FA5}">
                      <a16:colId xmlns:a16="http://schemas.microsoft.com/office/drawing/2014/main" val="1414140013"/>
                    </a:ext>
                  </a:extLst>
                </a:gridCol>
                <a:gridCol w="1762510">
                  <a:extLst>
                    <a:ext uri="{9D8B030D-6E8A-4147-A177-3AD203B41FA5}">
                      <a16:colId xmlns:a16="http://schemas.microsoft.com/office/drawing/2014/main" val="3015747701"/>
                    </a:ext>
                  </a:extLst>
                </a:gridCol>
                <a:gridCol w="3289781">
                  <a:extLst>
                    <a:ext uri="{9D8B030D-6E8A-4147-A177-3AD203B41FA5}">
                      <a16:colId xmlns:a16="http://schemas.microsoft.com/office/drawing/2014/main" val="2081704966"/>
                    </a:ext>
                  </a:extLst>
                </a:gridCol>
                <a:gridCol w="518103">
                  <a:extLst>
                    <a:ext uri="{9D8B030D-6E8A-4147-A177-3AD203B41FA5}">
                      <a16:colId xmlns:a16="http://schemas.microsoft.com/office/drawing/2014/main" val="1323545143"/>
                    </a:ext>
                  </a:extLst>
                </a:gridCol>
              </a:tblGrid>
              <a:tr h="18898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05783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Técnicas</a:t>
                      </a:r>
                      <a:r>
                        <a:rPr lang="es-es" sz="800" b="1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Descripción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 Nota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AERO 21B-0L PC BP36V Versión de la UE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AERO 21B-W0M PC BP 36V Versión de la UE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52457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107419700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107419701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0788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Tensión/Frecuencia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V/Hz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29044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Clase de protección/Protección IP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/ IPX4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/ IPX4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95861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Potencia nominal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W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95020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Flujo de aire (máx., medido en la turbina)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l/s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s-es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696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Flujo de aire (máx., medido en la turbina)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l/min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5609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Flujo de aire (máx., medido en la turbina)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m³/h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1401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Flujo de aire (máx., medido en la turbina)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CFM (pies cúbicos por minuto)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  <a:endParaRPr lang="es-es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85363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Aspiración (máx.)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kPa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15,5</a:t>
                      </a:r>
                      <a:endParaRPr lang="es-es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38766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Aspiración (máx.)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hPa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  <a:endParaRPr lang="es-es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5629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Aspiración (máx.)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pulgadas de columna de agua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01183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Potencia de succión 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W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2991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Nivel de presión sonora a 1 m a potencia nominal (LpA)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dB (A)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1137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Nivel de ruido en funcionamiento a 3 m a la potencia nominal (presión de trabajo)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dB (A)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9087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Autonomía de hasta NBP60 / NBP100 </a:t>
                      </a:r>
                      <a:endParaRPr lang="es-es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min.</a:t>
                      </a:r>
                      <a:endParaRPr lang="es-es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(6 Ah)</a:t>
                      </a:r>
                      <a:br>
                        <a:rPr lang="es-e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(10 Ah)</a:t>
                      </a:r>
                      <a:br>
                        <a:rPr lang="es-e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(10 Ah en modo ECO)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(6 Ah)</a:t>
                      </a:r>
                      <a:br>
                        <a:rPr lang="es-es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(10 Ah)</a:t>
                      </a:r>
                    </a:p>
                  </a:txBody>
                  <a:tcPr marL="6350" marR="6350" marT="6350" marB="0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85440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Capacidad</a:t>
                      </a:r>
                      <a:endParaRPr lang="es-es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l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63886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Recipiente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plástico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plástico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179190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Temperatura máx. de trabajo permitida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°C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49708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Peso (máquina)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kg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Solo la máquina</a:t>
                      </a:r>
                      <a:endParaRPr lang="es-es" sz="8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44454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Dimensiones (L x An x Al)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mm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397 x 378 x 485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 x 378 x 485 mm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endParaRPr lang="es-es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50646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Sistema de filtrado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74017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Clase de polvo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l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M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51707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Sistema de limpieza de filtros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PushClean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PushClean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46199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Cartucho de filtro D185x140 PET clase M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s-e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953710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Superficie filtrante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3000 m²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3000 m²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52315"/>
                  </a:ext>
                </a:extLst>
              </a:tr>
            </a:tbl>
          </a:graphicData>
        </a:graphic>
      </p:graphicFrame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E4715B4-8DBB-E360-AF13-E546E617D9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E4715B4-8DBB-E360-AF13-E546E617D9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6F5C5B-E514-1A62-3E77-EC0F3210A1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Especificaciones técnicas de la gama de baterías AERO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B6F8F0-19F7-02D1-2DE0-5667E642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es-es" b="1" i="0" u="none" baseline="0"/>
              <a:t>3 | Nuevo aspirador con batería</a:t>
            </a:r>
            <a:endParaRPr lang="es-e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EC5298-D34E-1528-DD86-F9A9561407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C957B-6E08-F601-8721-84892CD1AB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1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03414-D1B4-4530-3E41-8581EE44C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781DE3E-A3FD-4DF6-E64D-B0B5000256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8785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781DE3E-A3FD-4DF6-E64D-B0B500025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D8F4A3-75ED-EA45-83A2-97E32E6827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Especificaciones técnicas de la gama de baterías AERO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8DC875C-9896-AED1-A442-192D14E3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es-es" b="1" i="0" u="none" baseline="0"/>
              <a:t>3 | Nuevo aspirador con batería</a:t>
            </a:r>
            <a:endParaRPr lang="es-e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44EDA2-A964-37C1-EB0C-20B835D79F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46BBDF-9444-B586-FD5C-162F741DF6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15</a:t>
            </a:fld>
            <a:endParaRPr lang="es-es"/>
          </a:p>
        </p:txBody>
      </p:sp>
      <p:graphicFrame>
        <p:nvGraphicFramePr>
          <p:cNvPr id="5" name="Tabelle 3">
            <a:extLst>
              <a:ext uri="{FF2B5EF4-FFF2-40B4-BE49-F238E27FC236}">
                <a16:creationId xmlns:a16="http://schemas.microsoft.com/office/drawing/2014/main" id="{9699B0FC-3667-02FE-F538-FF2784706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729300"/>
              </p:ext>
            </p:extLst>
          </p:nvPr>
        </p:nvGraphicFramePr>
        <p:xfrm>
          <a:off x="479426" y="1413164"/>
          <a:ext cx="11233150" cy="3097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8249">
                  <a:extLst>
                    <a:ext uri="{9D8B030D-6E8A-4147-A177-3AD203B41FA5}">
                      <a16:colId xmlns:a16="http://schemas.microsoft.com/office/drawing/2014/main" val="3275750068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836064217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1414140013"/>
                    </a:ext>
                  </a:extLst>
                </a:gridCol>
                <a:gridCol w="3000952">
                  <a:extLst>
                    <a:ext uri="{9D8B030D-6E8A-4147-A177-3AD203B41FA5}">
                      <a16:colId xmlns:a16="http://schemas.microsoft.com/office/drawing/2014/main" val="3015747701"/>
                    </a:ext>
                  </a:extLst>
                </a:gridCol>
                <a:gridCol w="2290618">
                  <a:extLst>
                    <a:ext uri="{9D8B030D-6E8A-4147-A177-3AD203B41FA5}">
                      <a16:colId xmlns:a16="http://schemas.microsoft.com/office/drawing/2014/main" val="2081704966"/>
                    </a:ext>
                  </a:extLst>
                </a:gridCol>
                <a:gridCol w="601231">
                  <a:extLst>
                    <a:ext uri="{9D8B030D-6E8A-4147-A177-3AD203B41FA5}">
                      <a16:colId xmlns:a16="http://schemas.microsoft.com/office/drawing/2014/main" val="1323545143"/>
                    </a:ext>
                  </a:extLst>
                </a:gridCol>
              </a:tblGrid>
              <a:tr h="17974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UE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05783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Características</a:t>
                      </a:r>
                      <a:r>
                        <a:rPr lang="es-es" sz="800" b="1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Descripción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 Nota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AERO 21B-0L PC BP36V Versión de la UE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AERO 21B-W0M PCBP 36V Versión de la UE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52457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107419700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107419701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0788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Control remoto Bluetooth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29044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AutoSense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95861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Arranque/parada automáticos para herramientas eléctricas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95020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PushClean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696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Flotador como disparador del nivel de líquido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5609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Tapón de entrada de la manguera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1401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Asa de elevación del contenedor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85363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Correa de goma para guardar el cable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38766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Tubo de estacionamiento de 2 puntos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5629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Sin cables</a:t>
                      </a:r>
                      <a:endParaRPr lang="es-es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01183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Modo silencioso: modo de potencia extra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(Velocidad doble)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2991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Estacionamiento del tubo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1137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Barra de ruedas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9087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Bolsas para el polvo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1-P</a:t>
                      </a:r>
                      <a:endParaRPr lang="es-es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s-es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1-P</a:t>
                      </a:r>
                      <a:endParaRPr lang="es-es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s-es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854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0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91ED4-1FD7-F0DF-1888-1EE6ED695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A8DD0CA-745A-D36B-1CBF-9BC740DCAA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A8DD0CA-745A-D36B-1CBF-9BC740DCAA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89686B-6B63-4E9A-1BBB-6C16C859F1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Especificaciones técnicas de la gama de baterías AERO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3817F7-B078-C7B8-50B5-5BED3558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es-es" b="1" i="0" u="none" baseline="0"/>
              <a:t>3 | Nuevo aspirador con batería</a:t>
            </a:r>
            <a:endParaRPr lang="es-e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0373DC-531A-415D-261A-B555FC37DA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4F5E3-88DF-B227-EA8C-C7F118DC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16</a:t>
            </a:fld>
            <a:endParaRPr lang="es-es"/>
          </a:p>
        </p:txBody>
      </p:sp>
      <p:graphicFrame>
        <p:nvGraphicFramePr>
          <p:cNvPr id="5" name="Tabelle 3">
            <a:extLst>
              <a:ext uri="{FF2B5EF4-FFF2-40B4-BE49-F238E27FC236}">
                <a16:creationId xmlns:a16="http://schemas.microsoft.com/office/drawing/2014/main" id="{F8AA7EC4-B40E-37C3-366E-DFE4E2D50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35926"/>
              </p:ext>
            </p:extLst>
          </p:nvPr>
        </p:nvGraphicFramePr>
        <p:xfrm>
          <a:off x="475521" y="1261890"/>
          <a:ext cx="11233150" cy="4929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2899">
                  <a:extLst>
                    <a:ext uri="{9D8B030D-6E8A-4147-A177-3AD203B41FA5}">
                      <a16:colId xmlns:a16="http://schemas.microsoft.com/office/drawing/2014/main" val="3275750068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836064217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1414140013"/>
                    </a:ext>
                  </a:extLst>
                </a:gridCol>
                <a:gridCol w="3194916">
                  <a:extLst>
                    <a:ext uri="{9D8B030D-6E8A-4147-A177-3AD203B41FA5}">
                      <a16:colId xmlns:a16="http://schemas.microsoft.com/office/drawing/2014/main" val="3015747701"/>
                    </a:ext>
                  </a:extLst>
                </a:gridCol>
                <a:gridCol w="2152073">
                  <a:extLst>
                    <a:ext uri="{9D8B030D-6E8A-4147-A177-3AD203B41FA5}">
                      <a16:colId xmlns:a16="http://schemas.microsoft.com/office/drawing/2014/main" val="2081704966"/>
                    </a:ext>
                  </a:extLst>
                </a:gridCol>
                <a:gridCol w="545812">
                  <a:extLst>
                    <a:ext uri="{9D8B030D-6E8A-4147-A177-3AD203B41FA5}">
                      <a16:colId xmlns:a16="http://schemas.microsoft.com/office/drawing/2014/main" val="1323545143"/>
                    </a:ext>
                  </a:extLst>
                </a:gridCol>
              </a:tblGrid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UE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05783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  <a:latin typeface="Roboto Medium"/>
                          <a:ea typeface="Roboto Medium"/>
                          <a:cs typeface="Roboto Medium"/>
                        </a:rPr>
                        <a:t>Accesorios</a:t>
                      </a:r>
                      <a:r>
                        <a:rPr lang="es-es" sz="800" b="1" i="0" u="none" strike="noStrike" baseline="0" dirty="0">
                          <a:effectLst/>
                          <a:latin typeface="Roboto Medium"/>
                          <a:ea typeface="Roboto Medium"/>
                          <a:cs typeface="Roboto Medium"/>
                        </a:rPr>
                        <a:t> 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/>
                        <a:ea typeface="Roboto Medium"/>
                        <a:cs typeface="Roboto Medium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  <a:latin typeface="Roboto Medium"/>
                          <a:ea typeface="Roboto Medium"/>
                          <a:cs typeface="Roboto Medium"/>
                        </a:rPr>
                        <a:t>AERO 21B-0L PC BP36V Versión de la UE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/>
                        <a:ea typeface="Roboto Medium"/>
                        <a:cs typeface="Roboto Medium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  <a:latin typeface="Roboto Medium"/>
                          <a:ea typeface="Roboto Medium"/>
                          <a:cs typeface="Roboto Medium"/>
                        </a:rPr>
                        <a:t>AERO 21B-W0M PCBP 36V Versión de la UE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/>
                        <a:ea typeface="Roboto Medium"/>
                        <a:cs typeface="Roboto Medium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52457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  <a:latin typeface="Roboto Medium"/>
                          <a:ea typeface="Roboto Medium"/>
                          <a:cs typeface="Roboto Medium"/>
                        </a:rPr>
                        <a:t>107419700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/>
                        <a:ea typeface="Roboto Medium"/>
                        <a:cs typeface="Roboto Medium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  <a:latin typeface="Roboto Medium"/>
                          <a:ea typeface="Roboto Medium"/>
                          <a:cs typeface="Roboto Medium"/>
                        </a:rPr>
                        <a:t>107419701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/>
                        <a:ea typeface="Roboto Medium"/>
                        <a:cs typeface="Roboto Medium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0788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  <a:latin typeface="Roboto Medium"/>
                          <a:ea typeface="Roboto Medium"/>
                          <a:cs typeface="Roboto Medium"/>
                        </a:rPr>
                        <a:t>Tubos de extensión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/>
                        <a:ea typeface="Roboto Medium"/>
                        <a:cs typeface="Roboto Medium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29044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Tubo externo acero D35x505mm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>
                          <a:effectLst/>
                        </a:rPr>
                        <a:t>302000529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baseline="0" dirty="0">
                        <a:effectLst/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95861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Kit de soporte de tubo Ø35 (gancho que incluye tornillo)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107407190</a:t>
                      </a:r>
                      <a:endParaRPr lang="es-es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baseline="0" dirty="0">
                        <a:effectLst/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95020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  <a:latin typeface="Roboto Medium"/>
                          <a:ea typeface="Roboto Medium"/>
                          <a:cs typeface="Roboto Medium"/>
                        </a:rPr>
                        <a:t>Mangueras de aspiración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/>
                        <a:ea typeface="Roboto Medium"/>
                        <a:cs typeface="Roboto Medium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696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Manguera de aspiración de alta gama D32x3500 CPL gris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302002364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baseline="0" dirty="0">
                        <a:effectLst/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5609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Manguera de aspiración D32x1800 CPL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302002363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1401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Roboto Medium"/>
                          <a:ea typeface="Roboto Medium"/>
                          <a:cs typeface="+mn-cs"/>
                        </a:rPr>
                        <a:t>Boquillas para suelo </a:t>
                      </a:r>
                      <a:endParaRPr lang="es-es" sz="800" u="none" strike="noStrike" kern="1200" dirty="0">
                        <a:solidFill>
                          <a:schemeClr val="dk1"/>
                        </a:solidFill>
                        <a:effectLst/>
                        <a:latin typeface="Roboto Medium"/>
                        <a:ea typeface="Roboto Medium"/>
                        <a:cs typeface="+mn-cs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85363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Boquilla para suelo D36 W/D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107402331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38766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Roboto Medium"/>
                          <a:ea typeface="Roboto Medium"/>
                          <a:cs typeface="+mn-cs"/>
                        </a:rPr>
                        <a:t>Otros accesorios</a:t>
                      </a:r>
                      <a:endParaRPr lang="es-es" sz="800" u="none" strike="noStrike" kern="1200" dirty="0">
                        <a:solidFill>
                          <a:schemeClr val="dk1"/>
                        </a:solidFill>
                        <a:effectLst/>
                        <a:latin typeface="Roboto Medium"/>
                        <a:ea typeface="Roboto Medium"/>
                        <a:cs typeface="+mn-cs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5629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Boquilla universal D36X115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14295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01183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Cepillo de aspiración D36 negro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302002509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baseline="0">
                        <a:effectLst/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2991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Adaptador de herramienta con boquilla de goma</a:t>
                      </a:r>
                      <a:endParaRPr lang="es-es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107410036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baseline="0" dirty="0">
                        <a:effectLst/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36190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1023967" rtl="0" eaLnBrk="1" fontAlgn="b" latinLnBrk="0" hangingPunct="1">
                        <a:buNone/>
                      </a:pPr>
                      <a:r>
                        <a:rPr lang="es-es" sz="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Roboto Medium"/>
                          <a:ea typeface="Roboto Medium"/>
                          <a:cs typeface="+mn-cs"/>
                        </a:rPr>
                        <a:t>Batería y cargador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1137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Batería compacta NBP60 36 V Li – 6 Ah 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106479020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baseline="0" dirty="0">
                        <a:effectLst/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9087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Batería compacta NBP100 36 V Li – 10 Ah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106479021</a:t>
                      </a:r>
                      <a:endParaRPr lang="es-es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s-e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85440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Cargador rápido NBC215 de 36 V - Sin cable incluido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106476050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baseline="0">
                        <a:effectLst/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63886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Cable cargador UE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107424752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 metro de longitud</a:t>
                      </a:r>
                      <a:endParaRPr lang="es-es" sz="8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2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179190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Cable cargador UK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107424753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 metro de longitud</a:t>
                      </a:r>
                      <a:endParaRPr lang="es-es" sz="8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baseline="0" dirty="0">
                        <a:effectLst/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49708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Cable cargador AU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107424754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 metro de longitud</a:t>
                      </a:r>
                      <a:endParaRPr lang="es-es" sz="8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44454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Cable cargador CN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107424755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 metro de longitud</a:t>
                      </a:r>
                      <a:endParaRPr lang="es-es" sz="8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50646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Cable cargador JP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107424756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 metro de longitud</a:t>
                      </a:r>
                      <a:endParaRPr lang="es-es" sz="8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74017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Cable cargador US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107424757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baseline="0" dirty="0">
                          <a:effectLst/>
                        </a:rPr>
                        <a:t>1 metro de longitud</a:t>
                      </a:r>
                      <a:endParaRPr lang="es-es" sz="8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51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3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C67F4-132A-F5A0-6211-EA6A05C2A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8DA5-73C7-8FE5-B49A-4C080E55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1" i="0" u="none" baseline="0"/>
              <a:t>Agenda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2718F69-EEB3-8E1D-9CC2-5D902B23A4E2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9044244-6276-0B4A-7CE8-F3C2239B6742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17</a:t>
            </a:fld>
            <a:endParaRPr lang="es-e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0BBF521C-14B3-DB07-260F-82A6036A26F8}"/>
              </a:ext>
            </a:extLst>
          </p:cNvPr>
          <p:cNvSpPr txBox="1">
            <a:spLocks/>
          </p:cNvSpPr>
          <p:nvPr/>
        </p:nvSpPr>
        <p:spPr>
          <a:xfrm>
            <a:off x="1968167" y="1381125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dirty="0">
                <a:solidFill>
                  <a:schemeClr val="bg2"/>
                </a:solidFill>
              </a:rPr>
              <a:t>Introducción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80F2A975-B9D4-0D07-5D1A-45D89DF7E4B1}"/>
              </a:ext>
            </a:extLst>
          </p:cNvPr>
          <p:cNvSpPr txBox="1">
            <a:spLocks/>
          </p:cNvSpPr>
          <p:nvPr/>
        </p:nvSpPr>
        <p:spPr>
          <a:xfrm>
            <a:off x="1968167" y="2222844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 dirty="0">
                <a:solidFill>
                  <a:schemeClr val="bg2"/>
                </a:solidFill>
              </a:rPr>
              <a:t>Segmentos de </a:t>
            </a:r>
            <a:r>
              <a:rPr lang="es-es" dirty="0">
                <a:solidFill>
                  <a:schemeClr val="bg2"/>
                </a:solidFill>
              </a:rPr>
              <a:t>clientes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4DB87FF1-103B-F79C-425F-B645DE51799B}"/>
              </a:ext>
            </a:extLst>
          </p:cNvPr>
          <p:cNvSpPr txBox="1">
            <a:spLocks/>
          </p:cNvSpPr>
          <p:nvPr/>
        </p:nvSpPr>
        <p:spPr>
          <a:xfrm>
            <a:off x="1968167" y="3064563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>
                <a:solidFill>
                  <a:schemeClr val="bg2"/>
                </a:solidFill>
              </a:rPr>
              <a:t>Nuevo aspirador con batería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78D48F5E-8080-232A-F14F-85A2B070F950}"/>
              </a:ext>
            </a:extLst>
          </p:cNvPr>
          <p:cNvSpPr txBox="1">
            <a:spLocks/>
          </p:cNvSpPr>
          <p:nvPr/>
        </p:nvSpPr>
        <p:spPr>
          <a:xfrm>
            <a:off x="1968167" y="3906282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/>
              <a:t>Argumentos de venta principales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7DFAADA-CB09-4F1C-3979-090A44F809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8167" y="4748001"/>
            <a:ext cx="4018296" cy="698238"/>
          </a:xfrm>
        </p:spPr>
        <p:txBody>
          <a:bodyPr/>
          <a:lstStyle/>
          <a:p>
            <a:pPr algn="l" rtl="0">
              <a:lnSpc>
                <a:spcPct val="120000"/>
              </a:lnSpc>
            </a:pPr>
            <a:r>
              <a:rPr lang="es-es" b="0" i="0" u="none" baseline="0" dirty="0">
                <a:solidFill>
                  <a:schemeClr val="bg2"/>
                </a:solidFill>
              </a:rPr>
              <a:t>Otros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6F4A319B-583F-F569-477F-974A4E8305C1}"/>
              </a:ext>
            </a:extLst>
          </p:cNvPr>
          <p:cNvSpPr txBox="1">
            <a:spLocks/>
          </p:cNvSpPr>
          <p:nvPr/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1</a:t>
            </a:r>
            <a:endParaRPr lang="es-es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AE55766F-C90C-E4DD-7FF1-6605C44F9498}"/>
              </a:ext>
            </a:extLst>
          </p:cNvPr>
          <p:cNvSpPr txBox="1">
            <a:spLocks/>
          </p:cNvSpPr>
          <p:nvPr/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2</a:t>
            </a:r>
            <a:endParaRPr lang="es-es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B8FF2E2F-44D2-3445-1861-8540649EE2E3}"/>
              </a:ext>
            </a:extLst>
          </p:cNvPr>
          <p:cNvSpPr txBox="1">
            <a:spLocks/>
          </p:cNvSpPr>
          <p:nvPr/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3</a:t>
            </a:r>
            <a:endParaRPr lang="es-es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5E9BA494-0CD2-4A1B-1A0A-A16984F218CF}"/>
              </a:ext>
            </a:extLst>
          </p:cNvPr>
          <p:cNvSpPr txBox="1">
            <a:spLocks/>
          </p:cNvSpPr>
          <p:nvPr/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4</a:t>
            </a:r>
            <a:endParaRPr lang="es-es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56F4C55F-DD1A-2D73-3645-34EAC54E60D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117600" y="4748001"/>
            <a:ext cx="698400" cy="6982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s-es" b="1" i="0" u="none" baseline="0"/>
              <a:t>5</a:t>
            </a:r>
          </a:p>
        </p:txBody>
      </p:sp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CBC8FB95-32E4-BB2C-6AD2-B470396793A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5539" y="0"/>
            <a:ext cx="5986461" cy="6273800"/>
          </a:xfrm>
        </p:spPr>
      </p:pic>
    </p:spTree>
    <p:extLst>
      <p:ext uri="{BB962C8B-B14F-4D97-AF65-F5344CB8AC3E}">
        <p14:creationId xmlns:p14="http://schemas.microsoft.com/office/powerpoint/2010/main" val="11568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BE886-3AA9-984A-8257-BBF439B2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FD3046-D7FD-F510-A2F0-13E84EF216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317" y="1261890"/>
            <a:ext cx="5079365" cy="5079365"/>
          </a:xfrm>
          <a:prstGeom prst="rect">
            <a:avLst/>
          </a:prstGeom>
        </p:spPr>
      </p:pic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9A25525-48D5-8274-1BFC-C5468C5B71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A25525-48D5-8274-1BFC-C5468C5B7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ACAF3-D75B-9260-5EA6-6B593A56363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4A70F-5576-DB93-9229-9126168EAE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18</a:t>
            </a:fld>
            <a:endParaRPr lang="es-e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DB3158-F4D1-2AAC-5A8A-53D6E9D4D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Argumentos de venta principales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716B101-570D-3E81-4973-136BBA2D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es-es" b="1" i="0" u="none" baseline="0" dirty="0"/>
              <a:t>4 | Características del AERO B</a:t>
            </a:r>
            <a:endParaRPr lang="es-e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75969-C502-EAAE-8EBB-113770E85202}"/>
              </a:ext>
            </a:extLst>
          </p:cNvPr>
          <p:cNvSpPr txBox="1"/>
          <p:nvPr/>
        </p:nvSpPr>
        <p:spPr>
          <a:xfrm>
            <a:off x="7934323" y="2264994"/>
            <a:ext cx="3773201" cy="483081"/>
          </a:xfrm>
          <a:prstGeom prst="rect">
            <a:avLst/>
          </a:prstGeom>
          <a:noFill/>
        </p:spPr>
        <p:txBody>
          <a:bodyPr wrap="square" lIns="0" tIns="0" rIns="0" bIns="91440" rtlCol="0" anchor="t" anchorCtr="0">
            <a:spAutoFit/>
          </a:bodyPr>
          <a:lstStyle/>
          <a:p>
            <a:pPr algn="r" rtl="0">
              <a:lnSpc>
                <a:spcPct val="120000"/>
              </a:lnSpc>
            </a:pPr>
            <a:r>
              <a:rPr lang="es-es" sz="1100" b="0" i="0" u="none" baseline="0" dirty="0">
                <a:latin typeface="+mj-lt"/>
                <a:ea typeface="+mj-lt"/>
                <a:cs typeface="+mj-lt"/>
              </a:rPr>
              <a:t>Batería - Sistema de gestión de la batería (BMS)</a:t>
            </a:r>
          </a:p>
          <a:p>
            <a:pPr algn="r" rtl="0">
              <a:lnSpc>
                <a:spcPct val="120000"/>
              </a:lnSpc>
            </a:pPr>
            <a:r>
              <a:rPr lang="es-es" sz="1100" b="0" i="0" u="none" baseline="0" dirty="0"/>
              <a:t>Sistema de protección de la batería que controla tensiones, temperaturas, etc.</a:t>
            </a:r>
          </a:p>
        </p:txBody>
      </p:sp>
      <p:cxnSp>
        <p:nvCxnSpPr>
          <p:cNvPr id="29" name="Straight Arrow Connector 88">
            <a:extLst>
              <a:ext uri="{FF2B5EF4-FFF2-40B4-BE49-F238E27FC236}">
                <a16:creationId xmlns:a16="http://schemas.microsoft.com/office/drawing/2014/main" id="{06D90BB0-6F29-8571-95A2-E8B3A0975FE8}"/>
              </a:ext>
            </a:extLst>
          </p:cNvPr>
          <p:cNvCxnSpPr>
            <a:cxnSpLocks/>
          </p:cNvCxnSpPr>
          <p:nvPr/>
        </p:nvCxnSpPr>
        <p:spPr>
          <a:xfrm flipH="1">
            <a:off x="7783033" y="2887279"/>
            <a:ext cx="3929542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D82A76C-EF29-A549-FB79-C04297108DC1}"/>
              </a:ext>
            </a:extLst>
          </p:cNvPr>
          <p:cNvSpPr txBox="1"/>
          <p:nvPr/>
        </p:nvSpPr>
        <p:spPr>
          <a:xfrm>
            <a:off x="475521" y="2371727"/>
            <a:ext cx="3565359" cy="483081"/>
          </a:xfrm>
          <a:prstGeom prst="rect">
            <a:avLst/>
          </a:prstGeom>
          <a:noFill/>
        </p:spPr>
        <p:txBody>
          <a:bodyPr wrap="square" lIns="0" tIns="0" rIns="0" bIns="91440" rtlCol="0" anchor="t" anchorCtr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s-es" sz="1100" b="0" i="0" u="none" baseline="0" dirty="0">
                <a:latin typeface="+mj-lt"/>
                <a:ea typeface="+mj-lt"/>
                <a:cs typeface="+mj-lt"/>
              </a:rPr>
              <a:t>Turbina profesional de alta eficiencia</a:t>
            </a:r>
            <a:endParaRPr lang="es-es" sz="1100" dirty="0">
              <a:latin typeface="+mj-lt"/>
            </a:endParaRPr>
          </a:p>
          <a:p>
            <a:pPr algn="l" rtl="0">
              <a:lnSpc>
                <a:spcPct val="120000"/>
              </a:lnSpc>
            </a:pPr>
            <a:r>
              <a:rPr lang="es-es" sz="1100" b="0" i="0" u="none" baseline="0" dirty="0"/>
              <a:t>Con un flujo de aire de 3600 l/min, el mejor rendimiento de su clase</a:t>
            </a:r>
            <a:endParaRPr lang="es-es" sz="11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35D02DF-F2E0-7D05-A09A-09D0CD28E305}"/>
              </a:ext>
            </a:extLst>
          </p:cNvPr>
          <p:cNvCxnSpPr>
            <a:cxnSpLocks/>
          </p:cNvCxnSpPr>
          <p:nvPr/>
        </p:nvCxnSpPr>
        <p:spPr>
          <a:xfrm>
            <a:off x="479425" y="2989616"/>
            <a:ext cx="3674366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F6B598-A8B9-554D-EA39-B9F8C2797B1A}"/>
              </a:ext>
            </a:extLst>
          </p:cNvPr>
          <p:cNvGrpSpPr/>
          <p:nvPr/>
        </p:nvGrpSpPr>
        <p:grpSpPr>
          <a:xfrm>
            <a:off x="7562850" y="5164097"/>
            <a:ext cx="4144675" cy="686213"/>
            <a:chOff x="7562850" y="5200647"/>
            <a:chExt cx="4144675" cy="6862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BA1003-CE58-102A-0B79-2B6AB8794B63}"/>
                </a:ext>
              </a:extLst>
            </p:cNvPr>
            <p:cNvSpPr txBox="1"/>
            <p:nvPr/>
          </p:nvSpPr>
          <p:spPr>
            <a:xfrm>
              <a:off x="7934324" y="5200647"/>
              <a:ext cx="3773201" cy="686213"/>
            </a:xfrm>
            <a:prstGeom prst="rect">
              <a:avLst/>
            </a:prstGeom>
            <a:noFill/>
          </p:spPr>
          <p:txBody>
            <a:bodyPr wrap="square" lIns="0" tIns="0" rIns="0" bIns="91440" rtlCol="0" anchor="t" anchorCtr="0">
              <a:spAutoFit/>
            </a:bodyPr>
            <a:lstStyle/>
            <a:p>
              <a:pPr algn="r" rtl="0">
                <a:lnSpc>
                  <a:spcPct val="120000"/>
                </a:lnSpc>
              </a:pPr>
              <a:r>
                <a:rPr lang="es-es" sz="1100" b="0" i="0" u="none" baseline="0">
                  <a:latin typeface="+mj-lt"/>
                  <a:ea typeface="+mj-lt"/>
                  <a:cs typeface="+mj-lt"/>
                </a:rPr>
                <a:t>Libertad sin cables y tamaño reducido</a:t>
              </a:r>
            </a:p>
            <a:p>
              <a:pPr algn="r" rtl="0">
                <a:lnSpc>
                  <a:spcPct val="120000"/>
                </a:lnSpc>
              </a:pPr>
              <a:r>
                <a:rPr lang="es-es" sz="1100" b="0" i="0" u="none" baseline="0"/>
                <a:t>Limpieza sin límites: uso rápido y móvil cuando se necesita urgentemente una alta potencia de succión</a:t>
              </a:r>
              <a:endParaRPr lang="es-es" sz="1100" dirty="0"/>
            </a:p>
          </p:txBody>
        </p:sp>
        <p:cxnSp>
          <p:nvCxnSpPr>
            <p:cNvPr id="52" name="Straight Arrow Connector 88">
              <a:extLst>
                <a:ext uri="{FF2B5EF4-FFF2-40B4-BE49-F238E27FC236}">
                  <a16:creationId xmlns:a16="http://schemas.microsoft.com/office/drawing/2014/main" id="{89994707-09E7-22F9-B085-33EF5AA34A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2850" y="5886860"/>
              <a:ext cx="4144675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FE3E3F6-3C3E-0AAE-4E58-5D21A35FA962}"/>
              </a:ext>
            </a:extLst>
          </p:cNvPr>
          <p:cNvGrpSpPr/>
          <p:nvPr/>
        </p:nvGrpSpPr>
        <p:grpSpPr>
          <a:xfrm>
            <a:off x="6991350" y="1407811"/>
            <a:ext cx="4716176" cy="686213"/>
            <a:chOff x="6991350" y="1407811"/>
            <a:chExt cx="4716176" cy="68621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215AB1-8EB5-64CC-1958-6E537A2FFFAB}"/>
                </a:ext>
              </a:extLst>
            </p:cNvPr>
            <p:cNvSpPr txBox="1"/>
            <p:nvPr/>
          </p:nvSpPr>
          <p:spPr>
            <a:xfrm>
              <a:off x="7934325" y="1407811"/>
              <a:ext cx="3773201" cy="686213"/>
            </a:xfrm>
            <a:prstGeom prst="rect">
              <a:avLst/>
            </a:prstGeom>
            <a:noFill/>
          </p:spPr>
          <p:txBody>
            <a:bodyPr wrap="square" lIns="0" tIns="0" rIns="0" bIns="91440" rtlCol="0" anchor="t" anchorCtr="0">
              <a:spAutoFit/>
            </a:bodyPr>
            <a:lstStyle/>
            <a:p>
              <a:pPr algn="r" rtl="0">
                <a:lnSpc>
                  <a:spcPct val="120000"/>
                </a:lnSpc>
              </a:pPr>
              <a:r>
                <a:rPr lang="es-es" sz="1100" b="0" i="0" u="none" baseline="0">
                  <a:latin typeface="+mj-lt"/>
                  <a:ea typeface="+mj-lt"/>
                  <a:cs typeface="+mj-lt"/>
                </a:rPr>
                <a:t>Compartimento protegido de la batería</a:t>
              </a:r>
              <a:br>
                <a:rPr lang="es-es" sz="1100">
                  <a:latin typeface="+mj-lt"/>
                </a:rPr>
              </a:br>
              <a:r>
                <a:rPr lang="es-es" sz="1100" b="0" i="0" u="none" baseline="0"/>
                <a:t>Batería protegida contra el polvo y otras influencias: </a:t>
              </a:r>
              <a:br>
                <a:rPr lang="es-es" sz="1100"/>
              </a:br>
              <a:r>
                <a:rPr lang="es-es" sz="1100" b="0" i="0" u="none" baseline="0"/>
                <a:t>fácil sustitución de la batería</a:t>
              </a:r>
              <a:endParaRPr lang="es-es" sz="1100" dirty="0"/>
            </a:p>
          </p:txBody>
        </p:sp>
        <p:cxnSp>
          <p:nvCxnSpPr>
            <p:cNvPr id="2" name="Straight Arrow Connector 88">
              <a:extLst>
                <a:ext uri="{FF2B5EF4-FFF2-40B4-BE49-F238E27FC236}">
                  <a16:creationId xmlns:a16="http://schemas.microsoft.com/office/drawing/2014/main" id="{43E0BE21-1696-F33D-C780-73F618571E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1350" y="2092212"/>
              <a:ext cx="4716175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98EEF6-FA9A-B13A-075B-7EBD44E826F7}"/>
              </a:ext>
            </a:extLst>
          </p:cNvPr>
          <p:cNvGrpSpPr/>
          <p:nvPr/>
        </p:nvGrpSpPr>
        <p:grpSpPr>
          <a:xfrm>
            <a:off x="475521" y="1423759"/>
            <a:ext cx="3777392" cy="687885"/>
            <a:chOff x="475521" y="1423759"/>
            <a:chExt cx="3777392" cy="6878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3EF17A-9996-61C0-4B92-C655135F2B83}"/>
                </a:ext>
              </a:extLst>
            </p:cNvPr>
            <p:cNvSpPr txBox="1"/>
            <p:nvPr/>
          </p:nvSpPr>
          <p:spPr>
            <a:xfrm>
              <a:off x="475521" y="1423759"/>
              <a:ext cx="3574311" cy="686213"/>
            </a:xfrm>
            <a:prstGeom prst="rect">
              <a:avLst/>
            </a:prstGeom>
            <a:noFill/>
          </p:spPr>
          <p:txBody>
            <a:bodyPr wrap="square" lIns="0" tIns="0" rIns="0" bIns="91440" rtlCol="0" anchor="t" anchorCtr="0">
              <a:spAutoFit/>
            </a:bodyPr>
            <a:lstStyle/>
            <a:p>
              <a:pPr algn="l" rtl="0">
                <a:lnSpc>
                  <a:spcPct val="120000"/>
                </a:lnSpc>
              </a:pPr>
              <a:r>
                <a:rPr lang="es-es" sz="1100" b="0" i="0" u="none" baseline="0">
                  <a:latin typeface="+mj-lt"/>
                  <a:ea typeface="+mj-lt"/>
                  <a:cs typeface="+mj-lt"/>
                </a:rPr>
                <a:t>Nueva batería NBP desarrollada por Nilfisk</a:t>
              </a:r>
              <a:br>
                <a:rPr lang="es-es" sz="1100" b="0" i="0" u="none" strike="noStrike">
                  <a:effectLst/>
                </a:rPr>
              </a:br>
              <a:r>
                <a:rPr lang="es-es" sz="1100" b="0" i="0" u="none" strike="noStrike" baseline="0">
                  <a:effectLst/>
                </a:rPr>
                <a:t>Alto rendimiento y eficiencia con la batería desarrollada por Nilfisk:  hasta 500 ciclos de carga posibles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ABD38D7-938A-ADD6-0F28-DFAF9A766C54}"/>
                </a:ext>
              </a:extLst>
            </p:cNvPr>
            <p:cNvCxnSpPr>
              <a:cxnSpLocks/>
            </p:cNvCxnSpPr>
            <p:nvPr/>
          </p:nvCxnSpPr>
          <p:spPr>
            <a:xfrm>
              <a:off x="479425" y="2111644"/>
              <a:ext cx="3773488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6498DD1-8076-6B8B-283C-71514CB428A6}"/>
              </a:ext>
            </a:extLst>
          </p:cNvPr>
          <p:cNvSpPr txBox="1"/>
          <p:nvPr/>
        </p:nvSpPr>
        <p:spPr>
          <a:xfrm>
            <a:off x="484476" y="3252092"/>
            <a:ext cx="3563079" cy="483081"/>
          </a:xfrm>
          <a:prstGeom prst="rect">
            <a:avLst/>
          </a:prstGeom>
          <a:noFill/>
        </p:spPr>
        <p:txBody>
          <a:bodyPr wrap="square" lIns="0" tIns="0" rIns="0" bIns="91440" rtlCol="0" anchor="t" anchorCtr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s-es" sz="1100" b="0" i="0" u="none" baseline="0" dirty="0">
                <a:latin typeface="+mj-lt"/>
                <a:ea typeface="+mj-lt"/>
                <a:cs typeface="+mj-lt"/>
              </a:rPr>
              <a:t>Puntos de contacto resaltados con color</a:t>
            </a:r>
          </a:p>
          <a:p>
            <a:pPr algn="l" rtl="0">
              <a:lnSpc>
                <a:spcPct val="120000"/>
              </a:lnSpc>
            </a:pPr>
            <a:r>
              <a:rPr lang="es-es" sz="1100" b="0" i="0" u="none" baseline="0" dirty="0"/>
              <a:t>La interfaz de usuario intuitiva garantiza un funcionamiento sin problemas</a:t>
            </a:r>
            <a:endParaRPr lang="es-es" sz="11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66CAA1-76AD-06F1-A721-8A15226A32A9}"/>
              </a:ext>
            </a:extLst>
          </p:cNvPr>
          <p:cNvCxnSpPr>
            <a:cxnSpLocks/>
          </p:cNvCxnSpPr>
          <p:nvPr/>
        </p:nvCxnSpPr>
        <p:spPr>
          <a:xfrm>
            <a:off x="479425" y="3882030"/>
            <a:ext cx="3353155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7EDF79-AD05-1A84-4980-DC65432EE981}"/>
              </a:ext>
            </a:extLst>
          </p:cNvPr>
          <p:cNvGrpSpPr/>
          <p:nvPr/>
        </p:nvGrpSpPr>
        <p:grpSpPr>
          <a:xfrm>
            <a:off x="475521" y="4192754"/>
            <a:ext cx="3811366" cy="686213"/>
            <a:chOff x="475521" y="4240379"/>
            <a:chExt cx="3811366" cy="68621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4E3A445-67D5-E91E-35FB-7EF4EE38B98F}"/>
                </a:ext>
              </a:extLst>
            </p:cNvPr>
            <p:cNvSpPr txBox="1"/>
            <p:nvPr/>
          </p:nvSpPr>
          <p:spPr>
            <a:xfrm>
              <a:off x="475521" y="4240379"/>
              <a:ext cx="3563079" cy="686213"/>
            </a:xfrm>
            <a:prstGeom prst="rect">
              <a:avLst/>
            </a:prstGeom>
            <a:noFill/>
          </p:spPr>
          <p:txBody>
            <a:bodyPr wrap="square" lIns="0" tIns="0" rIns="0" bIns="91440" rtlCol="0" anchor="t" anchorCtr="0">
              <a:spAutoFit/>
            </a:bodyPr>
            <a:lstStyle/>
            <a:p>
              <a:pPr algn="l" rtl="0">
                <a:lnSpc>
                  <a:spcPct val="120000"/>
                </a:lnSpc>
              </a:pPr>
              <a:r>
                <a:rPr lang="es-es" sz="1100" b="0" i="0" u="none" baseline="0">
                  <a:latin typeface="+mj-lt"/>
                  <a:ea typeface="+mj-lt"/>
                  <a:cs typeface="+mj-lt"/>
                </a:rPr>
                <a:t>Ruido de funcionamiento muy silencioso y agradable</a:t>
              </a:r>
            </a:p>
            <a:p>
              <a:pPr algn="l" rtl="0">
                <a:lnSpc>
                  <a:spcPct val="120000"/>
                </a:lnSpc>
              </a:pPr>
              <a:r>
                <a:rPr lang="es-es" sz="1100" b="0" i="0" u="none" baseline="0"/>
                <a:t>Permite la limpieza en zonas sensibles al ruido y </a:t>
              </a:r>
              <a:br>
                <a:rPr lang="es-es" sz="1100"/>
              </a:br>
              <a:r>
                <a:rPr lang="es-es" sz="1100" b="0" i="0" u="none" baseline="0"/>
                <a:t>durante el día</a:t>
              </a:r>
              <a:endParaRPr lang="es-es" sz="1100" dirty="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AACEE0A-DFAE-A535-AE24-AFFF42A8A611}"/>
                </a:ext>
              </a:extLst>
            </p:cNvPr>
            <p:cNvCxnSpPr>
              <a:cxnSpLocks/>
            </p:cNvCxnSpPr>
            <p:nvPr/>
          </p:nvCxnSpPr>
          <p:spPr>
            <a:xfrm>
              <a:off x="475521" y="4926592"/>
              <a:ext cx="3811366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4ED438A-FF99-A725-6F14-E578E2B5EFF8}"/>
              </a:ext>
            </a:extLst>
          </p:cNvPr>
          <p:cNvGrpSpPr/>
          <p:nvPr/>
        </p:nvGrpSpPr>
        <p:grpSpPr>
          <a:xfrm>
            <a:off x="7934324" y="3160168"/>
            <a:ext cx="3773202" cy="686213"/>
            <a:chOff x="7934324" y="3257765"/>
            <a:chExt cx="3773202" cy="68621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A3AA2D-7677-1B95-C5DC-04A43AB35A6D}"/>
                </a:ext>
              </a:extLst>
            </p:cNvPr>
            <p:cNvSpPr txBox="1"/>
            <p:nvPr/>
          </p:nvSpPr>
          <p:spPr>
            <a:xfrm>
              <a:off x="8144446" y="3257765"/>
              <a:ext cx="3563080" cy="686213"/>
            </a:xfrm>
            <a:prstGeom prst="rect">
              <a:avLst/>
            </a:prstGeom>
            <a:noFill/>
          </p:spPr>
          <p:txBody>
            <a:bodyPr wrap="square" lIns="0" tIns="0" rIns="0" bIns="91440" rtlCol="0" anchor="t" anchorCtr="0">
              <a:spAutoFit/>
            </a:bodyPr>
            <a:lstStyle/>
            <a:p>
              <a:pPr algn="r" rtl="0">
                <a:lnSpc>
                  <a:spcPct val="120000"/>
                </a:lnSpc>
              </a:pPr>
              <a:r>
                <a:rPr lang="es-es" sz="1100" b="0" i="0" u="none" baseline="0" dirty="0">
                  <a:latin typeface="+mj-lt"/>
                  <a:ea typeface="+mj-lt"/>
                  <a:cs typeface="+mj-lt"/>
                </a:rPr>
                <a:t>Elemento filtrante de PET lavable</a:t>
              </a:r>
              <a:endParaRPr lang="es-es" sz="1100" dirty="0">
                <a:latin typeface="+mj-lt"/>
              </a:endParaRPr>
            </a:p>
            <a:p>
              <a:pPr algn="r" rtl="0">
                <a:lnSpc>
                  <a:spcPct val="120000"/>
                </a:lnSpc>
              </a:pPr>
              <a:r>
                <a:rPr lang="es-es" sz="1100" b="0" i="0" u="none" baseline="0" dirty="0"/>
                <a:t>Filtración de alta calidad, larga vida útil, duradera y adecuada para uso en húmedo/seco</a:t>
              </a:r>
              <a:endParaRPr lang="es-es" sz="1100" i="1" dirty="0"/>
            </a:p>
          </p:txBody>
        </p:sp>
        <p:cxnSp>
          <p:nvCxnSpPr>
            <p:cNvPr id="83" name="Straight Arrow Connector 88">
              <a:extLst>
                <a:ext uri="{FF2B5EF4-FFF2-40B4-BE49-F238E27FC236}">
                  <a16:creationId xmlns:a16="http://schemas.microsoft.com/office/drawing/2014/main" id="{00F17FD6-8BD2-2C4D-292D-C7638405BD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4324" y="3943978"/>
              <a:ext cx="3773201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5B4C6E-D352-12CD-B3D3-CDB66488D2E0}"/>
              </a:ext>
            </a:extLst>
          </p:cNvPr>
          <p:cNvGrpSpPr/>
          <p:nvPr/>
        </p:nvGrpSpPr>
        <p:grpSpPr>
          <a:xfrm>
            <a:off x="475521" y="5164097"/>
            <a:ext cx="4258404" cy="686213"/>
            <a:chOff x="475521" y="5403779"/>
            <a:chExt cx="4258404" cy="68621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3F80280-ABA9-B49B-4607-BF8C93E7275C}"/>
                </a:ext>
              </a:extLst>
            </p:cNvPr>
            <p:cNvSpPr txBox="1"/>
            <p:nvPr/>
          </p:nvSpPr>
          <p:spPr>
            <a:xfrm>
              <a:off x="475521" y="5403779"/>
              <a:ext cx="3574311" cy="686213"/>
            </a:xfrm>
            <a:prstGeom prst="rect">
              <a:avLst/>
            </a:prstGeom>
            <a:noFill/>
          </p:spPr>
          <p:txBody>
            <a:bodyPr wrap="square" lIns="0" tIns="0" rIns="0" bIns="91440" rtlCol="0" anchor="t" anchorCtr="0">
              <a:spAutoFit/>
            </a:bodyPr>
            <a:lstStyle/>
            <a:p>
              <a:pPr algn="l" rtl="0">
                <a:lnSpc>
                  <a:spcPct val="120000"/>
                </a:lnSpc>
              </a:pPr>
              <a:r>
                <a:rPr lang="es-es" sz="1100" b="0" i="0" u="none" baseline="0">
                  <a:latin typeface="+mj-lt"/>
                  <a:ea typeface="+mj-lt"/>
                  <a:cs typeface="+mj-lt"/>
                </a:rPr>
                <a:t>Carga rápida y cambio en caliente para un uso continuo e ininterrumpido</a:t>
              </a:r>
              <a:br>
                <a:rPr lang="es-es" sz="1100"/>
              </a:br>
              <a:r>
                <a:rPr lang="es-es" sz="1100" b="0" i="0" u="none" baseline="0"/>
                <a:t>Carga completa en solo 60 min*</a:t>
              </a:r>
              <a:endParaRPr lang="es-es" sz="1100" dirty="0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8BE8AC8-E3F1-C2CF-9F7F-897595E60CA2}"/>
                </a:ext>
              </a:extLst>
            </p:cNvPr>
            <p:cNvCxnSpPr>
              <a:cxnSpLocks/>
            </p:cNvCxnSpPr>
            <p:nvPr/>
          </p:nvCxnSpPr>
          <p:spPr>
            <a:xfrm>
              <a:off x="479425" y="6089992"/>
              <a:ext cx="4254500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DC2CE5A-783D-AD9F-2AE4-2BB038DA4A59}"/>
              </a:ext>
            </a:extLst>
          </p:cNvPr>
          <p:cNvSpPr txBox="1"/>
          <p:nvPr/>
        </p:nvSpPr>
        <p:spPr>
          <a:xfrm>
            <a:off x="7934324" y="4028318"/>
            <a:ext cx="3773200" cy="686213"/>
          </a:xfrm>
          <a:prstGeom prst="rect">
            <a:avLst/>
          </a:prstGeom>
          <a:noFill/>
        </p:spPr>
        <p:txBody>
          <a:bodyPr wrap="square" lIns="0" tIns="0" rIns="0" bIns="91440" rtlCol="0" anchor="t" anchorCtr="0">
            <a:spAutoFit/>
          </a:bodyPr>
          <a:lstStyle/>
          <a:p>
            <a:pPr algn="r" rtl="0">
              <a:lnSpc>
                <a:spcPct val="120000"/>
              </a:lnSpc>
            </a:pPr>
            <a:r>
              <a:rPr lang="es-es" sz="1100" b="0" i="0" u="none" baseline="0" dirty="0">
                <a:latin typeface="+mj-lt"/>
                <a:ea typeface="+mj-lt"/>
                <a:cs typeface="+mj-lt"/>
              </a:rPr>
              <a:t>Entrada </a:t>
            </a:r>
            <a:r>
              <a:rPr lang="es-es" sz="1100" b="0" i="0" u="none" baseline="0" dirty="0" err="1">
                <a:latin typeface="+mj-lt"/>
                <a:ea typeface="+mj-lt"/>
                <a:cs typeface="+mj-lt"/>
              </a:rPr>
              <a:t>MultiFit</a:t>
            </a:r>
            <a:endParaRPr lang="es-es" sz="1100" b="0" i="0" u="none" baseline="0" dirty="0">
              <a:latin typeface="+mj-lt"/>
              <a:ea typeface="+mj-lt"/>
              <a:cs typeface="+mj-lt"/>
            </a:endParaRPr>
          </a:p>
          <a:p>
            <a:pPr algn="r" rtl="0">
              <a:lnSpc>
                <a:spcPct val="120000"/>
              </a:lnSpc>
            </a:pPr>
            <a:r>
              <a:rPr lang="es-es" sz="1100" b="0" i="0" u="none" baseline="0" dirty="0"/>
              <a:t>Se puede utilizar una amplia gama de mangueras de aspiración y accesorios del programa de accesorios de Nilfisk en la batería AERO</a:t>
            </a:r>
            <a:endParaRPr lang="es-es" sz="1100" dirty="0"/>
          </a:p>
        </p:txBody>
      </p:sp>
      <p:cxnSp>
        <p:nvCxnSpPr>
          <p:cNvPr id="88" name="Straight Arrow Connector 88">
            <a:extLst>
              <a:ext uri="{FF2B5EF4-FFF2-40B4-BE49-F238E27FC236}">
                <a16:creationId xmlns:a16="http://schemas.microsoft.com/office/drawing/2014/main" id="{A1D5747D-5B5E-8EF7-DD5D-7084F633B60B}"/>
              </a:ext>
            </a:extLst>
          </p:cNvPr>
          <p:cNvCxnSpPr>
            <a:cxnSpLocks/>
          </p:cNvCxnSpPr>
          <p:nvPr/>
        </p:nvCxnSpPr>
        <p:spPr>
          <a:xfrm flipH="1">
            <a:off x="7934325" y="4853108"/>
            <a:ext cx="3773200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0291F2-4760-11C2-128F-C7B9457952FC}"/>
              </a:ext>
            </a:extLst>
          </p:cNvPr>
          <p:cNvSpPr txBox="1"/>
          <p:nvPr/>
        </p:nvSpPr>
        <p:spPr>
          <a:xfrm>
            <a:off x="475521" y="6027579"/>
            <a:ext cx="1829529" cy="246221"/>
          </a:xfrm>
          <a:prstGeom prst="rect">
            <a:avLst/>
          </a:prstGeom>
          <a:noFill/>
        </p:spPr>
        <p:txBody>
          <a:bodyPr wrap="square" lIns="0" tIns="0" rIns="0" bIns="91440">
            <a:spAutoFit/>
          </a:bodyPr>
          <a:lstStyle/>
          <a:p>
            <a:pPr algn="l" rtl="0">
              <a:spcBef>
                <a:spcPts val="0"/>
              </a:spcBef>
              <a:defRPr/>
            </a:pPr>
            <a:r>
              <a:rPr kumimoji="0" lang="es-es" sz="10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Roboto Light"/>
                <a:cs typeface="Roboto Light"/>
              </a:rPr>
              <a:t>* Aprox. el 90 % de la capacidad de la batería</a:t>
            </a:r>
          </a:p>
        </p:txBody>
      </p:sp>
    </p:spTree>
    <p:extLst>
      <p:ext uri="{BB962C8B-B14F-4D97-AF65-F5344CB8AC3E}">
        <p14:creationId xmlns:p14="http://schemas.microsoft.com/office/powerpoint/2010/main" val="13700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152A8-28C9-1D24-1E99-78A465AA5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0C47A5-2EFB-39C7-0B2C-D083BE89D905}"/>
              </a:ext>
            </a:extLst>
          </p:cNvPr>
          <p:cNvSpPr txBox="1">
            <a:spLocks/>
          </p:cNvSpPr>
          <p:nvPr/>
        </p:nvSpPr>
        <p:spPr>
          <a:xfrm>
            <a:off x="7471611" y="0"/>
            <a:ext cx="4720389" cy="6283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r>
              <a:rPr lang="es-es" b="0" i="0" u="none" baseline="0"/>
              <a:t> </a:t>
            </a:r>
            <a:endParaRPr lang="es-es" dirty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D04B7D-392D-7787-B6ED-87449D29FF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0D04B7D-392D-7787-B6ED-87449D29F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4FAC03-F87F-4367-F247-A6A6A27FB91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ADDA9-7566-60CC-3568-484A5E164A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19</a:t>
            </a:fld>
            <a:endParaRPr lang="es-e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CB1562-DA46-1952-9E05-30DC58ED284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422400"/>
            <a:ext cx="5507038" cy="4851399"/>
          </a:xfrm>
          <a:noFill/>
        </p:spPr>
        <p:txBody>
          <a:bodyPr lIns="0" tIns="0" rIns="0" bIns="91440"/>
          <a:lstStyle/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s-es" b="0" i="0" u="none" baseline="0" dirty="0">
                <a:latin typeface="+mj-lt"/>
                <a:ea typeface="+mj-lt"/>
                <a:cs typeface="+mj-lt"/>
              </a:rPr>
              <a:t>Limpieza básica de polvos peligrosos accionada por batería de nivel básico</a:t>
            </a:r>
          </a:p>
          <a:p>
            <a:pPr marL="199104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b="0" i="0" u="none" baseline="0" dirty="0"/>
              <a:t>Fácil de usar gracias a la clara interfaz de usuario</a:t>
            </a: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s-es" b="0" i="0" u="none" baseline="0" dirty="0">
                <a:latin typeface="+mj-lt"/>
                <a:ea typeface="+mj-lt"/>
                <a:cs typeface="+mj-lt"/>
              </a:rPr>
              <a:t>Tiempo de uso prolongado:</a:t>
            </a:r>
          </a:p>
          <a:p>
            <a:pPr marL="201168" lvl="1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b="0" i="0" u="none" baseline="0" dirty="0"/>
              <a:t>Con NBP60 25 min</a:t>
            </a:r>
          </a:p>
          <a:p>
            <a:pPr marL="201168" lvl="1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b="0" i="0" u="none" baseline="0" dirty="0"/>
              <a:t>Con NBP100 40 min</a:t>
            </a:r>
          </a:p>
          <a:p>
            <a:pPr marL="201168" lvl="1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b="0" i="0" u="none" baseline="0" dirty="0"/>
              <a:t>Con NBP100 65 min (modo Eco)</a:t>
            </a: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s-es" b="0" i="0" u="none" baseline="0" dirty="0">
                <a:latin typeface="+mj-lt"/>
                <a:ea typeface="+mj-lt"/>
                <a:cs typeface="+mj-lt"/>
              </a:rPr>
              <a:t>Aspirador de seguridad de entrada Clase L</a:t>
            </a:r>
          </a:p>
          <a:p>
            <a:pPr marL="201168" lvl="1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b="0" i="0" u="none" baseline="0" dirty="0"/>
              <a:t>Desarrollado y certificado para la recogida de polvo peligroso, según la clase de polvo L</a:t>
            </a: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s-es" b="0" i="0" u="none" baseline="0" dirty="0">
                <a:latin typeface="+mj-lt"/>
                <a:ea typeface="+mj-lt"/>
                <a:cs typeface="+mj-lt"/>
              </a:rPr>
              <a:t>En  húmedo y en seco </a:t>
            </a:r>
          </a:p>
          <a:p>
            <a:pPr marL="201168" lvl="1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b="0" i="0" u="none" baseline="0" dirty="0"/>
              <a:t>Equipado con un flotador para la recogida fiable de muchos tipos de líquidos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867A1D-DF5E-D2ED-AA4B-1D986EB95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AERO 21B-0L PC BP36V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48B6FD-A68B-65E2-7AB9-206E4D1F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es-es" b="1" i="0" u="none" baseline="0" dirty="0"/>
              <a:t>4 | Características del AERO B</a:t>
            </a:r>
            <a:endParaRPr lang="es-e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28DAE1-BEC2-C2C4-A6A7-B549F9CBBE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624" y="1610670"/>
            <a:ext cx="3809524" cy="380952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91D9F37-90E2-7D6C-AEB3-DA5E24EBD4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77223" y="1412875"/>
            <a:ext cx="542925" cy="5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8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15672-C3CF-EA1F-0CDA-BCC6EC9A9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A268-E7E9-B56A-57D7-40413C9E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1" i="0" u="none" baseline="0"/>
              <a:t>Agenda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04587AF-A970-BACC-0037-DFE06ED4A0DB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A3F574C-EE1C-8B93-AD06-3D5F3D33C2EB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2</a:t>
            </a:fld>
            <a:endParaRPr lang="es-e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CD11924-33DE-B9B4-ECE1-E3114C97EE13}"/>
              </a:ext>
            </a:extLst>
          </p:cNvPr>
          <p:cNvSpPr txBox="1">
            <a:spLocks/>
          </p:cNvSpPr>
          <p:nvPr/>
        </p:nvSpPr>
        <p:spPr>
          <a:xfrm>
            <a:off x="1968167" y="1381125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dirty="0"/>
              <a:t>Introducción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EE59037-B4F2-A089-31A2-6CBFEECF1432}"/>
              </a:ext>
            </a:extLst>
          </p:cNvPr>
          <p:cNvSpPr txBox="1">
            <a:spLocks/>
          </p:cNvSpPr>
          <p:nvPr/>
        </p:nvSpPr>
        <p:spPr>
          <a:xfrm>
            <a:off x="1968167" y="2222844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dirty="0"/>
              <a:t>Segmentos de clientes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7E81EE20-FC41-4A3A-BFFE-04373FBE0A15}"/>
              </a:ext>
            </a:extLst>
          </p:cNvPr>
          <p:cNvSpPr txBox="1">
            <a:spLocks/>
          </p:cNvSpPr>
          <p:nvPr/>
        </p:nvSpPr>
        <p:spPr>
          <a:xfrm>
            <a:off x="1968167" y="3064563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/>
              <a:t>Nuevo aspirador con batería</a:t>
            </a:r>
            <a:endParaRPr lang="es-es" dirty="0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F42078BF-1B9B-0270-406D-2700A342A88A}"/>
              </a:ext>
            </a:extLst>
          </p:cNvPr>
          <p:cNvSpPr txBox="1">
            <a:spLocks/>
          </p:cNvSpPr>
          <p:nvPr/>
        </p:nvSpPr>
        <p:spPr>
          <a:xfrm>
            <a:off x="1968167" y="3906282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/>
              <a:t>Argumentos de venta principales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0C36A846-4D2C-DF88-9D38-D65791531DF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8167" y="4748001"/>
            <a:ext cx="4018296" cy="698238"/>
          </a:xfrm>
        </p:spPr>
        <p:txBody>
          <a:bodyPr/>
          <a:lstStyle/>
          <a:p>
            <a:pPr algn="l" rtl="0">
              <a:lnSpc>
                <a:spcPct val="120000"/>
              </a:lnSpc>
            </a:pPr>
            <a:r>
              <a:rPr lang="es-es" b="0" i="0" u="none" baseline="0" dirty="0"/>
              <a:t>Otros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B7CBF20D-444D-4D72-5C4C-DC292D68E705}"/>
              </a:ext>
            </a:extLst>
          </p:cNvPr>
          <p:cNvSpPr txBox="1">
            <a:spLocks/>
          </p:cNvSpPr>
          <p:nvPr/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1</a:t>
            </a:r>
            <a:endParaRPr lang="es-es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9DBC9A9C-73C4-CA9B-4B78-3ACCE8DBF0F1}"/>
              </a:ext>
            </a:extLst>
          </p:cNvPr>
          <p:cNvSpPr txBox="1">
            <a:spLocks/>
          </p:cNvSpPr>
          <p:nvPr/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2</a:t>
            </a:r>
            <a:endParaRPr lang="es-es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BC28244C-FF75-606A-4CB7-47A7555368B9}"/>
              </a:ext>
            </a:extLst>
          </p:cNvPr>
          <p:cNvSpPr txBox="1">
            <a:spLocks/>
          </p:cNvSpPr>
          <p:nvPr/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3</a:t>
            </a:r>
            <a:endParaRPr lang="es-es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DC59D089-859A-62BF-4620-20F5522D6419}"/>
              </a:ext>
            </a:extLst>
          </p:cNvPr>
          <p:cNvSpPr txBox="1">
            <a:spLocks/>
          </p:cNvSpPr>
          <p:nvPr/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4</a:t>
            </a:r>
            <a:endParaRPr lang="es-es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F75AE74A-8CDB-7A4C-8956-959A6027A73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117600" y="4748001"/>
            <a:ext cx="698400" cy="698238"/>
          </a:xfrm>
        </p:spPr>
        <p:txBody>
          <a:bodyPr/>
          <a:lstStyle/>
          <a:p>
            <a:pPr rtl="0"/>
            <a:r>
              <a:rPr lang="es-es" b="1" i="0" u="none" baseline="0"/>
              <a:t>5</a:t>
            </a:r>
          </a:p>
        </p:txBody>
      </p:sp>
      <p:pic>
        <p:nvPicPr>
          <p:cNvPr id="88" name="Picture Placeholder 21" descr="A person vacuuming the floor&#10;&#10;AI-generated content may be incorrect.">
            <a:extLst>
              <a:ext uri="{FF2B5EF4-FFF2-40B4-BE49-F238E27FC236}">
                <a16:creationId xmlns:a16="http://schemas.microsoft.com/office/drawing/2014/main" id="{F49E408E-A59A-EACC-EBB6-9622210D313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5539" y="0"/>
            <a:ext cx="5986461" cy="6273800"/>
          </a:xfrm>
        </p:spPr>
      </p:pic>
    </p:spTree>
    <p:extLst>
      <p:ext uri="{BB962C8B-B14F-4D97-AF65-F5344CB8AC3E}">
        <p14:creationId xmlns:p14="http://schemas.microsoft.com/office/powerpoint/2010/main" val="38966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33283-6DE7-C016-47A8-F20E2C907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4FD337B-6C78-A906-24A6-C9863DB46F19}"/>
              </a:ext>
            </a:extLst>
          </p:cNvPr>
          <p:cNvSpPr txBox="1">
            <a:spLocks/>
          </p:cNvSpPr>
          <p:nvPr/>
        </p:nvSpPr>
        <p:spPr>
          <a:xfrm>
            <a:off x="7471611" y="0"/>
            <a:ext cx="4720389" cy="6283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r>
              <a:rPr lang="es-es" b="0" i="0" u="none" baseline="0"/>
              <a:t> </a:t>
            </a:r>
            <a:endParaRPr lang="es-e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DA85A-68C4-F512-EEE4-2415B8368E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0624" y="1610670"/>
            <a:ext cx="3809448" cy="3809524"/>
          </a:xfrm>
          <a:prstGeom prst="rect">
            <a:avLst/>
          </a:prstGeom>
        </p:spPr>
      </p:pic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9E2409D-A8B1-A1B5-563F-E573D61E504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6111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9E2409D-A8B1-A1B5-563F-E573D61E5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392D92-D3EE-A2A7-E379-54F4632273B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EB515-1295-9BAC-2DC2-9C9E83443DB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20</a:t>
            </a:fld>
            <a:endParaRPr lang="es-e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0D23B56-5E98-8BEF-D6BF-1B223C997EC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422400"/>
            <a:ext cx="5507038" cy="4851399"/>
          </a:xfrm>
          <a:noFill/>
        </p:spPr>
        <p:txBody>
          <a:bodyPr lIns="0" tIns="0" rIns="0" bIns="91440"/>
          <a:lstStyle/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s-es" b="0" i="0" u="none" baseline="0" dirty="0">
                <a:latin typeface="+mj-lt"/>
                <a:ea typeface="+mj-lt"/>
                <a:cs typeface="+mj-lt"/>
              </a:rPr>
              <a:t>Desarrollada y diseñada para tareas de limpieza exigentes que impliquen polvo peligroso.</a:t>
            </a:r>
          </a:p>
          <a:p>
            <a:pPr algn="l" rtl="0">
              <a:lnSpc>
                <a:spcPct val="120000"/>
              </a:lnSpc>
              <a:spcBef>
                <a:spcPts val="400"/>
              </a:spcBef>
            </a:pPr>
            <a:r>
              <a:rPr lang="es-es" b="0" i="0" u="none" baseline="0" dirty="0"/>
              <a:t>Diseñada para 2 diámetros de manguera diferentes</a:t>
            </a: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endParaRPr lang="es-es" b="0" i="0" u="none" baseline="0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s-es" b="1" dirty="0">
                <a:latin typeface="+mj-lt"/>
                <a:ea typeface="+mj-lt"/>
                <a:cs typeface="+mj-lt"/>
              </a:rPr>
              <a:t>Tiempo de uso prolongado:</a:t>
            </a:r>
          </a:p>
          <a:p>
            <a:pPr marL="201168" lvl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dirty="0"/>
              <a:t>Con NBP60 25 min</a:t>
            </a:r>
          </a:p>
          <a:p>
            <a:pPr marL="201168" lvl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dirty="0"/>
              <a:t>Con NBP100 40 min</a:t>
            </a:r>
          </a:p>
          <a:p>
            <a:pPr algn="l" rtl="0">
              <a:lnSpc>
                <a:spcPct val="120000"/>
              </a:lnSpc>
              <a:spcBef>
                <a:spcPts val="400"/>
              </a:spcBef>
            </a:pPr>
            <a:endParaRPr lang="es-es" b="0" i="0" u="none" baseline="0" dirty="0"/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s-es" b="0" i="0" u="none" baseline="0" dirty="0">
                <a:latin typeface="+mj-lt"/>
                <a:ea typeface="+mj-lt"/>
                <a:cs typeface="+mj-lt"/>
              </a:rPr>
              <a:t>Aspirador de seguridad completo de clase M</a:t>
            </a:r>
          </a:p>
          <a:p>
            <a:pPr algn="l" rtl="0">
              <a:lnSpc>
                <a:spcPct val="120000"/>
              </a:lnSpc>
              <a:spcBef>
                <a:spcPts val="400"/>
              </a:spcBef>
            </a:pPr>
            <a:r>
              <a:rPr lang="es-es" b="0" i="0" u="none" baseline="0" dirty="0"/>
              <a:t>Diseñado para recoger polvo peligroso de la clase de polvo M. Es capaz de recoger polvos como el de hormigón, madera o pintura generados durante trabajos de artesanía y construcción. Estos polvos se separan de forma segura en la bolsa del filtro y, por lo tanto, se pueden eliminar fácilmente</a:t>
            </a: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s-es" b="0" i="0" u="none" baseline="0" dirty="0">
                <a:latin typeface="+mj-lt"/>
                <a:ea typeface="+mj-lt"/>
                <a:cs typeface="+mj-lt"/>
              </a:rPr>
              <a:t>En  húmedo y en seco </a:t>
            </a:r>
          </a:p>
          <a:p>
            <a:pPr algn="l" rtl="0">
              <a:lnSpc>
                <a:spcPct val="120000"/>
              </a:lnSpc>
              <a:spcBef>
                <a:spcPts val="400"/>
              </a:spcBef>
            </a:pPr>
            <a:r>
              <a:rPr lang="es-es" b="0" i="0" u="none" baseline="0" dirty="0"/>
              <a:t>Equipado con un flotador para la recogida fiable de muchos tipos de líquidos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730A73-E730-F025-B78D-AB844D1CF0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AERO 21B-W0M PC BP36V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31C39B-3856-E33A-6B29-587B4507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es-es" b="1" i="0" u="none" baseline="0" dirty="0"/>
              <a:t>4 | Características del AERO B</a:t>
            </a:r>
            <a:endParaRPr lang="es-e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F4BB036-2C86-9B82-2EA3-52DCC4267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77147" y="1412875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2E0BD-96F4-5FAE-F664-46C838422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A50F2BD-017E-5E53-C58E-1FC28AAA7F67}"/>
              </a:ext>
            </a:extLst>
          </p:cNvPr>
          <p:cNvSpPr txBox="1">
            <a:spLocks/>
          </p:cNvSpPr>
          <p:nvPr/>
        </p:nvSpPr>
        <p:spPr>
          <a:xfrm>
            <a:off x="7471611" y="0"/>
            <a:ext cx="4720389" cy="6283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r>
              <a:rPr lang="es-es" b="0" i="0" u="none" baseline="0"/>
              <a:t> </a:t>
            </a:r>
            <a:endParaRPr lang="es-es" dirty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48FCE48-3FD0-4227-E0E1-D8D5E62E5E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48FCE48-3FD0-4227-E0E1-D8D5E62E5E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054746-E7AD-4A82-4292-5F4D93CEFC8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E6EB80-E077-B4F8-85F8-9EB9E9DDC84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21</a:t>
            </a:fld>
            <a:endParaRPr lang="es-e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FB2945-D0F5-6AFB-CE48-367E3165791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5521" y="1412876"/>
            <a:ext cx="5853090" cy="4707564"/>
          </a:xfrm>
          <a:noFill/>
        </p:spPr>
        <p:txBody>
          <a:bodyPr lIns="0" tIns="0" rIns="0" bIns="91440"/>
          <a:lstStyle/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s-es" b="0" i="0" u="none" baseline="0" dirty="0">
                <a:latin typeface="+mj-lt"/>
                <a:ea typeface="+mj-lt"/>
                <a:cs typeface="+mj-lt"/>
              </a:rPr>
              <a:t>Control remoto </a:t>
            </a:r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b="0" i="0" u="none" baseline="0" dirty="0"/>
              <a:t>Manejo sencillo y cómodo del aspirador a distancia</a:t>
            </a:r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b="0" i="0" u="none" baseline="0" dirty="0"/>
              <a:t>Permite el encendido/apagado automático que funciona con herramientas inalámbricas gracias a la función inteligente </a:t>
            </a:r>
            <a:r>
              <a:rPr lang="es-es" b="0" i="0" u="none" baseline="0" dirty="0" err="1"/>
              <a:t>AutoSense</a:t>
            </a:r>
            <a:endParaRPr lang="es-es" b="0" i="0" u="none" baseline="0" dirty="0"/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b="0" i="0" u="none" baseline="0" dirty="0"/>
              <a:t>Basado en la comunicación por Bluetooth, emparejamiento fiable y sencillo </a:t>
            </a:r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b="0" i="0" u="none" baseline="0" dirty="0"/>
              <a:t>El diseño flexible facilita la fijación en la manguera, el tubo de mano o la herramienta eléctrica</a:t>
            </a:r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b="0" i="0" u="none" baseline="0" dirty="0"/>
              <a:t>Robustez y durabilidad para hacer frente al entorno y a la manipulación brusca en las obras</a:t>
            </a:r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b="0" i="0" u="none" baseline="0" dirty="0"/>
              <a:t>Los indicadores LED proporcionan advertencias visuales cuando el flujo de aire es insuficiente y se requiere atención</a:t>
            </a:r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b="0" i="0" u="none" baseline="0" dirty="0"/>
              <a:t>El modo </a:t>
            </a:r>
            <a:r>
              <a:rPr lang="es-es" b="0" i="0" u="none" baseline="0" dirty="0" err="1"/>
              <a:t>AutoSense</a:t>
            </a:r>
            <a:r>
              <a:rPr lang="es-es" b="0" i="0" u="none" baseline="0" dirty="0"/>
              <a:t> detecta automáticamente las activaciones de las herramientas eléctricas</a:t>
            </a:r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b="0" i="0" u="none" baseline="0" dirty="0"/>
              <a:t>Disponible en las versiones de batería del modelo M AERO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ACE82A-4DE2-2B87-8AFD-5AABA695AF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AutoSense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25AE014-77C3-5616-675E-A0D70022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es-es" b="1" i="0" u="none" baseline="0" dirty="0"/>
              <a:t>4 | Características del AERO B</a:t>
            </a:r>
            <a:endParaRPr lang="es-es" dirty="0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7C97B6DA-CAC1-293D-5197-5E5060ABB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76" b="100000" l="690" r="100000">
                        <a14:foregroundMark x1="35172" y1="75889" x2="18030" y2="87352"/>
                        <a14:foregroundMark x1="18030" y1="87352" x2="34975" y2="90415"/>
                        <a14:foregroundMark x1="34975" y1="90415" x2="62365" y2="88834"/>
                        <a14:foregroundMark x1="62365" y1="88834" x2="67783" y2="84783"/>
                        <a14:foregroundMark x1="88966" y1="61957" x2="91823" y2="29545"/>
                        <a14:foregroundMark x1="91823" y1="29545" x2="76650" y2="32905"/>
                        <a14:foregroundMark x1="34286" y1="36759" x2="34286" y2="49407"/>
                        <a14:foregroundMark x1="96749" y1="10968" x2="92217" y2="24605"/>
                        <a14:foregroundMark x1="92217" y1="24605" x2="92118" y2="27372"/>
                        <a14:foregroundMark x1="94089" y1="5929" x2="97635" y2="52866"/>
                        <a14:foregroundMark x1="97635" y1="52866" x2="38621" y2="98419"/>
                        <a14:foregroundMark x1="38621" y1="98419" x2="6108" y2="99506"/>
                        <a14:foregroundMark x1="6108" y1="99506" x2="18325" y2="93281"/>
                        <a14:foregroundMark x1="18325" y1="93281" x2="18522" y2="93281"/>
                        <a14:foregroundMark x1="53892" y1="95455" x2="16256" y2="98221"/>
                        <a14:foregroundMark x1="16256" y1="98221" x2="21872" y2="86858"/>
                        <a14:foregroundMark x1="21872" y1="86858" x2="22759" y2="86265"/>
                        <a14:foregroundMark x1="5222" y1="95356" x2="6995" y2="98913"/>
                        <a14:foregroundMark x1="690" y1="98814" x2="4729" y2="99308"/>
                        <a14:foregroundMark x1="31724" y1="72134" x2="31724" y2="72134"/>
                        <a14:foregroundMark x1="27586" y1="75988" x2="27586" y2="75988"/>
                        <a14:foregroundMark x1="11429" y1="89822" x2="11429" y2="89822"/>
                        <a14:foregroundMark x1="91626" y1="5336" x2="99901" y2="10870"/>
                        <a14:foregroundMark x1="99901" y1="47036" x2="98818" y2="53854"/>
                        <a14:foregroundMark x1="98818" y1="53953" x2="97931" y2="55435"/>
                        <a14:foregroundMark x1="89557" y1="8399" x2="99901" y2="4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5700" y="1575761"/>
            <a:ext cx="4726300" cy="47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A46689-7102-C77C-831A-C427F33681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7231" y="1376993"/>
            <a:ext cx="1127762" cy="2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37E58-32D0-9A36-8A7A-7CFF689AF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B8A58BB-DA62-6E48-263B-F7FAFFEE16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72822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B8A58BB-DA62-6E48-263B-F7FAFFEE16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C3C637-3E04-CAE2-CB2A-73918850EB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El nuevo esquema de colores hace hincapié en el uso profesional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F391CC3-F4F2-B2DD-735B-DDB67F33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es-es" b="1" i="0" u="none" baseline="0" dirty="0"/>
              <a:t>4 | Características del AERO B</a:t>
            </a:r>
            <a:endParaRPr lang="es-e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B4F393-38D7-60DB-AD93-FFAF066A45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E7B77-5BE7-2270-40DB-84C7A3FFAC5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22</a:t>
            </a:fld>
            <a:endParaRPr lang="es-e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804028-8289-DEED-AE86-25BF63BF33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850" y="1424907"/>
            <a:ext cx="4444444" cy="44444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8C95CF-4D32-0B64-ADD9-8F302851A7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21" y="1501161"/>
            <a:ext cx="4444444" cy="44444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E3CB4D-B52B-AB45-55C5-CF264F51FEF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37" y="1501161"/>
            <a:ext cx="4444444" cy="4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06928-C5AB-DB68-2461-17DECCAFF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E035-5FF2-B954-EA7E-F83F03D57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1" i="0" u="none" baseline="0"/>
              <a:t>Agenda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55BFCEE-1D32-4470-5179-843092250AC0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A23B654-A573-7ABB-DF98-406557F789E2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23</a:t>
            </a:fld>
            <a:endParaRPr lang="es-e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65D66BA-A337-292D-03E7-6D3634A1C82A}"/>
              </a:ext>
            </a:extLst>
          </p:cNvPr>
          <p:cNvSpPr txBox="1">
            <a:spLocks/>
          </p:cNvSpPr>
          <p:nvPr/>
        </p:nvSpPr>
        <p:spPr>
          <a:xfrm>
            <a:off x="1968167" y="1381125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dirty="0">
                <a:solidFill>
                  <a:schemeClr val="bg2"/>
                </a:solidFill>
              </a:rPr>
              <a:t>Introducción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6AA3D08-C103-BDE0-9FB4-5AC9E2F19C34}"/>
              </a:ext>
            </a:extLst>
          </p:cNvPr>
          <p:cNvSpPr txBox="1">
            <a:spLocks/>
          </p:cNvSpPr>
          <p:nvPr/>
        </p:nvSpPr>
        <p:spPr>
          <a:xfrm>
            <a:off x="1968167" y="2222844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 dirty="0">
                <a:solidFill>
                  <a:schemeClr val="bg2"/>
                </a:solidFill>
              </a:rPr>
              <a:t>Segmentos de clientes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948259E6-D115-DBF6-6F34-42084C1AC39F}"/>
              </a:ext>
            </a:extLst>
          </p:cNvPr>
          <p:cNvSpPr txBox="1">
            <a:spLocks/>
          </p:cNvSpPr>
          <p:nvPr/>
        </p:nvSpPr>
        <p:spPr>
          <a:xfrm>
            <a:off x="1968167" y="3064563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>
                <a:solidFill>
                  <a:schemeClr val="bg2"/>
                </a:solidFill>
              </a:rPr>
              <a:t>Nuevo aspirador con batería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60AF92CD-3B2A-AA37-206E-3E58D02E69F4}"/>
              </a:ext>
            </a:extLst>
          </p:cNvPr>
          <p:cNvSpPr txBox="1">
            <a:spLocks/>
          </p:cNvSpPr>
          <p:nvPr/>
        </p:nvSpPr>
        <p:spPr>
          <a:xfrm>
            <a:off x="1968167" y="3906282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>
                <a:solidFill>
                  <a:schemeClr val="bg2"/>
                </a:solidFill>
              </a:rPr>
              <a:t>Argumentos de venta principales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3D41A81-74E9-EA74-19DB-D03D86BDF7F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8167" y="4748001"/>
            <a:ext cx="4018296" cy="698238"/>
          </a:xfrm>
        </p:spPr>
        <p:txBody>
          <a:bodyPr/>
          <a:lstStyle/>
          <a:p>
            <a:pPr algn="l" rtl="0">
              <a:lnSpc>
                <a:spcPct val="120000"/>
              </a:lnSpc>
            </a:pPr>
            <a:r>
              <a:rPr lang="es-es" b="0" i="0" u="none" baseline="0" dirty="0"/>
              <a:t>Otros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C4407496-4415-AC62-4A3E-3C470DFB2F66}"/>
              </a:ext>
            </a:extLst>
          </p:cNvPr>
          <p:cNvSpPr txBox="1">
            <a:spLocks/>
          </p:cNvSpPr>
          <p:nvPr/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1</a:t>
            </a:r>
            <a:endParaRPr lang="es-es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B280B3FB-3F2F-00DF-F588-3E286A767004}"/>
              </a:ext>
            </a:extLst>
          </p:cNvPr>
          <p:cNvSpPr txBox="1">
            <a:spLocks/>
          </p:cNvSpPr>
          <p:nvPr/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2</a:t>
            </a:r>
            <a:endParaRPr lang="es-es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E7BFADB7-C180-8AB5-86E6-2C2D6B36DD84}"/>
              </a:ext>
            </a:extLst>
          </p:cNvPr>
          <p:cNvSpPr txBox="1">
            <a:spLocks/>
          </p:cNvSpPr>
          <p:nvPr/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3</a:t>
            </a:r>
            <a:endParaRPr lang="es-es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9CC55543-D31E-BCAA-B757-7D4B0C942C0F}"/>
              </a:ext>
            </a:extLst>
          </p:cNvPr>
          <p:cNvSpPr txBox="1">
            <a:spLocks/>
          </p:cNvSpPr>
          <p:nvPr/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4</a:t>
            </a:r>
            <a:endParaRPr lang="es-es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B7210C19-5285-8075-3AB7-259856F1B0B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117600" y="4748001"/>
            <a:ext cx="698400" cy="698238"/>
          </a:xfrm>
          <a:solidFill>
            <a:schemeClr val="accent3"/>
          </a:solidFill>
        </p:spPr>
        <p:txBody>
          <a:bodyPr/>
          <a:lstStyle/>
          <a:p>
            <a:pPr rtl="0"/>
            <a:r>
              <a:rPr lang="es-es" b="1" i="0" u="none" baseline="0" dirty="0"/>
              <a:t>5</a:t>
            </a:r>
          </a:p>
        </p:txBody>
      </p:sp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3423CAE8-CF4D-2385-DFFB-D686451775E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5539" y="0"/>
            <a:ext cx="5986461" cy="6273800"/>
          </a:xfrm>
        </p:spPr>
      </p:pic>
    </p:spTree>
    <p:extLst>
      <p:ext uri="{BB962C8B-B14F-4D97-AF65-F5344CB8AC3E}">
        <p14:creationId xmlns:p14="http://schemas.microsoft.com/office/powerpoint/2010/main" val="22737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001E23-D0E7-5A9A-50A7-E45946331C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768" y="2436926"/>
            <a:ext cx="4734981" cy="2889740"/>
          </a:xfrm>
          <a:prstGeom prst="rect">
            <a:avLst/>
          </a:prstGeom>
        </p:spPr>
      </p:pic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EB783081-F029-D284-A14D-902E3DAC5F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1" imgH="411" progId="TCLayout.ActiveDocument.1">
                  <p:embed/>
                </p:oleObj>
              </mc:Choice>
              <mc:Fallback>
                <p:oleObj name="think-cell Slide" r:id="rId5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B783081-F029-D284-A14D-902E3DAC5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0ABD03-BC24-0F94-F290-AE8D115137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Serie NBP | Potencia de batería escalable en un formato compacto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60F6A-8662-41A8-9065-EB80FF0A47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 algn="l" rtl="0"/>
              <a:t>24</a:t>
            </a:fld>
            <a:endParaRPr lang="es-es" noProof="0"/>
          </a:p>
        </p:txBody>
      </p:sp>
      <p:sp>
        <p:nvSpPr>
          <p:cNvPr id="7" name="TextBox 6"/>
          <p:cNvSpPr txBox="1"/>
          <p:nvPr/>
        </p:nvSpPr>
        <p:spPr>
          <a:xfrm>
            <a:off x="2852618" y="2179840"/>
            <a:ext cx="929527" cy="2728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s-es" sz="1600" b="0" i="0" u="none" baseline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Combat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2ECD93-1B29-464B-9709-00D7C73ABC4D}"/>
              </a:ext>
            </a:extLst>
          </p:cNvPr>
          <p:cNvSpPr txBox="1"/>
          <p:nvPr/>
        </p:nvSpPr>
        <p:spPr>
          <a:xfrm>
            <a:off x="8123383" y="2179840"/>
            <a:ext cx="187574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s-es" sz="1600" b="0" i="0" u="none" baseline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Serie NBP</a:t>
            </a:r>
          </a:p>
          <a:p>
            <a:pPr marL="0" marR="0" lvl="0" indent="0" algn="l" defTabSz="102396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Roboto Medium" panose="02000000000000000000" pitchFamily="2" charset="0"/>
              </a:rPr>
              <a:t>NBP60</a:t>
            </a:r>
          </a:p>
          <a:p>
            <a:pPr algn="l" rtl="0">
              <a:defRPr/>
            </a:pPr>
            <a:r>
              <a:rPr lang="es-es" sz="1600" b="0" i="0" u="none" baseline="0">
                <a:ea typeface="Roboto Medium" panose="02000000000000000000" pitchFamily="2" charset="0"/>
              </a:rPr>
              <a:t>NBP100</a:t>
            </a: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6CB106FD-2B2C-4852-862F-CC1B8E8AA911}"/>
              </a:ext>
            </a:extLst>
          </p:cNvPr>
          <p:cNvSpPr txBox="1">
            <a:spLocks/>
          </p:cNvSpPr>
          <p:nvPr/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lnSpc>
                <a:spcPts val="3100"/>
              </a:lnSpc>
              <a:spcBef>
                <a:spcPct val="0"/>
              </a:spcBef>
              <a:spcAft>
                <a:spcPts val="400"/>
              </a:spcAft>
              <a:buNone/>
              <a:tabLst>
                <a:tab pos="989013" algn="l"/>
              </a:tabLs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noProof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F2FDFB-6768-0BF2-FCD8-AC4D9A465472}"/>
              </a:ext>
            </a:extLst>
          </p:cNvPr>
          <p:cNvCxnSpPr>
            <a:cxnSpLocks/>
          </p:cNvCxnSpPr>
          <p:nvPr/>
        </p:nvCxnSpPr>
        <p:spPr>
          <a:xfrm>
            <a:off x="4260460" y="2310966"/>
            <a:ext cx="3657600" cy="0"/>
          </a:xfrm>
          <a:prstGeom prst="line">
            <a:avLst/>
          </a:prstGeom>
          <a:ln w="15875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5">
            <a:extLst>
              <a:ext uri="{FF2B5EF4-FFF2-40B4-BE49-F238E27FC236}">
                <a16:creationId xmlns:a16="http://schemas.microsoft.com/office/drawing/2014/main" id="{16EF871F-42C4-9E0D-178E-1A45D35B4302}"/>
              </a:ext>
            </a:extLst>
          </p:cNvPr>
          <p:cNvSpPr txBox="1">
            <a:spLocks/>
          </p:cNvSpPr>
          <p:nvPr/>
        </p:nvSpPr>
        <p:spPr>
          <a:xfrm>
            <a:off x="920896" y="6529068"/>
            <a:ext cx="2087655" cy="153888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es"/>
            </a:defPPr>
            <a:lvl1pPr marL="0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84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3967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5951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7934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918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901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83884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5868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sz="1000" b="0" i="0" u="none" baseline="0">
                <a:solidFill>
                  <a:schemeClr val="bg2"/>
                </a:solidFill>
              </a:rPr>
              <a:t>INFORMACIÓN CONFIDENCIAL DE LA EMPRESA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64F33E-141A-55F8-B340-0B4CAD6979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1C68196-A052-3C6D-2B71-4B15BD4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/>
              <a:t>5</a:t>
            </a:r>
            <a:r>
              <a:rPr lang="es-es" b="1" i="0" u="none" baseline="0" dirty="0"/>
              <a:t> | Nueva plataforma para la batería</a:t>
            </a:r>
            <a:endParaRPr lang="es-e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8B41CB-11E3-FCC7-7BDF-8002444068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252" y="2969233"/>
            <a:ext cx="2508190" cy="2019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9A617E-817F-6AD7-EC33-3D317640595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318" y="2969232"/>
            <a:ext cx="2508190" cy="20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DF9B68-2FE9-4118-7535-BE470A9C3C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0776" y="0"/>
            <a:ext cx="5991224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 rtl="0">
              <a:buNone/>
            </a:pPr>
            <a:r>
              <a:rPr lang="es-es" b="0" i="0" u="none" baseline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5B1593-8FEA-87E7-2576-E33EA80097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230" y="1726184"/>
            <a:ext cx="3762286" cy="3029714"/>
          </a:xfrm>
          <a:prstGeom prst="rect">
            <a:avLst/>
          </a:prstGeom>
        </p:spPr>
      </p:pic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587C109D-FE63-ADD9-D1D0-747CE8CAC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74771"/>
              </p:ext>
            </p:extLst>
          </p:nvPr>
        </p:nvGraphicFramePr>
        <p:xfrm>
          <a:off x="475521" y="1412875"/>
          <a:ext cx="5515703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849">
                  <a:extLst>
                    <a:ext uri="{9D8B030D-6E8A-4147-A177-3AD203B41FA5}">
                      <a16:colId xmlns:a16="http://schemas.microsoft.com/office/drawing/2014/main" val="1602329277"/>
                    </a:ext>
                  </a:extLst>
                </a:gridCol>
                <a:gridCol w="1205618">
                  <a:extLst>
                    <a:ext uri="{9D8B030D-6E8A-4147-A177-3AD203B41FA5}">
                      <a16:colId xmlns:a16="http://schemas.microsoft.com/office/drawing/2014/main" val="1287508165"/>
                    </a:ext>
                  </a:extLst>
                </a:gridCol>
                <a:gridCol w="1205618">
                  <a:extLst>
                    <a:ext uri="{9D8B030D-6E8A-4147-A177-3AD203B41FA5}">
                      <a16:colId xmlns:a16="http://schemas.microsoft.com/office/drawing/2014/main" val="1208162191"/>
                    </a:ext>
                  </a:extLst>
                </a:gridCol>
                <a:gridCol w="1205618">
                  <a:extLst>
                    <a:ext uri="{9D8B030D-6E8A-4147-A177-3AD203B41FA5}">
                      <a16:colId xmlns:a16="http://schemas.microsoft.com/office/drawing/2014/main" val="348730624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Especificaciones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Combat 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NBP60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NBP100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7258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Potencia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 V Li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 V Li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 V Li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273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Capacidad de la batería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7,8 Ah</a:t>
                      </a:r>
                      <a:b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es" sz="10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280 Wh</a:t>
                      </a: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s-es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31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6,0 Ah</a:t>
                      </a:r>
                      <a:b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es" sz="10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216 Wh</a:t>
                      </a: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s-es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31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10,0 Ah</a:t>
                      </a:r>
                      <a:b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es" sz="10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360 Wh</a:t>
                      </a: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s-es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31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328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Peso (kg)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9654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Dimensiones largo x ancho x alto (mm)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240x160x70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183x130x73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183x130x73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185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Cargador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Cargador rápido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Cargador rápido </a:t>
                      </a:r>
                      <a:b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NBC215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Cargador rápido </a:t>
                      </a:r>
                      <a:b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NBC215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991286"/>
                  </a:ext>
                </a:extLst>
              </a:tr>
            </a:tbl>
          </a:graphicData>
        </a:graphic>
      </p:graphicFrame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AD606C3-27D7-F4E5-5351-A55DD3BA06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AD606C3-27D7-F4E5-5351-A55DD3BA0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8DF0AA0-C277-8BB5-B7C5-5BAE76D497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4D039D0-9C89-4647-C69B-D9A444FACFB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 algn="l" rtl="0"/>
              <a:t>25</a:t>
            </a:fld>
            <a:endParaRPr lang="es-e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D6F595-297F-2A04-A4E4-5FCD1D7B1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algn="l" rtl="0"/>
            <a:r>
              <a:rPr lang="es-es" b="0" i="0" u="none" baseline="0"/>
              <a:t>Especificaciones técnicas de la </a:t>
            </a:r>
            <a:r>
              <a:rPr lang="es-es" b="0" i="0" u="none" baseline="0">
                <a:ea typeface="Roboto Light"/>
              </a:rPr>
              <a:t>serie NBP frente a su predecesora</a:t>
            </a:r>
            <a:endParaRPr lang="es-es" noProof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16633A5-6408-E355-2A34-0B5CC43A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es-es" dirty="0"/>
              <a:t>5</a:t>
            </a:r>
            <a:r>
              <a:rPr lang="es-es" b="1" i="0" u="none" baseline="0" dirty="0"/>
              <a:t> | Nueva plataforma para la batería</a:t>
            </a:r>
          </a:p>
        </p:txBody>
      </p:sp>
      <p:cxnSp>
        <p:nvCxnSpPr>
          <p:cNvPr id="3" name="Google Shape;117;p28">
            <a:extLst>
              <a:ext uri="{FF2B5EF4-FFF2-40B4-BE49-F238E27FC236}">
                <a16:creationId xmlns:a16="http://schemas.microsoft.com/office/drawing/2014/main" id="{5BA5DD7F-394A-1A9C-AC70-76DD8842D692}"/>
              </a:ext>
            </a:extLst>
          </p:cNvPr>
          <p:cNvCxnSpPr>
            <a:cxnSpLocks/>
          </p:cNvCxnSpPr>
          <p:nvPr/>
        </p:nvCxnSpPr>
        <p:spPr>
          <a:xfrm flipV="1">
            <a:off x="9247256" y="3950173"/>
            <a:ext cx="1110112" cy="476903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5" name="Google Shape;118;p28">
            <a:extLst>
              <a:ext uri="{FF2B5EF4-FFF2-40B4-BE49-F238E27FC236}">
                <a16:creationId xmlns:a16="http://schemas.microsoft.com/office/drawing/2014/main" id="{779D62AF-951F-80F4-36DE-1723B6E43370}"/>
              </a:ext>
            </a:extLst>
          </p:cNvPr>
          <p:cNvCxnSpPr>
            <a:cxnSpLocks/>
          </p:cNvCxnSpPr>
          <p:nvPr/>
        </p:nvCxnSpPr>
        <p:spPr>
          <a:xfrm>
            <a:off x="10500269" y="2699223"/>
            <a:ext cx="0" cy="971549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8" name="Google Shape;119;p28">
            <a:extLst>
              <a:ext uri="{FF2B5EF4-FFF2-40B4-BE49-F238E27FC236}">
                <a16:creationId xmlns:a16="http://schemas.microsoft.com/office/drawing/2014/main" id="{B9E38E97-2225-527F-FD57-18080A174C34}"/>
              </a:ext>
            </a:extLst>
          </p:cNvPr>
          <p:cNvCxnSpPr>
            <a:cxnSpLocks/>
          </p:cNvCxnSpPr>
          <p:nvPr/>
        </p:nvCxnSpPr>
        <p:spPr>
          <a:xfrm>
            <a:off x="7191232" y="3251673"/>
            <a:ext cx="1406600" cy="107356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sp>
        <p:nvSpPr>
          <p:cNvPr id="9" name="Google Shape;120;p28">
            <a:extLst>
              <a:ext uri="{FF2B5EF4-FFF2-40B4-BE49-F238E27FC236}">
                <a16:creationId xmlns:a16="http://schemas.microsoft.com/office/drawing/2014/main" id="{5F45B4EA-9522-CA68-485C-7ABAD569B40C}"/>
              </a:ext>
            </a:extLst>
          </p:cNvPr>
          <p:cNvSpPr/>
          <p:nvPr/>
        </p:nvSpPr>
        <p:spPr>
          <a:xfrm rot="21598889">
            <a:off x="9882261" y="4172649"/>
            <a:ext cx="914400" cy="45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baseline="0">
                <a:ea typeface="Poppins"/>
                <a:cs typeface="Poppins"/>
                <a:sym typeface="Poppins"/>
              </a:rPr>
              <a:t>130 mm </a:t>
            </a:r>
            <a:br>
              <a:rPr lang="es-es" sz="1200">
                <a:ea typeface="Poppins"/>
                <a:cs typeface="Poppins"/>
                <a:sym typeface="Poppins"/>
              </a:rPr>
            </a:br>
            <a:r>
              <a:rPr lang="es-es" sz="1200" b="0" i="0" u="none" baseline="0">
                <a:ea typeface="Poppins"/>
                <a:cs typeface="Poppins"/>
                <a:sym typeface="Poppins"/>
              </a:rPr>
              <a:t>/ 5,11 pulgadas</a:t>
            </a:r>
          </a:p>
        </p:txBody>
      </p:sp>
      <p:sp>
        <p:nvSpPr>
          <p:cNvPr id="11" name="Google Shape;121;p28">
            <a:extLst>
              <a:ext uri="{FF2B5EF4-FFF2-40B4-BE49-F238E27FC236}">
                <a16:creationId xmlns:a16="http://schemas.microsoft.com/office/drawing/2014/main" id="{4EAE4697-DD27-DDD8-769A-6D07DA8E0866}"/>
              </a:ext>
            </a:extLst>
          </p:cNvPr>
          <p:cNvSpPr/>
          <p:nvPr/>
        </p:nvSpPr>
        <p:spPr>
          <a:xfrm>
            <a:off x="7021641" y="3925915"/>
            <a:ext cx="914400" cy="45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baseline="0">
                <a:ea typeface="Poppins"/>
                <a:cs typeface="Poppins"/>
                <a:sym typeface="Poppins"/>
              </a:rPr>
              <a:t>183 mm </a:t>
            </a:r>
            <a:br>
              <a:rPr lang="es-es" sz="1200">
                <a:ea typeface="Poppins"/>
                <a:cs typeface="Poppins"/>
                <a:sym typeface="Poppins"/>
              </a:rPr>
            </a:br>
            <a:r>
              <a:rPr lang="es-es" sz="1200" b="0" i="0" u="none" baseline="0">
                <a:ea typeface="Poppins"/>
                <a:cs typeface="Poppins"/>
                <a:sym typeface="Poppins"/>
              </a:rPr>
              <a:t>/ 7,20 pulgadas</a:t>
            </a:r>
          </a:p>
        </p:txBody>
      </p:sp>
      <p:sp>
        <p:nvSpPr>
          <p:cNvPr id="13" name="Google Shape;122;p28">
            <a:extLst>
              <a:ext uri="{FF2B5EF4-FFF2-40B4-BE49-F238E27FC236}">
                <a16:creationId xmlns:a16="http://schemas.microsoft.com/office/drawing/2014/main" id="{31F68851-BF78-7AA1-B802-708458D6A3BA}"/>
              </a:ext>
            </a:extLst>
          </p:cNvPr>
          <p:cNvSpPr/>
          <p:nvPr/>
        </p:nvSpPr>
        <p:spPr>
          <a:xfrm rot="21598889">
            <a:off x="10500343" y="3014043"/>
            <a:ext cx="914400" cy="45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baseline="0">
                <a:ea typeface="Poppins"/>
                <a:cs typeface="Poppins"/>
                <a:sym typeface="Poppins"/>
              </a:rPr>
              <a:t>73 mm / </a:t>
            </a:r>
            <a:br>
              <a:rPr lang="es-es" sz="1200">
                <a:ea typeface="Poppins"/>
                <a:cs typeface="Poppins"/>
                <a:sym typeface="Poppins"/>
              </a:rPr>
            </a:br>
            <a:r>
              <a:rPr lang="es-es" sz="1200" b="0" i="0" u="none" baseline="0">
                <a:ea typeface="Poppins"/>
                <a:cs typeface="Poppins"/>
                <a:sym typeface="Poppins"/>
              </a:rPr>
              <a:t>2,87 pulg.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F51C4C-C811-CF48-5AE8-603BD4A014CB}"/>
              </a:ext>
            </a:extLst>
          </p:cNvPr>
          <p:cNvSpPr txBox="1"/>
          <p:nvPr/>
        </p:nvSpPr>
        <p:spPr>
          <a:xfrm>
            <a:off x="6203212" y="5814479"/>
            <a:ext cx="5988787" cy="468846"/>
          </a:xfrm>
          <a:prstGeom prst="rect">
            <a:avLst/>
          </a:prstGeom>
          <a:noFill/>
        </p:spPr>
        <p:txBody>
          <a:bodyPr wrap="square" lIns="0" tIns="0" rIns="0" bIns="182880" anchor="b" anchorCtr="0">
            <a:spAutoFit/>
          </a:bodyPr>
          <a:lstStyle/>
          <a:p>
            <a:pPr algn="ctr" rtl="0">
              <a:lnSpc>
                <a:spcPct val="120000"/>
              </a:lnSpc>
              <a:defRPr/>
            </a:pPr>
            <a:r>
              <a:rPr lang="es-es" sz="800" b="0" i="0" u="none" baseline="0">
                <a:solidFill>
                  <a:schemeClr val="tx2"/>
                </a:solidFill>
                <a:ea typeface="Roboto Light"/>
                <a:cs typeface="Roboto Light"/>
              </a:rPr>
              <a:t>Elementos visuales de la NBP60 - mismo tamaño e interfaz que la NBP100</a:t>
            </a:r>
            <a:br>
              <a:rPr lang="es-es" sz="800">
                <a:solidFill>
                  <a:schemeClr val="tx2"/>
                </a:solidFill>
                <a:ea typeface="Roboto Light"/>
                <a:cs typeface="Roboto Light"/>
              </a:rPr>
            </a:br>
            <a:r>
              <a:rPr lang="es-es" sz="800" b="0" i="0" u="none" baseline="0">
                <a:solidFill>
                  <a:schemeClr val="tx2"/>
                </a:solidFill>
                <a:ea typeface="Roboto Light"/>
                <a:cs typeface="Roboto Light"/>
              </a:rPr>
              <a:t>- Más detalles en la presentación específica de la NBP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65B3BA-4F0C-D510-1BA4-91B3BFC54D03}"/>
              </a:ext>
            </a:extLst>
          </p:cNvPr>
          <p:cNvSpPr txBox="1"/>
          <p:nvPr/>
        </p:nvSpPr>
        <p:spPr>
          <a:xfrm>
            <a:off x="479425" y="3670772"/>
            <a:ext cx="5498623" cy="1388585"/>
          </a:xfrm>
          <a:prstGeom prst="rect">
            <a:avLst/>
          </a:prstGeom>
          <a:noFill/>
        </p:spPr>
        <p:txBody>
          <a:bodyPr wrap="square" lIns="0" tIns="91440" rIns="0" bIns="0">
            <a:spAutoFit/>
          </a:bodyPr>
          <a:lstStyle/>
          <a:p>
            <a:pPr marL="201168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s-es" sz="1200" b="0" i="0" u="none" baseline="0">
                <a:ea typeface="Roboto Light"/>
                <a:cs typeface="Roboto Light"/>
              </a:rPr>
              <a:t>Peso más ligero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s-es" sz="1200" b="0" i="0" u="none" baseline="0">
                <a:ea typeface="Roboto Light"/>
                <a:cs typeface="Roboto Light"/>
              </a:rPr>
              <a:t>Diseño más compacto y escalable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s-es" sz="1200" b="0" i="0" u="none" baseline="0">
                <a:ea typeface="Roboto Light"/>
                <a:cs typeface="Roboto Light"/>
              </a:rPr>
              <a:t> Mejoras en la UX e IU </a:t>
            </a:r>
            <a:r>
              <a:rPr lang="es-es" sz="1200" b="0" i="0" u="none" baseline="0">
                <a:ea typeface="Roboto Light"/>
                <a:cs typeface="Roboto Light"/>
                <a:sym typeface="Wingdings" panose="05000000000000000000" pitchFamily="2" charset="2"/>
              </a:rPr>
              <a:t> </a:t>
            </a:r>
            <a:r>
              <a:rPr lang="es-es" sz="1200" b="0" i="0" u="none" baseline="0">
                <a:ea typeface="Roboto Light"/>
                <a:cs typeface="Roboto Light"/>
              </a:rPr>
              <a:t>asa superior y botón de liberación en color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s-es" sz="1200" b="0" i="0" u="none" baseline="0">
                <a:ea typeface="Roboto Light"/>
                <a:cs typeface="Roboto Light"/>
              </a:rPr>
              <a:t>Mejora de la escalabilidad </a:t>
            </a:r>
            <a:r>
              <a:rPr lang="es-es" sz="1200" b="0" i="0" u="none" baseline="0">
                <a:ea typeface="Roboto Light"/>
                <a:cs typeface="Roboto Light"/>
                <a:sym typeface="Wingdings" panose="05000000000000000000" pitchFamily="2" charset="2"/>
              </a:rPr>
              <a:t> del posicionamiento; diferencia en los niveles de rendimiento/precio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s-es" sz="1200" b="0" i="0" u="none" baseline="0">
                <a:ea typeface="Roboto Light"/>
                <a:cs typeface="Roboto Light"/>
                <a:sym typeface="Wingdings" panose="05000000000000000000" pitchFamily="2" charset="2"/>
              </a:rPr>
              <a:t>LED de notificación/advertencia en la batería (triángulo)</a:t>
            </a:r>
            <a:endParaRPr lang="es-es" sz="1200" noProof="0"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16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D67AD-D593-CC3F-0869-BC025BA75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6B442-E57C-417D-8B9B-24974A7E61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0776" y="0"/>
            <a:ext cx="5991224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 rtl="0">
              <a:buNone/>
            </a:pPr>
            <a:r>
              <a:rPr lang="es-es" b="0" i="0" u="none" baseline="0"/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A33E8A2-DF37-BB77-4B5D-0FC36AED36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230" y="1802384"/>
            <a:ext cx="3871492" cy="2684952"/>
          </a:xfrm>
          <a:prstGeom prst="rect">
            <a:avLst/>
          </a:prstGeom>
        </p:spPr>
      </p:pic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A7BD3E55-ED3C-F29A-97C8-50EC633D6B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A7BD3E55-ED3C-F29A-97C8-50EC633D6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7308856-AEFE-3D23-714C-A772510E542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17F1F7B-F349-3D9D-692E-C93A6FDABB0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 algn="l" rtl="0"/>
              <a:t>26</a:t>
            </a:fld>
            <a:endParaRPr lang="es-e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AC9FAA4-CFD2-101D-1E70-A01C40B0D7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6226037" cy="376456"/>
          </a:xfrm>
        </p:spPr>
        <p:txBody>
          <a:bodyPr vert="horz" lIns="0" tIns="0" rIns="0" bIns="0" rtlCol="0" anchor="t">
            <a:noAutofit/>
          </a:bodyPr>
          <a:lstStyle/>
          <a:p>
            <a:pPr algn="l" rtl="0"/>
            <a:r>
              <a:rPr lang="es-es" b="0" i="0" u="none" baseline="0"/>
              <a:t>Especificaciones técnicas del </a:t>
            </a:r>
            <a:r>
              <a:rPr lang="es-es" b="0" i="0" u="none" baseline="0">
                <a:ea typeface="Roboto Light"/>
              </a:rPr>
              <a:t>nuevo cargador– NBC215</a:t>
            </a:r>
            <a:endParaRPr lang="es-es" noProof="0" dirty="0"/>
          </a:p>
        </p:txBody>
      </p:sp>
      <p:cxnSp>
        <p:nvCxnSpPr>
          <p:cNvPr id="4" name="Google Shape;117;p28">
            <a:extLst>
              <a:ext uri="{FF2B5EF4-FFF2-40B4-BE49-F238E27FC236}">
                <a16:creationId xmlns:a16="http://schemas.microsoft.com/office/drawing/2014/main" id="{FBF27F0E-69B9-C58C-EF8F-878413516E3C}"/>
              </a:ext>
            </a:extLst>
          </p:cNvPr>
          <p:cNvCxnSpPr>
            <a:cxnSpLocks/>
          </p:cNvCxnSpPr>
          <p:nvPr/>
        </p:nvCxnSpPr>
        <p:spPr>
          <a:xfrm flipV="1">
            <a:off x="9108009" y="3848320"/>
            <a:ext cx="1446865" cy="603624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7" name="Google Shape;118;p28">
            <a:extLst>
              <a:ext uri="{FF2B5EF4-FFF2-40B4-BE49-F238E27FC236}">
                <a16:creationId xmlns:a16="http://schemas.microsoft.com/office/drawing/2014/main" id="{BB9D0729-6DBF-2604-BD65-69BED5E700DA}"/>
              </a:ext>
            </a:extLst>
          </p:cNvPr>
          <p:cNvCxnSpPr>
            <a:cxnSpLocks/>
          </p:cNvCxnSpPr>
          <p:nvPr/>
        </p:nvCxnSpPr>
        <p:spPr>
          <a:xfrm>
            <a:off x="10646187" y="2696761"/>
            <a:ext cx="0" cy="85161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10" name="Google Shape;119;p28">
            <a:extLst>
              <a:ext uri="{FF2B5EF4-FFF2-40B4-BE49-F238E27FC236}">
                <a16:creationId xmlns:a16="http://schemas.microsoft.com/office/drawing/2014/main" id="{3714ED22-3DC2-3170-82A0-922E10C0DE86}"/>
              </a:ext>
            </a:extLst>
          </p:cNvPr>
          <p:cNvCxnSpPr>
            <a:cxnSpLocks/>
          </p:cNvCxnSpPr>
          <p:nvPr/>
        </p:nvCxnSpPr>
        <p:spPr>
          <a:xfrm>
            <a:off x="7012982" y="3311540"/>
            <a:ext cx="1406600" cy="107356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sp>
        <p:nvSpPr>
          <p:cNvPr id="12" name="Google Shape;120;p28">
            <a:extLst>
              <a:ext uri="{FF2B5EF4-FFF2-40B4-BE49-F238E27FC236}">
                <a16:creationId xmlns:a16="http://schemas.microsoft.com/office/drawing/2014/main" id="{BF9212B0-DB00-8B88-EF39-8231CCC8CAAE}"/>
              </a:ext>
            </a:extLst>
          </p:cNvPr>
          <p:cNvSpPr/>
          <p:nvPr/>
        </p:nvSpPr>
        <p:spPr>
          <a:xfrm rot="21598889">
            <a:off x="9955492" y="4174498"/>
            <a:ext cx="914400" cy="45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baseline="0">
                <a:ea typeface="Poppins"/>
                <a:cs typeface="Poppins"/>
                <a:sym typeface="Poppins"/>
              </a:rPr>
              <a:t>189 mm / </a:t>
            </a:r>
            <a:br>
              <a:rPr lang="es-es" sz="1200">
                <a:ea typeface="Poppins"/>
                <a:cs typeface="Poppins"/>
                <a:sym typeface="Poppins"/>
              </a:rPr>
            </a:br>
            <a:r>
              <a:rPr lang="es-es" sz="1200" b="0" i="0" u="none" baseline="0">
                <a:ea typeface="Poppins"/>
                <a:cs typeface="Poppins"/>
                <a:sym typeface="Poppins"/>
              </a:rPr>
              <a:t>7,20 pulgadas</a:t>
            </a:r>
          </a:p>
        </p:txBody>
      </p:sp>
      <p:sp>
        <p:nvSpPr>
          <p:cNvPr id="14" name="Google Shape;121;p28">
            <a:extLst>
              <a:ext uri="{FF2B5EF4-FFF2-40B4-BE49-F238E27FC236}">
                <a16:creationId xmlns:a16="http://schemas.microsoft.com/office/drawing/2014/main" id="{82874251-53AF-7CA6-A8B7-B40BC0B10C3A}"/>
              </a:ext>
            </a:extLst>
          </p:cNvPr>
          <p:cNvSpPr/>
          <p:nvPr/>
        </p:nvSpPr>
        <p:spPr>
          <a:xfrm>
            <a:off x="6871575" y="3922684"/>
            <a:ext cx="914400" cy="45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baseline="0">
                <a:ea typeface="Poppins"/>
                <a:cs typeface="Poppins"/>
                <a:sym typeface="Poppins"/>
              </a:rPr>
              <a:t>211 mm / </a:t>
            </a:r>
            <a:br>
              <a:rPr lang="es-es" sz="1200">
                <a:ea typeface="Poppins"/>
                <a:cs typeface="Poppins"/>
                <a:sym typeface="Poppins"/>
              </a:rPr>
            </a:br>
            <a:r>
              <a:rPr lang="es-es" sz="1200" b="0" i="0" u="none" baseline="0">
                <a:ea typeface="Poppins"/>
                <a:cs typeface="Poppins"/>
                <a:sym typeface="Poppins"/>
              </a:rPr>
              <a:t>8,30 pulgadas</a:t>
            </a:r>
          </a:p>
        </p:txBody>
      </p:sp>
      <p:sp>
        <p:nvSpPr>
          <p:cNvPr id="21" name="Google Shape;122;p28">
            <a:extLst>
              <a:ext uri="{FF2B5EF4-FFF2-40B4-BE49-F238E27FC236}">
                <a16:creationId xmlns:a16="http://schemas.microsoft.com/office/drawing/2014/main" id="{3FD37C9A-4326-153A-B0E3-73B5241C50D9}"/>
              </a:ext>
            </a:extLst>
          </p:cNvPr>
          <p:cNvSpPr/>
          <p:nvPr/>
        </p:nvSpPr>
        <p:spPr>
          <a:xfrm rot="21598889">
            <a:off x="10646259" y="2953491"/>
            <a:ext cx="914400" cy="45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baseline="0">
                <a:ea typeface="Poppins"/>
                <a:cs typeface="Poppins"/>
                <a:sym typeface="Poppins"/>
              </a:rPr>
              <a:t>81 mm / </a:t>
            </a:r>
            <a:br>
              <a:rPr lang="es-es" sz="1200">
                <a:ea typeface="Poppins"/>
                <a:cs typeface="Poppins"/>
                <a:sym typeface="Poppins"/>
              </a:rPr>
            </a:br>
            <a:r>
              <a:rPr lang="es-es" sz="1200" b="0" i="0" u="none" baseline="0">
                <a:ea typeface="Poppins"/>
                <a:cs typeface="Poppins"/>
                <a:sym typeface="Poppins"/>
              </a:rPr>
              <a:t>3,18 pulgadas</a:t>
            </a:r>
          </a:p>
        </p:txBody>
      </p:sp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7533B533-94B8-A6B1-5BF0-D5C7C38E8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52566"/>
              </p:ext>
            </p:extLst>
          </p:nvPr>
        </p:nvGraphicFramePr>
        <p:xfrm>
          <a:off x="475521" y="1416050"/>
          <a:ext cx="551570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604">
                  <a:extLst>
                    <a:ext uri="{9D8B030D-6E8A-4147-A177-3AD203B41FA5}">
                      <a16:colId xmlns:a16="http://schemas.microsoft.com/office/drawing/2014/main" val="1602329277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20816219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Especificaciones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Cargador rápido NBC215 de 36 V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7258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Plataforma de la batería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Serie NBP de 36V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273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Corriente de carga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Máx. 5A</a:t>
                      </a:r>
                      <a:endParaRPr kumimoji="0" lang="es-es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831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328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Alimentación (V/hz)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100-240 / 50-60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615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Tiempo de carga (min. aprox.) NBP60</a:t>
                      </a:r>
                      <a:r>
                        <a:rPr lang="es-es" sz="1000" b="1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 - 80 % / 90 % / 100%</a:t>
                      </a:r>
                      <a:endParaRPr lang="es-es" sz="1000" b="1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 / 65 / 80</a:t>
                      </a:r>
                      <a:endParaRPr kumimoji="0" lang="es-e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816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Tiempo de carga (min. aprox.) </a:t>
                      </a:r>
                      <a:r>
                        <a:rPr lang="es-es" sz="1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NBP100</a:t>
                      </a:r>
                      <a:r>
                        <a:rPr lang="es-es" sz="1000" b="1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 - 80 % / 90 % / 100 %</a:t>
                      </a:r>
                      <a:endParaRPr lang="es-es" sz="1000" b="1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90 / 100 / 130</a:t>
                      </a:r>
                      <a:endParaRPr kumimoji="0" lang="es-e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9654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Peso (kg)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4775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es-es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Dimensiones largo x ancho x alto (mm)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211x189x81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18583"/>
                  </a:ext>
                </a:extLst>
              </a:tr>
            </a:tbl>
          </a:graphicData>
        </a:graphic>
      </p:graphicFrame>
      <p:sp>
        <p:nvSpPr>
          <p:cNvPr id="11" name="Title 3">
            <a:extLst>
              <a:ext uri="{FF2B5EF4-FFF2-40B4-BE49-F238E27FC236}">
                <a16:creationId xmlns:a16="http://schemas.microsoft.com/office/drawing/2014/main" id="{66713960-CAF3-3B29-8254-19978BE933A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9425" y="493713"/>
            <a:ext cx="6222133" cy="388937"/>
          </a:xfrm>
        </p:spPr>
        <p:txBody>
          <a:bodyPr vert="horz"/>
          <a:lstStyle/>
          <a:p>
            <a:pPr algn="l" rtl="0"/>
            <a:r>
              <a:rPr lang="es-es" dirty="0"/>
              <a:t>5</a:t>
            </a:r>
            <a:r>
              <a:rPr lang="es-es" b="1" i="0" u="none" baseline="0" dirty="0"/>
              <a:t> | Nueva plataforma para la batería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FE4D2D-95EB-A819-171A-B5947E4533F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37" y="3823407"/>
            <a:ext cx="3163428" cy="19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67DF9-BEC5-2F69-8BB9-794CA5299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5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E2962-6E4E-7912-3EC2-54BCA55F5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3F0F7-A3E6-D62A-A7B1-5958A8B3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1" i="0" u="none" baseline="0"/>
              <a:t>Agenda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A707590-7DB6-6B2D-50F8-D0EE5FA4A254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4CB64E7-1426-1F11-0ACF-E9B7A12E6056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3</a:t>
            </a:fld>
            <a:endParaRPr lang="es-e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BC7C437D-B9BF-F32A-8C55-4F67F6A0E71E}"/>
              </a:ext>
            </a:extLst>
          </p:cNvPr>
          <p:cNvSpPr txBox="1">
            <a:spLocks/>
          </p:cNvSpPr>
          <p:nvPr/>
        </p:nvSpPr>
        <p:spPr>
          <a:xfrm>
            <a:off x="1968167" y="1381125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dirty="0"/>
              <a:t>Introducción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D8C7C7B1-AA8F-4612-7EC3-7166BF25D64F}"/>
              </a:ext>
            </a:extLst>
          </p:cNvPr>
          <p:cNvSpPr txBox="1">
            <a:spLocks/>
          </p:cNvSpPr>
          <p:nvPr/>
        </p:nvSpPr>
        <p:spPr>
          <a:xfrm>
            <a:off x="1968167" y="2222844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dirty="0">
                <a:solidFill>
                  <a:schemeClr val="bg2"/>
                </a:solidFill>
              </a:rPr>
              <a:t>Segmentos de clientes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3D81935-6485-59B7-DBC8-4CCE8E517074}"/>
              </a:ext>
            </a:extLst>
          </p:cNvPr>
          <p:cNvSpPr txBox="1">
            <a:spLocks/>
          </p:cNvSpPr>
          <p:nvPr/>
        </p:nvSpPr>
        <p:spPr>
          <a:xfrm>
            <a:off x="1968167" y="3064563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 dirty="0">
                <a:solidFill>
                  <a:schemeClr val="bg2"/>
                </a:solidFill>
              </a:rPr>
              <a:t>Nuevo aspirador con batería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79B116F1-5BE1-61FD-68D3-55A955FB23AB}"/>
              </a:ext>
            </a:extLst>
          </p:cNvPr>
          <p:cNvSpPr txBox="1">
            <a:spLocks/>
          </p:cNvSpPr>
          <p:nvPr/>
        </p:nvSpPr>
        <p:spPr>
          <a:xfrm>
            <a:off x="1968167" y="3906282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>
                <a:solidFill>
                  <a:schemeClr val="bg2"/>
                </a:solidFill>
              </a:rPr>
              <a:t>Argumentos de venta principales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6A09F31F-3F75-C502-D12E-AA8061FE17F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8167" y="4748001"/>
            <a:ext cx="4018296" cy="698238"/>
          </a:xfrm>
        </p:spPr>
        <p:txBody>
          <a:bodyPr/>
          <a:lstStyle/>
          <a:p>
            <a:pPr algn="l" rtl="0">
              <a:lnSpc>
                <a:spcPct val="120000"/>
              </a:lnSpc>
            </a:pPr>
            <a:r>
              <a:rPr lang="es-es" b="0" i="0" u="none" baseline="0" dirty="0">
                <a:solidFill>
                  <a:schemeClr val="bg2"/>
                </a:solidFill>
              </a:rPr>
              <a:t>Otros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2FD10A02-D8CC-3A46-600E-6D553AED52BD}"/>
              </a:ext>
            </a:extLst>
          </p:cNvPr>
          <p:cNvSpPr txBox="1">
            <a:spLocks/>
          </p:cNvSpPr>
          <p:nvPr/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1</a:t>
            </a:r>
            <a:endParaRPr lang="es-es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B87F40E6-B87B-F145-7D3C-6B4150E31B7C}"/>
              </a:ext>
            </a:extLst>
          </p:cNvPr>
          <p:cNvSpPr txBox="1">
            <a:spLocks/>
          </p:cNvSpPr>
          <p:nvPr/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2</a:t>
            </a:r>
            <a:endParaRPr lang="es-es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8DE12365-95AF-A27A-F86F-C7A2378C90F7}"/>
              </a:ext>
            </a:extLst>
          </p:cNvPr>
          <p:cNvSpPr txBox="1">
            <a:spLocks/>
          </p:cNvSpPr>
          <p:nvPr/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3</a:t>
            </a:r>
            <a:endParaRPr lang="es-es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C9B7601F-FDA3-9E67-2AEA-CCFC6CD8B939}"/>
              </a:ext>
            </a:extLst>
          </p:cNvPr>
          <p:cNvSpPr txBox="1">
            <a:spLocks/>
          </p:cNvSpPr>
          <p:nvPr/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4</a:t>
            </a:r>
            <a:endParaRPr lang="es-es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3F1F1932-EF83-E66C-7C4C-EFB65737A6A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117600" y="4748001"/>
            <a:ext cx="698400" cy="6982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s-es" b="1" i="0" u="none" baseline="0"/>
              <a:t>5</a:t>
            </a:r>
          </a:p>
        </p:txBody>
      </p:sp>
      <p:pic>
        <p:nvPicPr>
          <p:cNvPr id="7" name="Picture Placeholder 21" descr="A person vacuuming the floor&#10;&#10;AI-generated content may be incorrect.">
            <a:extLst>
              <a:ext uri="{FF2B5EF4-FFF2-40B4-BE49-F238E27FC236}">
                <a16:creationId xmlns:a16="http://schemas.microsoft.com/office/drawing/2014/main" id="{60465222-EB7F-AEBE-4A0C-C367AED4F96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5539" y="0"/>
            <a:ext cx="5986461" cy="6273800"/>
          </a:xfrm>
        </p:spPr>
      </p:pic>
    </p:spTree>
    <p:extLst>
      <p:ext uri="{BB962C8B-B14F-4D97-AF65-F5344CB8AC3E}">
        <p14:creationId xmlns:p14="http://schemas.microsoft.com/office/powerpoint/2010/main" val="38189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5B4BD-C1E1-2042-8C5C-3B0E5BDF6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72984913-01F6-C2FD-5E23-7E7A54CAB2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7" imgH="288" progId="TCLayout.ActiveDocument.1">
                  <p:embed/>
                </p:oleObj>
              </mc:Choice>
              <mc:Fallback>
                <p:oleObj name="think-cell Slide" r:id="rId3" imgW="287" imgH="28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2984913-01F6-C2FD-5E23-7E7A54CAB2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4D54829-346F-B97F-FE95-6B802B452E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1412875"/>
            <a:ext cx="5507038" cy="4872015"/>
          </a:xfrm>
        </p:spPr>
        <p:txBody>
          <a:bodyPr bIns="91440"/>
          <a:lstStyle/>
          <a:p>
            <a:pPr marL="0" indent="0" algn="l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sz="1200" dirty="0"/>
              <a:t>El</a:t>
            </a:r>
            <a:r>
              <a:rPr lang="es-es" sz="1200" b="0" i="0" u="none" baseline="0" dirty="0"/>
              <a:t> </a:t>
            </a:r>
            <a:r>
              <a:rPr lang="es-es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AERO B </a:t>
            </a:r>
            <a:r>
              <a:rPr lang="es-es" sz="1200" b="0" i="0" u="none" baseline="0" dirty="0"/>
              <a:t>completa ahora la gama Nilfisk </a:t>
            </a:r>
            <a:r>
              <a:rPr lang="es-es" sz="1200" b="0" i="0" u="none" baseline="0" dirty="0" err="1"/>
              <a:t>LightIVac</a:t>
            </a:r>
            <a:r>
              <a:rPr lang="es-es" sz="1200" b="0" i="0" u="none" baseline="0" dirty="0"/>
              <a:t> con versiones inalámbricas y con batería. Además de las diferentes versiones de país, la </a:t>
            </a:r>
            <a:r>
              <a:rPr lang="es-es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AERO B </a:t>
            </a:r>
            <a:r>
              <a:rPr lang="es-es" sz="1200" b="0" i="0" u="none" baseline="0" dirty="0"/>
              <a:t>está disponible como </a:t>
            </a:r>
            <a:r>
              <a:rPr lang="es-es" sz="1200" b="0" i="0" u="none" baseline="0" dirty="0" err="1"/>
              <a:t>SafetyVac</a:t>
            </a:r>
            <a:r>
              <a:rPr lang="es-es" sz="1200" b="0" i="0" u="none" baseline="0" dirty="0"/>
              <a:t> en las versiones de clase L y clase M.</a:t>
            </a:r>
            <a:endParaRPr lang="es-es" sz="1200" dirty="0"/>
          </a:p>
          <a:p>
            <a:pPr marL="0" indent="0" algn="l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sz="1200" b="0" i="0" u="none" baseline="0" dirty="0"/>
              <a:t>En comparación con muchos aspiradores inalámbricos que se encuentran actualmente en el mercado, la </a:t>
            </a:r>
            <a:r>
              <a:rPr lang="es-es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AERO B </a:t>
            </a:r>
            <a:r>
              <a:rPr lang="es-es" sz="1200" b="0" i="0" u="none" baseline="0" dirty="0"/>
              <a:t>es un auténtico </a:t>
            </a:r>
            <a:r>
              <a:rPr lang="es-es" sz="1200" b="0" i="0" u="none" baseline="0" dirty="0" err="1"/>
              <a:t>LightIVac</a:t>
            </a:r>
            <a:r>
              <a:rPr lang="es-es" sz="1200" b="0" i="0" u="none" baseline="0" dirty="0"/>
              <a:t>, diseñado para entornos de trabajo exigentes y para uso en húmedo y en seco.</a:t>
            </a:r>
          </a:p>
          <a:p>
            <a:pPr marL="0" indent="0" algn="l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sz="1200" b="0" i="0" u="none" baseline="0" dirty="0"/>
              <a:t>La nueva batería desarrollada por Nilfisk (NBP60 y NBP100) es única y desempeña un papel importante en este sentido. Esta batería se ha desarrollado exclusivamente para los requisitos de los equipos de limpieza y no para las herramientas eléctricas de la mayoría de nuestros competidores.</a:t>
            </a:r>
            <a:endParaRPr lang="es-es" sz="1200" dirty="0"/>
          </a:p>
          <a:p>
            <a:pPr marL="0" indent="0" algn="l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AERO B</a:t>
            </a:r>
          </a:p>
          <a:p>
            <a:pPr marL="201168" lvl="1" algn="l" rtl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b="0" i="0" u="none" baseline="0" dirty="0"/>
              <a:t>La nueva fórmula para la libertad: alto rendimiento sin cables. Aspiración accionada por batería con una potencia de succión superior que garantiza la máxima eficiencia para cualquier tarea de limpieza, en húmedo y en seco</a:t>
            </a:r>
          </a:p>
          <a:p>
            <a:pPr marL="201168" lvl="1" algn="l" rtl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b="0" i="0" u="none" baseline="0" dirty="0"/>
              <a:t>Alto rendimiento en términos de flujo de aire y autonomía</a:t>
            </a:r>
            <a:endParaRPr lang="es-es" altLang="da-DK" sz="1200" dirty="0"/>
          </a:p>
          <a:p>
            <a:pPr marL="201168" lvl="1" algn="l" rtl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b="0" i="0" u="none" baseline="0" dirty="0"/>
              <a:t>Batería de carga rápida y de intercambio en caliente para un uso continuo</a:t>
            </a:r>
            <a:endParaRPr lang="es-es" sz="1200" dirty="0"/>
          </a:p>
          <a:p>
            <a:pPr marL="0" indent="0" algn="l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sz="1200" b="0" i="0" u="none" baseline="0" dirty="0"/>
              <a:t>La </a:t>
            </a:r>
            <a:r>
              <a:rPr lang="es-es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AERO B </a:t>
            </a:r>
            <a:r>
              <a:rPr lang="es-es" sz="1200" b="0" i="0" u="none" baseline="0" dirty="0"/>
              <a:t>establece un nuevo estándar en lo que respecta a los </a:t>
            </a:r>
            <a:r>
              <a:rPr lang="es-es" sz="1200" b="0" i="0" u="none" baseline="0" dirty="0" err="1"/>
              <a:t>LightIVac</a:t>
            </a:r>
            <a:r>
              <a:rPr lang="es-es" sz="1200" b="0" i="0" u="none" baseline="0" dirty="0"/>
              <a:t> alimentados por batería.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166CC4-A8F1-ED51-B77E-FA1DC0549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4</a:t>
            </a:fld>
            <a:endParaRPr lang="es-es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470497A-35EA-4063-D8E0-63A3A5D691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Primer </a:t>
            </a:r>
            <a:r>
              <a:rPr lang="es-es" b="0" i="0" u="none" baseline="0" dirty="0" err="1"/>
              <a:t>LightIvac</a:t>
            </a:r>
            <a:r>
              <a:rPr lang="es-es" b="0" i="0" u="none" baseline="0" dirty="0"/>
              <a:t> </a:t>
            </a:r>
            <a:r>
              <a:rPr lang="es-es" dirty="0"/>
              <a:t>sin cable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95001E5C-677E-A505-7428-67374FDD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es-es" b="1" i="0" u="none" baseline="0" dirty="0"/>
              <a:t>1 | Contexto: AERO </a:t>
            </a:r>
            <a:r>
              <a:rPr lang="es-es" dirty="0" err="1"/>
              <a:t>Battery</a:t>
            </a:r>
            <a:endParaRPr lang="es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17927-26B2-A6E1-FB3C-DB0220E842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423" y="1524240"/>
            <a:ext cx="3809524" cy="3809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D5321-3240-3386-CE7D-D67B6CC5F3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476" y="1524238"/>
            <a:ext cx="3809524" cy="380952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57912DA-CBE9-96DE-E661-A32FEC32DE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</p:spTree>
    <p:extLst>
      <p:ext uri="{BB962C8B-B14F-4D97-AF65-F5344CB8AC3E}">
        <p14:creationId xmlns:p14="http://schemas.microsoft.com/office/powerpoint/2010/main" val="37590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1F398-096B-BFF7-F587-8D9EA8DF2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330EA67E-7CDA-1E85-A1C6-932F6054FF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7" imgH="288" progId="TCLayout.ActiveDocument.1">
                  <p:embed/>
                </p:oleObj>
              </mc:Choice>
              <mc:Fallback>
                <p:oleObj name="think-cell Slide" r:id="rId3" imgW="287" imgH="28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0EA67E-7CDA-1E85-A1C6-932F6054FF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06441810-86A3-B6E8-25D2-B994E8FDA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5521" y="1412875"/>
            <a:ext cx="5510942" cy="4860925"/>
          </a:xfrm>
        </p:spPr>
        <p:txBody>
          <a:bodyPr bIns="91440"/>
          <a:lstStyle/>
          <a:p>
            <a:pPr marL="0" indent="0" algn="l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sz="1200" b="0" i="0" u="none" baseline="0" dirty="0"/>
              <a:t>Nilfisk decidió desarrollar su propia batería de alto rendimiento diseñada exclusivamente para la industria de la limpieza y sus requisitos específicos. Esta decisión llevó a la creación de una generación de baterías que convencen por su rendimiento, sostenibilidad y fiabilidad. Esto distingue a la </a:t>
            </a:r>
            <a:r>
              <a:rPr lang="es-es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NBP</a:t>
            </a:r>
            <a:r>
              <a:rPr lang="es-es" sz="1200" b="1" i="0" u="none" baseline="0" dirty="0"/>
              <a:t> </a:t>
            </a:r>
            <a:r>
              <a:rPr lang="es-es" sz="1200" b="0" i="0" u="none" baseline="0" dirty="0"/>
              <a:t>de la mayoría de las baterías universales disponibles en el mercado, que se utilizan en una amplia variedad de aparatos eléctricos.</a:t>
            </a:r>
          </a:p>
          <a:p>
            <a:pPr marL="0" indent="0" algn="l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sz="1200" b="0" i="0" u="none" baseline="0" dirty="0"/>
              <a:t>La batería AERO se suministra de serie con la versión de 6 Ah del NBP, aunque hay disponible una versión de 10 Ah como opción.</a:t>
            </a:r>
          </a:p>
          <a:p>
            <a:pPr marL="0" indent="0" algn="l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sz="1200" b="0" i="0" u="none" baseline="0" dirty="0"/>
              <a:t>El </a:t>
            </a:r>
            <a:r>
              <a:rPr lang="es-es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NBP</a:t>
            </a:r>
            <a:r>
              <a:rPr lang="es-es" sz="1200" b="0" i="0" u="none" baseline="0" dirty="0"/>
              <a:t> también se  puede cargar con un cargador desarrollado internamente.</a:t>
            </a:r>
            <a:r>
              <a:rPr lang="es-es" sz="1200" b="1" i="0" u="none" baseline="0" dirty="0"/>
              <a:t> </a:t>
            </a:r>
            <a:r>
              <a:rPr lang="es-es" sz="1200" b="0" i="0" u="none" baseline="0" dirty="0"/>
              <a:t>Este </a:t>
            </a:r>
            <a:r>
              <a:rPr lang="es-es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NBC215</a:t>
            </a:r>
            <a:r>
              <a:rPr lang="es-es" sz="1200" b="1" i="0" u="none" baseline="0" dirty="0"/>
              <a:t> </a:t>
            </a:r>
            <a:r>
              <a:rPr lang="es-es" sz="1200" b="0" i="0" u="none" baseline="0" dirty="0"/>
              <a:t>es un cargador activo e inteligente, que se comunica durante el proceso de carga con el BMS (sistema de gestión de batería) de la batería y, por lo tanto, puede reaccionar en caso de sobrecalentamiento u otras anomalías durante el </a:t>
            </a:r>
            <a:br>
              <a:rPr lang="es-es" sz="1200" dirty="0"/>
            </a:br>
            <a:r>
              <a:rPr lang="es-es" sz="1200" b="0" i="0" u="none" baseline="0" dirty="0"/>
              <a:t>proceso de carga, ya sea aumentando la potencia de refrigeración o desconectando el proceso de carga si es necesario.</a:t>
            </a:r>
            <a:endParaRPr lang="es-es" sz="12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AFFA4E-3B6C-89F4-318D-85DF25E5A30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5</a:t>
            </a:fld>
            <a:endParaRPr lang="es-es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D202163-C927-BEE4-E185-D237AAE771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6374012" cy="376456"/>
          </a:xfrm>
        </p:spPr>
        <p:txBody>
          <a:bodyPr/>
          <a:lstStyle/>
          <a:p>
            <a:pPr algn="l" rtl="0"/>
            <a:r>
              <a:rPr lang="es-es" b="0" i="0" u="none" baseline="0"/>
              <a:t>Generación de baterías de alto rendimiento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C00B916D-E7FA-4F31-C626-AAF27F49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es-es" b="1" i="0" u="none" baseline="0"/>
              <a:t>1 | Contexto NBP - NBC215 </a:t>
            </a:r>
            <a:endParaRPr lang="es-e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47CE03-5B42-95AD-75DC-81AC9069FC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540" y="1271599"/>
            <a:ext cx="2926222" cy="2356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5640B-578A-6FA7-1BA5-0433AF9608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078" y="1271599"/>
            <a:ext cx="2926222" cy="23564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6A3510-2D25-1F1B-9CA8-89FA9AC4E0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729" y="2999347"/>
            <a:ext cx="3387555" cy="2349333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2A41CB2-AA08-17CE-5EEF-5699072F09F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</p:spTree>
    <p:extLst>
      <p:ext uri="{BB962C8B-B14F-4D97-AF65-F5344CB8AC3E}">
        <p14:creationId xmlns:p14="http://schemas.microsoft.com/office/powerpoint/2010/main" val="10019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59E80AA6-C8BD-FEF5-2A31-122F342890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5898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2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E80AA6-C8BD-FEF5-2A31-122F342890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C3BC2-CD46-F5AC-9A2F-615629BD81C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10239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>
                <a:ln>
                  <a:noFill/>
                </a:ln>
                <a:solidFill>
                  <a:srgbClr val="B3BBC5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INFORMACIÓN CONFIDENCIAL DE LA EMPRESA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B1C8C-E160-42EB-07B2-8B9843319EA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10239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85236-B7BA-4938-9EA6-6DEC8CA653D7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B3BBC5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10239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B3BBC5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34BA2B4-1083-357E-3701-8B92912B9A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Estrategia de color profesional de última generación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2DE3105-E8FC-9506-059D-CB83AEEE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es-es" b="1" i="0" u="none" baseline="0"/>
              <a:t>1 | Antecedentes - Marca y diseño</a:t>
            </a:r>
            <a:endParaRPr lang="es-e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D99E1E8-297C-830D-92A3-5E97A12A7FC6}"/>
              </a:ext>
            </a:extLst>
          </p:cNvPr>
          <p:cNvGrpSpPr/>
          <p:nvPr/>
        </p:nvGrpSpPr>
        <p:grpSpPr>
          <a:xfrm>
            <a:off x="475521" y="1819156"/>
            <a:ext cx="732916" cy="968740"/>
            <a:chOff x="571715" y="2789281"/>
            <a:chExt cx="732916" cy="968740"/>
          </a:xfrm>
        </p:grpSpPr>
        <p:sp>
          <p:nvSpPr>
            <p:cNvPr id="4" name="Rounded Rectangle 57">
              <a:extLst>
                <a:ext uri="{FF2B5EF4-FFF2-40B4-BE49-F238E27FC236}">
                  <a16:creationId xmlns:a16="http://schemas.microsoft.com/office/drawing/2014/main" id="{44FD7CB0-81E2-375A-D999-484CAE995625}"/>
                </a:ext>
              </a:extLst>
            </p:cNvPr>
            <p:cNvSpPr/>
            <p:nvPr/>
          </p:nvSpPr>
          <p:spPr>
            <a:xfrm>
              <a:off x="571715" y="2789281"/>
              <a:ext cx="341595" cy="968740"/>
            </a:xfrm>
            <a:prstGeom prst="roundRect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239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" name="Rounded Rectangle 58">
              <a:extLst>
                <a:ext uri="{FF2B5EF4-FFF2-40B4-BE49-F238E27FC236}">
                  <a16:creationId xmlns:a16="http://schemas.microsoft.com/office/drawing/2014/main" id="{BFCC6A48-F183-994D-F4BA-B34754A157CA}"/>
                </a:ext>
              </a:extLst>
            </p:cNvPr>
            <p:cNvSpPr/>
            <p:nvPr/>
          </p:nvSpPr>
          <p:spPr>
            <a:xfrm>
              <a:off x="963036" y="2789281"/>
              <a:ext cx="341595" cy="141426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239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" name="Rounded Rectangle 59">
              <a:extLst>
                <a:ext uri="{FF2B5EF4-FFF2-40B4-BE49-F238E27FC236}">
                  <a16:creationId xmlns:a16="http://schemas.microsoft.com/office/drawing/2014/main" id="{9D94675B-5B4E-C715-4AED-CD86CC6BBD3E}"/>
                </a:ext>
              </a:extLst>
            </p:cNvPr>
            <p:cNvSpPr/>
            <p:nvPr/>
          </p:nvSpPr>
          <p:spPr>
            <a:xfrm>
              <a:off x="965963" y="2982337"/>
              <a:ext cx="225159" cy="141426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239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" name="Rounded Rectangle 60">
              <a:extLst>
                <a:ext uri="{FF2B5EF4-FFF2-40B4-BE49-F238E27FC236}">
                  <a16:creationId xmlns:a16="http://schemas.microsoft.com/office/drawing/2014/main" id="{2C052A14-A879-40FC-9191-0B2199923227}"/>
                </a:ext>
              </a:extLst>
            </p:cNvPr>
            <p:cNvSpPr/>
            <p:nvPr/>
          </p:nvSpPr>
          <p:spPr>
            <a:xfrm>
              <a:off x="971422" y="3180968"/>
              <a:ext cx="87111" cy="141426"/>
            </a:xfrm>
            <a:prstGeom prst="roundRect">
              <a:avLst/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239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9D3D094-3C5B-3347-84BC-723E089609AB}"/>
              </a:ext>
            </a:extLst>
          </p:cNvPr>
          <p:cNvSpPr txBox="1"/>
          <p:nvPr/>
        </p:nvSpPr>
        <p:spPr>
          <a:xfrm>
            <a:off x="475521" y="1419908"/>
            <a:ext cx="1615217" cy="297004"/>
          </a:xfrm>
          <a:prstGeom prst="rect">
            <a:avLst/>
          </a:prstGeom>
          <a:noFill/>
        </p:spPr>
        <p:txBody>
          <a:bodyPr wrap="square" lIns="0" tIns="0" rIns="0" bIns="91440">
            <a:spAutoFit/>
          </a:bodyPr>
          <a:lstStyle/>
          <a:p>
            <a:pPr marL="0" marR="0" lvl="0" indent="0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Colores y proporciones del producto</a:t>
            </a:r>
          </a:p>
        </p:txBody>
      </p:sp>
      <p:pic>
        <p:nvPicPr>
          <p:cNvPr id="14" name="Picture 13" descr="A picture containing control panel&#10;&#10;Description automatically generated">
            <a:extLst>
              <a:ext uri="{FF2B5EF4-FFF2-40B4-BE49-F238E27FC236}">
                <a16:creationId xmlns:a16="http://schemas.microsoft.com/office/drawing/2014/main" id="{6D199632-F9AC-50BF-0DE7-D492B16622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21" y="3105887"/>
            <a:ext cx="1133542" cy="11077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1742E2-B1CB-9FFC-5309-887EB028D6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387" y="2890140"/>
            <a:ext cx="1447027" cy="126111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899A510-FB50-7C21-B26E-9F57FC19F4FB}"/>
              </a:ext>
            </a:extLst>
          </p:cNvPr>
          <p:cNvSpPr>
            <a:spLocks noChangeAspect="1"/>
          </p:cNvSpPr>
          <p:nvPr/>
        </p:nvSpPr>
        <p:spPr>
          <a:xfrm>
            <a:off x="8742495" y="1412874"/>
            <a:ext cx="29718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21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Color principal de la carcasa del producto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Este es el color principal del producto que se utilizará en todas las </a:t>
            </a:r>
            <a:br>
              <a:rPr kumimoji="0" lang="es-es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</a:br>
            <a:r>
              <a:rPr kumimoji="0" lang="es-es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piezas principales.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5497DF-E1C1-495E-52E8-2685E36F2B4D}"/>
              </a:ext>
            </a:extLst>
          </p:cNvPr>
          <p:cNvSpPr/>
          <p:nvPr/>
        </p:nvSpPr>
        <p:spPr>
          <a:xfrm>
            <a:off x="8742495" y="5130800"/>
            <a:ext cx="29718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21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Color de seguridad/servicio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Todas las piezas de este color indican elementos de seguridad </a:t>
            </a:r>
            <a:br>
              <a:rPr kumimoji="0" lang="es-es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</a:br>
            <a:r>
              <a:rPr kumimoji="0" lang="es-es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(por ejemplo, cables de carga, botones de marcha atrás) y puntos de servicio.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815BB5-479A-E497-82B2-7655D21A69EB}"/>
              </a:ext>
            </a:extLst>
          </p:cNvPr>
          <p:cNvSpPr>
            <a:spLocks noChangeAspect="1"/>
          </p:cNvSpPr>
          <p:nvPr/>
        </p:nvSpPr>
        <p:spPr>
          <a:xfrm>
            <a:off x="8742495" y="3891492"/>
            <a:ext cx="29718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21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Color operativo del punto de contacto del usuario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Interruptores, botones, tapas, asas. Cualquier pieza de este color está destinada a la interacción durante el funcionamiento eficaz de la máquina.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AA68B4-F48E-DD23-3EEA-7E8FCD39A826}"/>
              </a:ext>
            </a:extLst>
          </p:cNvPr>
          <p:cNvSpPr>
            <a:spLocks noChangeAspect="1"/>
          </p:cNvSpPr>
          <p:nvPr/>
        </p:nvSpPr>
        <p:spPr>
          <a:xfrm>
            <a:off x="8742495" y="2652183"/>
            <a:ext cx="2971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21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Ergonómico/color característico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Un color para destacar las zonas ergonómicas (por ejemplo, el asa) y las características y propuestas de valor específicas del producto.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C91EBB-5F87-292C-4C5D-1787F90497DC}"/>
              </a:ext>
            </a:extLst>
          </p:cNvPr>
          <p:cNvSpPr txBox="1"/>
          <p:nvPr/>
        </p:nvSpPr>
        <p:spPr>
          <a:xfrm>
            <a:off x="3684739" y="5305484"/>
            <a:ext cx="3115118" cy="740203"/>
          </a:xfrm>
          <a:prstGeom prst="rect">
            <a:avLst/>
          </a:prstGeom>
          <a:noFill/>
        </p:spPr>
        <p:txBody>
          <a:bodyPr wrap="square" lIns="0" tIns="0" rIns="0" bIns="91440">
            <a:spAutoFit/>
          </a:bodyPr>
          <a:lstStyle/>
          <a:p>
            <a:pPr algn="ctr" rtl="0">
              <a:lnSpc>
                <a:spcPct val="120000"/>
              </a:lnSpc>
              <a:spcBef>
                <a:spcPts val="400"/>
              </a:spcBef>
            </a:pPr>
            <a:r>
              <a:rPr kumimoji="0" lang="es-es" sz="1200" b="0" i="0" u="none" strike="noStrike" kern="1200" cap="none" spc="0" normalizeH="0" baseline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La nueva paleta CMF profesional ha sido ampliamente investigada, desarrollada y probada, y es  compatible con un uso intuitivo.</a:t>
            </a:r>
            <a:endParaRPr lang="es-e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D925CB-137C-AC9A-F079-AB8EFE5BC96F}"/>
              </a:ext>
            </a:extLst>
          </p:cNvPr>
          <p:cNvSpPr txBox="1"/>
          <p:nvPr/>
        </p:nvSpPr>
        <p:spPr>
          <a:xfrm>
            <a:off x="3716637" y="4976911"/>
            <a:ext cx="3051322" cy="307777"/>
          </a:xfrm>
          <a:prstGeom prst="rect">
            <a:avLst/>
          </a:prstGeom>
          <a:noFill/>
        </p:spPr>
        <p:txBody>
          <a:bodyPr wrap="square" lIns="0" tIns="0" rIns="0" bIns="91440">
            <a:spAutoFit/>
          </a:bodyPr>
          <a:lstStyle/>
          <a:p>
            <a:pPr marL="0" indent="0" algn="ctr" rtl="0">
              <a:buNone/>
            </a:pPr>
            <a:r>
              <a:rPr lang="es-es" sz="1400" b="0" i="0" u="none" baseline="0">
                <a:latin typeface="+mj-lt"/>
                <a:ea typeface="+mj-lt"/>
                <a:cs typeface="+mj-lt"/>
              </a:rPr>
              <a:t>Nuevo profesional (PBLS)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1A17E2-035D-FC8F-E5C4-58AC9723970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904" y="1182414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69073-365F-6151-25C9-46A6F0279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black gradient&#10;&#10;Description automatically generated">
            <a:extLst>
              <a:ext uri="{FF2B5EF4-FFF2-40B4-BE49-F238E27FC236}">
                <a16:creationId xmlns:a16="http://schemas.microsoft.com/office/drawing/2014/main" id="{EEAB1286-DD6C-EF0A-ECB0-86EFE2C844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2756" y="0"/>
            <a:ext cx="3319243" cy="6273800"/>
          </a:xfrm>
          <a:prstGeom prst="rect">
            <a:avLst/>
          </a:prstGeom>
        </p:spPr>
      </p:pic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3DA234A4-B5C1-4024-53CD-6BABED64653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7</a:t>
            </a:fld>
            <a:endParaRPr lang="es-e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6473F8-61B5-8FA6-224A-014658347050}"/>
              </a:ext>
            </a:extLst>
          </p:cNvPr>
          <p:cNvCxnSpPr>
            <a:cxnSpLocks/>
          </p:cNvCxnSpPr>
          <p:nvPr/>
        </p:nvCxnSpPr>
        <p:spPr>
          <a:xfrm>
            <a:off x="5026572" y="1828800"/>
            <a:ext cx="243165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CE042D-DE70-8750-E2CC-340FF8EBD39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537B966C-B868-022C-03FB-5A814028300C}"/>
              </a:ext>
            </a:extLst>
          </p:cNvPr>
          <p:cNvSpPr txBox="1">
            <a:spLocks/>
          </p:cNvSpPr>
          <p:nvPr/>
        </p:nvSpPr>
        <p:spPr>
          <a:xfrm>
            <a:off x="479425" y="494490"/>
            <a:ext cx="78628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lnSpc>
                <a:spcPts val="3100"/>
              </a:lnSpc>
              <a:spcBef>
                <a:spcPct val="0"/>
              </a:spcBef>
              <a:spcAft>
                <a:spcPts val="400"/>
              </a:spcAft>
              <a:buNone/>
              <a:tabLst>
                <a:tab pos="989013" algn="l"/>
              </a:tabLs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s-es" b="1" i="0" u="none" baseline="0"/>
              <a:t>Plataforma de mensajes de campaña</a:t>
            </a:r>
            <a:endParaRPr lang="es-e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C0F77-6977-0FFA-4312-07B79E8B9272}"/>
              </a:ext>
            </a:extLst>
          </p:cNvPr>
          <p:cNvSpPr txBox="1"/>
          <p:nvPr/>
        </p:nvSpPr>
        <p:spPr>
          <a:xfrm>
            <a:off x="9112102" y="2657196"/>
            <a:ext cx="2598636" cy="2159437"/>
          </a:xfrm>
          <a:prstGeom prst="rect">
            <a:avLst/>
          </a:prstGeom>
          <a:noFill/>
        </p:spPr>
        <p:txBody>
          <a:bodyPr wrap="square" lIns="0" tIns="0" rIns="0" bIns="91440">
            <a:spAutoFit/>
          </a:bodyPr>
          <a:lstStyle/>
          <a:p>
            <a:pPr marL="0" marR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</a:pPr>
            <a:r>
              <a:rPr lang="es-es" sz="1100" b="0" i="0" u="none" baseline="0">
                <a:solidFill>
                  <a:schemeClr val="bg1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Tu éxito está en el centro de nuestras  soluciones</a:t>
            </a:r>
            <a:endParaRPr lang="es-es" sz="1100" dirty="0">
              <a:solidFill>
                <a:schemeClr val="bg1"/>
              </a:solidFill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</a:pPr>
            <a:r>
              <a:rPr lang="es-es" sz="1100" b="0" i="0" u="none" baseline="0">
                <a:solidFill>
                  <a:schemeClr val="bg1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Nuestra nueva gama de aspiradores AERO con batería está diseñada para una limpieza rápida y eficiente, ideal para trabajos ágiles, tanto en condiciones secas como húmedas. Diseñados para ser duraderos y fáciles de usar, ayudan a maximizar la productividad y a liberar tiempo para lo que realmente importa, permitiendo que tu equipo prospere y tu empresa tenga éxito.</a:t>
            </a:r>
            <a:endParaRPr lang="es-es" sz="1100" dirty="0">
              <a:solidFill>
                <a:schemeClr val="bg1"/>
              </a:solidFill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246DEC-97B0-5D9E-5631-6CF1639D66D9}"/>
              </a:ext>
            </a:extLst>
          </p:cNvPr>
          <p:cNvSpPr txBox="1"/>
          <p:nvPr/>
        </p:nvSpPr>
        <p:spPr>
          <a:xfrm>
            <a:off x="9104104" y="1654509"/>
            <a:ext cx="2606634" cy="775015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l" rtl="0"/>
            <a:r>
              <a:rPr lang="es-es" sz="2400" b="0" i="0" u="none" baseline="0">
                <a:solidFill>
                  <a:schemeClr val="bg1"/>
                </a:solidFill>
                <a:latin typeface="+mj-lt"/>
                <a:ea typeface="Roboto Medium" panose="02000000000000000000" pitchFamily="2" charset="0"/>
              </a:rPr>
              <a:t>Una nueva fórmula </a:t>
            </a:r>
            <a:br>
              <a:rPr lang="es-es" sz="2400">
                <a:solidFill>
                  <a:schemeClr val="bg1"/>
                </a:solidFill>
                <a:latin typeface="+mj-lt"/>
                <a:ea typeface="Roboto Medium" panose="02000000000000000000" pitchFamily="2" charset="0"/>
              </a:rPr>
            </a:br>
            <a:r>
              <a:rPr lang="es-es" sz="2400" b="0" i="0" u="none" baseline="0">
                <a:solidFill>
                  <a:schemeClr val="bg1"/>
                </a:solidFill>
                <a:latin typeface="+mj-lt"/>
                <a:ea typeface="Roboto Medium" panose="02000000000000000000" pitchFamily="2" charset="0"/>
              </a:rPr>
              <a:t>para la libertad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DE2E548-A377-3A14-B6FF-62E66B8B319F}"/>
              </a:ext>
            </a:extLst>
          </p:cNvPr>
          <p:cNvSpPr txBox="1"/>
          <p:nvPr/>
        </p:nvSpPr>
        <p:spPr>
          <a:xfrm>
            <a:off x="9112102" y="1289763"/>
            <a:ext cx="173355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s-es" sz="1000" b="0" i="0" u="non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lt"/>
              </a:rPr>
              <a:t>Propuesta de valor:</a:t>
            </a:r>
            <a:endParaRPr lang="es-es" sz="100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Light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E74EDBD-DED5-11D9-8BED-16159B5B4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57092"/>
              </p:ext>
            </p:extLst>
          </p:nvPr>
        </p:nvGraphicFramePr>
        <p:xfrm>
          <a:off x="479425" y="1412874"/>
          <a:ext cx="8234007" cy="519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549348172"/>
                    </a:ext>
                  </a:extLst>
                </a:gridCol>
                <a:gridCol w="2439869">
                  <a:extLst>
                    <a:ext uri="{9D8B030D-6E8A-4147-A177-3AD203B41FA5}">
                      <a16:colId xmlns:a16="http://schemas.microsoft.com/office/drawing/2014/main" val="1818722264"/>
                    </a:ext>
                  </a:extLst>
                </a:gridCol>
                <a:gridCol w="2439869">
                  <a:extLst>
                    <a:ext uri="{9D8B030D-6E8A-4147-A177-3AD203B41FA5}">
                      <a16:colId xmlns:a16="http://schemas.microsoft.com/office/drawing/2014/main" val="2230632701"/>
                    </a:ext>
                  </a:extLst>
                </a:gridCol>
                <a:gridCol w="2439869">
                  <a:extLst>
                    <a:ext uri="{9D8B030D-6E8A-4147-A177-3AD203B41FA5}">
                      <a16:colId xmlns:a16="http://schemas.microsoft.com/office/drawing/2014/main" val="2652362630"/>
                    </a:ext>
                  </a:extLst>
                </a:gridCol>
              </a:tblGrid>
              <a:tr h="373518"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lt"/>
                        </a:rPr>
                        <a:t>Temas de mensajería</a:t>
                      </a:r>
                      <a:r>
                        <a:rPr lang="es-es" sz="8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Light"/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baseline="0">
                          <a:solidFill>
                            <a:schemeClr val="accent3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Un rendimiento resistente </a:t>
                      </a:r>
                      <a:endParaRPr lang="es-es" sz="900" b="0">
                        <a:solidFill>
                          <a:schemeClr val="accent3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baseline="0">
                          <a:solidFill>
                            <a:schemeClr val="accent3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Innovación impulsada por las </a:t>
                      </a:r>
                      <a:br>
                        <a:rPr lang="es-es" sz="900" b="0">
                          <a:solidFill>
                            <a:schemeClr val="accent3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</a:br>
                      <a:r>
                        <a:rPr lang="es-es" sz="900" b="0" i="0" u="none" baseline="0">
                          <a:solidFill>
                            <a:schemeClr val="accent3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necesidades de los usuarios </a:t>
                      </a:r>
                      <a:endParaRPr lang="es-es" sz="900" b="0">
                        <a:solidFill>
                          <a:schemeClr val="accent3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baseline="0">
                          <a:solidFill>
                            <a:schemeClr val="accent3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Durabilidad </a:t>
                      </a:r>
                      <a:br>
                        <a:rPr lang="es-es" sz="900" b="0">
                          <a:solidFill>
                            <a:schemeClr val="accent3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</a:br>
                      <a:r>
                        <a:rPr lang="es-es" sz="900" b="0" i="0" u="none" baseline="0">
                          <a:solidFill>
                            <a:schemeClr val="accent3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y resistencia inigualables </a:t>
                      </a:r>
                    </a:p>
                  </a:txBody>
                  <a:tcPr marL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358413"/>
                  </a:ext>
                </a:extLst>
              </a:tr>
              <a:tr h="933796"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baseline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lt"/>
                        </a:rPr>
                        <a:t>Declaraciones de valor:</a:t>
                      </a:r>
                      <a:endParaRPr lang="es-es" sz="800"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Light"/>
                      </a:endParaRPr>
                    </a:p>
                  </a:txBody>
                  <a:tcPr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700" b="1" i="0" u="none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700" b="0" i="0" u="none" baseline="0">
                          <a:solidFill>
                            <a:schemeClr val="tx1"/>
                          </a:solidFill>
                        </a:rPr>
                        <a:t>Sin enchufes, basta con pulsar un botón. Diseñada para un funcionamiento sin problemas con batería, esta máquina ofrece un rendimiento fluido e ininterrumpido. Su potente aspiración elimina rápidamente el polvo y los residuos húmedos o secos. Además, con un mantenimiento sencillo y Bluetooth para asistencia y solución de problemas remotas, las empresas mantienen la agilidad, maximizando la productividad y minimizando el tiempo de inactividad.</a:t>
                      </a:r>
                      <a:endParaRPr lang="es-es" sz="700" kern="100">
                        <a:solidFill>
                          <a:schemeClr val="tx1"/>
                        </a:solidFill>
                        <a:effectLst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700" b="0" i="0" u="none" baseline="0">
                          <a:solidFill>
                            <a:schemeClr val="tx1"/>
                          </a:solidFill>
                        </a:rPr>
                        <a:t>Siempre inspirada en las necesidades de nuestros clientes, esta máquina se ha diseñado con características que permiten a los operadores rendir al máximo. Su diseño ligero y fácil de manejar optimiza la productividad, mientras que el flujo de aire y la filtración, los mejores de su clase, reducen los riesgos para la seguridad. Además, la solución sin cable y totalmente alimentada por batería mejora la seguridad al eliminar los riesgos de tropiezo.</a:t>
                      </a:r>
                      <a:endParaRPr lang="es-es" sz="700" kern="100">
                        <a:solidFill>
                          <a:schemeClr val="tx1"/>
                        </a:solidFill>
                        <a:effectLst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700" b="0" i="0" u="none" baseline="0">
                          <a:solidFill>
                            <a:schemeClr val="tx1"/>
                          </a:solidFill>
                        </a:rPr>
                        <a:t>La calidad, la durabilidad y la autonomía son esenciales para destacar en cada tarea durante una jornada laboral acelerada y con horarios ajustados. Con su gran resistencia, la batería líder en su clase y una excelente autonomía, ningún trabajo hará que esta máquina se detenga. Incluso en las condiciones más duras, demostrará continuamente su potencia y resistencia. </a:t>
                      </a:r>
                      <a:endParaRPr lang="es-es" sz="700">
                        <a:solidFill>
                          <a:schemeClr val="tx1"/>
                        </a:solidFill>
                      </a:endParaRPr>
                    </a:p>
                  </a:txBody>
                  <a:tcPr marL="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83611"/>
                  </a:ext>
                </a:extLst>
              </a:tr>
              <a:tr h="3553611"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baseline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lt"/>
                        </a:rPr>
                        <a:t>Puntos de prueba:</a:t>
                      </a:r>
                      <a:endParaRPr lang="es-es" sz="800"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Light"/>
                      </a:endParaRPr>
                    </a:p>
                  </a:txBody>
                  <a:tcPr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Alto rendimiento inalámbrico</a:t>
                      </a:r>
                      <a:endParaRPr lang="es-es" altLang="da-DK" sz="700" b="0" dirty="0">
                        <a:solidFill>
                          <a:schemeClr val="tx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Aspiración accionada por batería con una potencia de succión superior que garantiza la máxima eficiencia para cualquier tarea de limpieza, en húmedo y en seco</a:t>
                      </a:r>
                      <a:endParaRPr lang="es-es" altLang="da-DK" sz="700" dirty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Potencia de succión superior 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Garantiza la eliminación rápida y eficaz del polvo y los residuos del aire y las superficies para evitar su acumulación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Pulsar un botón y limpiar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Un mecanismo de limpieza del filtro semiautomático garantiza la máxima productividad, mantiene un rendimiento óptimo y reduce el tiempo de inactividad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Servicio Bluetooth (solo Clase M)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Proporciona diagnóstico remoto y soporte operativo, ofreciendo solución de problemas en tiempo real por el servicio de Nilfisk para reducir la necesidad de llamadas de servicio in situ y mantener el máximo rendimiento. 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Elemento filtrante de PET 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Fácil mantenimiento con un filtro lavable y de larga duración que garantiza una filtración y un rendimiento óptimos a la vez que reduce la frecuencia de sustitución 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Nueva batería NBP de alto rendimiento desarrollada por Nilfisk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El rendimiento duradero de la batería permite una eficiencia ininterrumpida y reduce el impacto medioambiental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Turbina de alta eficiencia para una potencia de succión óptima 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El aerogenerador ha demostrado ser muy eficiente y respetuoso con el medio ambiente. Su diseño reduce el consumo de energía y los costes operativos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</a:pPr>
                      <a:endParaRPr lang="es-e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Ligero y duradero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Con un peso inferior a 10 kg, esta máquina es fácil de manejar para cualquier usuario y, al mismo tiempo, lo suficientemente resistente como para rendir en entornos exigentes, ofreciendo una experiencia de limpieza cómoda y sin esfuerzo para usuarios de todos los niveles.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Bajo ruido de funcionamiento para limpiar durante el día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A pesar de su turbina altamente eficiente, el ruido de funcionamiento es bajo, lo que mejora la comodidad del usuario y permite la limpieza en entornos donde el ruido puede ser un inconveniente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Control remoto </a:t>
                      </a:r>
                      <a:r>
                        <a:rPr lang="es-es" sz="700" b="0" i="0" u="none" kern="1200" baseline="0" dirty="0" err="1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AutoSense</a:t>
                      </a: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(solo para clase M)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Las opciones de control remoto e intuitivo mejoran la experiencia del usuario, proporcionando facilidad de uso y supervisión en tiempo real para una mayor seguridad y eficiencia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Certificado para el más alto nivel de seguridad</a:t>
                      </a:r>
                      <a:endParaRPr lang="es-es" altLang="da-DK" sz="700" b="0" kern="1200" dirty="0">
                        <a:solidFill>
                          <a:schemeClr val="tx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Clase M aprobada para cumplir con los más altos estándares de seguridad para polvo peligroso, minimizando la exposición a polvo nocivo, alérgenos y residuos, garantizando un aire más limpio y condiciones de trabajo más seguras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El mejor flujo de aire del mercado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Un flujo de aire de 3600 l/min garantiza que el sistema de filtración mantenga una aspiración constante a la vez que evita la propagación del polvo a otras áreas. Esto ayuda a mantener un entorno más seguro y limpio, reduciendo los riesgos para la salud y mejorando la eficiencia laboral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Sin cables, funciona solo con batería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El diseño sin cables reduce el riesgo de tropiezos que provocan accidentes, lesiones y tiempos de inactividad, lo que repercute en la productividad y la seguridad</a:t>
                      </a:r>
                    </a:p>
                  </a:txBody>
                  <a:tcPr marL="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+500 ciclos de carga, los mejores del mercado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La batería NBP, potente, duradera y de la mejor calidad, permite largas horas de trabajo, menos interrupciones y una vida útil prolongada. Además, garantiza un rendimiento constante, minimizando el tiempo de inactividad con un tiempo de recarga mínimo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La batería con mejor autonomía de su clase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Con una autonomía superior de 25 minutos con 6 Ah, esta máquina permite un rendimiento optimizado en entornos exigentes, una mayor productividad y horas de funcionamiento prolongadas en el modelo L con modo ECO. 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Una turbina superior 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Diseñada para soportar un uso frecuente, la turbina garantiza una larga vida útil, un mantenimiento mínimo y fiabilidad a largo plazo gracias a su excepcional durabilidad y resistencia en entornos exigentes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Fabricado para durar con un resistente chasis de calidad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Su diseño duradero resiste el uso intensivo y las condiciones más duras, garantizando un rendimiento a largo plazo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Probado para soportar un uso intensivo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Sometidos a repetidas pruebas de durabilidad en nuestras instalaciones de </a:t>
                      </a:r>
                      <a:r>
                        <a:rPr lang="es-es" sz="700" b="0" i="0" u="none" baseline="0" dirty="0" err="1">
                          <a:solidFill>
                            <a:schemeClr val="tx1"/>
                          </a:solidFill>
                        </a:rPr>
                        <a:t>Hadsund</a:t>
                      </a:r>
                      <a:r>
                        <a:rPr lang="es-es" sz="700" b="0" i="0" u="none" baseline="0" dirty="0">
                          <a:solidFill>
                            <a:schemeClr val="tx1"/>
                          </a:solidFill>
                        </a:rPr>
                        <a:t>, incluso los paneles laterales mostraron una notable resistencia cuando las cosas se pusieron difíciles.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</a:pPr>
                      <a:endParaRPr lang="es-e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25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8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70854-E621-F633-E2DC-BED0EF053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DFE2-7611-47EC-8FE4-15441300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1" i="0" u="none" baseline="0"/>
              <a:t>Agenda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4544E14-7885-D8C3-99AB-8C141366A5ED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926CCCE-1140-DD62-D91B-FF883F997F7C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8</a:t>
            </a:fld>
            <a:endParaRPr lang="es-e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8B96572-C9AE-355D-74A4-A84BDE3175A8}"/>
              </a:ext>
            </a:extLst>
          </p:cNvPr>
          <p:cNvSpPr txBox="1">
            <a:spLocks/>
          </p:cNvSpPr>
          <p:nvPr/>
        </p:nvSpPr>
        <p:spPr>
          <a:xfrm>
            <a:off x="1968167" y="1381125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>
                <a:solidFill>
                  <a:schemeClr val="bg2"/>
                </a:solidFill>
              </a:rPr>
              <a:t>Antecedentes y VP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A262B060-FA44-0CF8-44DF-EC503FCEFB62}"/>
              </a:ext>
            </a:extLst>
          </p:cNvPr>
          <p:cNvSpPr txBox="1">
            <a:spLocks/>
          </p:cNvSpPr>
          <p:nvPr/>
        </p:nvSpPr>
        <p:spPr>
          <a:xfrm>
            <a:off x="1968167" y="2222844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dirty="0"/>
              <a:t>Segmentos de clientes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114F6851-7B2C-803F-1ED7-65C58D1C1FD4}"/>
              </a:ext>
            </a:extLst>
          </p:cNvPr>
          <p:cNvSpPr txBox="1">
            <a:spLocks/>
          </p:cNvSpPr>
          <p:nvPr/>
        </p:nvSpPr>
        <p:spPr>
          <a:xfrm>
            <a:off x="1968167" y="3064563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>
                <a:solidFill>
                  <a:schemeClr val="bg2"/>
                </a:solidFill>
              </a:rPr>
              <a:t>Nuevo aspirador con batería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5DC6C914-CDAA-D6C0-C030-E56D6F75C734}"/>
              </a:ext>
            </a:extLst>
          </p:cNvPr>
          <p:cNvSpPr txBox="1">
            <a:spLocks/>
          </p:cNvSpPr>
          <p:nvPr/>
        </p:nvSpPr>
        <p:spPr>
          <a:xfrm>
            <a:off x="1968167" y="3906282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>
                <a:solidFill>
                  <a:schemeClr val="bg2"/>
                </a:solidFill>
              </a:rPr>
              <a:t>Argumentos de venta principales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12A1446B-80A8-D4D1-173B-F561EBF856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8167" y="4748001"/>
            <a:ext cx="4018296" cy="698238"/>
          </a:xfrm>
        </p:spPr>
        <p:txBody>
          <a:bodyPr/>
          <a:lstStyle/>
          <a:p>
            <a:pPr algn="l" rtl="0">
              <a:lnSpc>
                <a:spcPct val="120000"/>
              </a:lnSpc>
            </a:pPr>
            <a:r>
              <a:rPr lang="es-es" b="0" i="0" u="none" baseline="0" dirty="0">
                <a:solidFill>
                  <a:schemeClr val="bg2"/>
                </a:solidFill>
              </a:rPr>
              <a:t>Otros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D5F5DFEF-87D8-25A9-919C-1E8B3BBC7A4D}"/>
              </a:ext>
            </a:extLst>
          </p:cNvPr>
          <p:cNvSpPr txBox="1">
            <a:spLocks/>
          </p:cNvSpPr>
          <p:nvPr/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1</a:t>
            </a:r>
            <a:endParaRPr lang="es-es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EE2A1001-3D83-2CB1-57AF-6C445BCECF8B}"/>
              </a:ext>
            </a:extLst>
          </p:cNvPr>
          <p:cNvSpPr txBox="1">
            <a:spLocks/>
          </p:cNvSpPr>
          <p:nvPr/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2</a:t>
            </a:r>
            <a:endParaRPr lang="es-es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74B864B8-BB6E-1730-1BBF-F32CF4B7BBDB}"/>
              </a:ext>
            </a:extLst>
          </p:cNvPr>
          <p:cNvSpPr txBox="1">
            <a:spLocks/>
          </p:cNvSpPr>
          <p:nvPr/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3</a:t>
            </a:r>
            <a:endParaRPr lang="es-es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BE0A9172-F343-1F39-1580-C481A07D5A51}"/>
              </a:ext>
            </a:extLst>
          </p:cNvPr>
          <p:cNvSpPr txBox="1">
            <a:spLocks/>
          </p:cNvSpPr>
          <p:nvPr/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b="1" i="0" u="none" baseline="0"/>
              <a:t>4</a:t>
            </a:r>
            <a:endParaRPr lang="es-es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CD07644F-4100-2EC0-EB71-31EDDFB640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117600" y="4748001"/>
            <a:ext cx="698400" cy="6982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s-es" b="1" i="0" u="none" baseline="0"/>
              <a:t>5</a:t>
            </a:r>
          </a:p>
        </p:txBody>
      </p:sp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6CF00909-8956-4DBC-246B-CBE8EB6A6A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5540" y="0"/>
            <a:ext cx="5986458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593DF-FA8C-43B2-832F-853A75BE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hink-cell data - do not delete" hidden="1">
            <a:extLst>
              <a:ext uri="{FF2B5EF4-FFF2-40B4-BE49-F238E27FC236}">
                <a16:creationId xmlns:a16="http://schemas.microsoft.com/office/drawing/2014/main" id="{E89EEA18-DDFF-9B64-B359-FCE00BD89F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8" imgH="608" progId="TCLayout.ActiveDocument.1">
                  <p:embed/>
                </p:oleObj>
              </mc:Choice>
              <mc:Fallback>
                <p:oleObj name="think-cell Slide" r:id="rId4" imgW="608" imgH="608" progId="TCLayout.ActiveDocument.1">
                  <p:embed/>
                  <p:pic>
                    <p:nvPicPr>
                      <p:cNvPr id="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9EEA18-DDFF-9B64-B359-FCE00BD89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6D932-B4B0-FACB-D55C-72F5D44574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Principalmente construcción | Vaciado de polvo/residuos secos | Suelos blandos y duros | A menudo áreas más grandes/tiempos más largos  </a:t>
            </a:r>
            <a:endParaRPr lang="es-e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3814ED-B83D-5ED9-6B40-8BFD314B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es-es" b="1" i="0" u="none" baseline="0"/>
              <a:t>2 | Segmentos de clientes</a:t>
            </a: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6F55B-F1FE-679E-99CB-ED31355899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rtl="0"/>
            <a:r>
              <a:rPr lang="es-es" b="0" i="0" u="none" baseline="0"/>
              <a:t>INFORMACIÓN CONFIDENCIAL DE LA EMPRESA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40037-714E-4B3A-088F-3F37F03094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9</a:t>
            </a:fld>
            <a:endParaRPr lang="es-es"/>
          </a:p>
        </p:txBody>
      </p:sp>
      <p:sp>
        <p:nvSpPr>
          <p:cNvPr id="55" name="object 87">
            <a:extLst>
              <a:ext uri="{FF2B5EF4-FFF2-40B4-BE49-F238E27FC236}">
                <a16:creationId xmlns:a16="http://schemas.microsoft.com/office/drawing/2014/main" id="{D2EFE135-4C19-A444-1EF9-65CEBB2AD096}"/>
              </a:ext>
            </a:extLst>
          </p:cNvPr>
          <p:cNvSpPr txBox="1"/>
          <p:nvPr/>
        </p:nvSpPr>
        <p:spPr>
          <a:xfrm>
            <a:off x="479425" y="1412821"/>
            <a:ext cx="2651760" cy="6976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/>
            <a:r>
              <a:rPr lang="es-es" sz="1000" b="0" i="0" u="none" spc="3" baseline="0">
                <a:latin typeface="+mj-lt"/>
                <a:cs typeface="Arial"/>
              </a:rPr>
              <a:t>Doméstico y del hogar</a:t>
            </a:r>
          </a:p>
          <a:p>
            <a:pPr marL="13716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Domicilios particulares</a:t>
            </a:r>
          </a:p>
          <a:p>
            <a:pPr marL="13716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Limpieza de vehículos</a:t>
            </a:r>
          </a:p>
        </p:txBody>
      </p:sp>
      <p:sp>
        <p:nvSpPr>
          <p:cNvPr id="2" name="object 87">
            <a:extLst>
              <a:ext uri="{FF2B5EF4-FFF2-40B4-BE49-F238E27FC236}">
                <a16:creationId xmlns:a16="http://schemas.microsoft.com/office/drawing/2014/main" id="{138D456E-EE18-9810-2C0D-F3EFC32BCED9}"/>
              </a:ext>
            </a:extLst>
          </p:cNvPr>
          <p:cNvSpPr txBox="1"/>
          <p:nvPr/>
        </p:nvSpPr>
        <p:spPr>
          <a:xfrm>
            <a:off x="3339238" y="1425093"/>
            <a:ext cx="2651760" cy="6976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es-es" sz="1000" b="0" i="0" u="none" spc="3" baseline="0">
                <a:latin typeface="+mj-lt"/>
                <a:cs typeface="Arial"/>
              </a:rPr>
              <a:t>Comercio minorista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Comedores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Zonas de tiendas y pasillos</a:t>
            </a:r>
          </a:p>
        </p:txBody>
      </p:sp>
      <p:sp>
        <p:nvSpPr>
          <p:cNvPr id="63" name="object 87">
            <a:extLst>
              <a:ext uri="{FF2B5EF4-FFF2-40B4-BE49-F238E27FC236}">
                <a16:creationId xmlns:a16="http://schemas.microsoft.com/office/drawing/2014/main" id="{0D00A77B-8AB2-6CB5-6C2D-3EC9378CE7C5}"/>
              </a:ext>
            </a:extLst>
          </p:cNvPr>
          <p:cNvSpPr txBox="1"/>
          <p:nvPr/>
        </p:nvSpPr>
        <p:spPr>
          <a:xfrm>
            <a:off x="6199051" y="1425092"/>
            <a:ext cx="2651760" cy="10310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es-es" sz="1000" b="0" i="0" u="none" spc="3" baseline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Almacenamiento y logística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Muelles y zonas de carga y expedición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Área de recogida y colocación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Zona de enfardado y embalaje</a:t>
            </a:r>
          </a:p>
        </p:txBody>
      </p:sp>
      <p:sp>
        <p:nvSpPr>
          <p:cNvPr id="72" name="object 87">
            <a:extLst>
              <a:ext uri="{FF2B5EF4-FFF2-40B4-BE49-F238E27FC236}">
                <a16:creationId xmlns:a16="http://schemas.microsoft.com/office/drawing/2014/main" id="{ADA345AB-FC3C-B2BC-FC1F-708C91BE3B18}"/>
              </a:ext>
            </a:extLst>
          </p:cNvPr>
          <p:cNvSpPr txBox="1"/>
          <p:nvPr/>
        </p:nvSpPr>
        <p:spPr>
          <a:xfrm>
            <a:off x="9058863" y="1421569"/>
            <a:ext cx="2651760" cy="10310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es-es" sz="1000" b="0" i="0" u="none" spc="3" baseline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Alimentos y bebidas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Área de producción de máquinas de producción y cintas transportadoras 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Zona de embalaje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Depósitos, silos y tuberías</a:t>
            </a:r>
          </a:p>
        </p:txBody>
      </p:sp>
      <p:sp>
        <p:nvSpPr>
          <p:cNvPr id="73" name="object 87">
            <a:extLst>
              <a:ext uri="{FF2B5EF4-FFF2-40B4-BE49-F238E27FC236}">
                <a16:creationId xmlns:a16="http://schemas.microsoft.com/office/drawing/2014/main" id="{E666D100-6514-1E9E-AF8C-8CAD511EA12D}"/>
              </a:ext>
            </a:extLst>
          </p:cNvPr>
          <p:cNvSpPr txBox="1"/>
          <p:nvPr/>
        </p:nvSpPr>
        <p:spPr>
          <a:xfrm>
            <a:off x="479425" y="2237557"/>
            <a:ext cx="2651760" cy="6976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/>
            <a:r>
              <a:rPr lang="es-es" sz="1000" b="0" i="0" u="none" spc="3" baseline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Bricolaje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Taller/garaje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Reformas</a:t>
            </a:r>
          </a:p>
        </p:txBody>
      </p:sp>
      <p:sp>
        <p:nvSpPr>
          <p:cNvPr id="74" name="object 87">
            <a:extLst>
              <a:ext uri="{FF2B5EF4-FFF2-40B4-BE49-F238E27FC236}">
                <a16:creationId xmlns:a16="http://schemas.microsoft.com/office/drawing/2014/main" id="{760F0631-B549-2AC9-60A0-68B1DF87A2FC}"/>
              </a:ext>
            </a:extLst>
          </p:cNvPr>
          <p:cNvSpPr txBox="1"/>
          <p:nvPr/>
        </p:nvSpPr>
        <p:spPr>
          <a:xfrm>
            <a:off x="479425" y="3062293"/>
            <a:ext cx="2651760" cy="877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/>
            <a:r>
              <a:rPr lang="es-es" sz="1000" b="0" i="0" u="none" spc="3" baseline="0">
                <a:latin typeface="+mj-lt"/>
                <a:cs typeface="Arial"/>
              </a:rPr>
              <a:t>Oficinas y administración pública</a:t>
            </a:r>
            <a:endParaRPr lang="es-es" sz="1000" spc="3" dirty="0">
              <a:latin typeface="+mj-lt"/>
              <a:cs typeface="Arial"/>
            </a:endParaRP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Recepciones y vestíbulos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Salas de reuniones/conferencias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Escritorios y estaciones de trabajo</a:t>
            </a:r>
          </a:p>
        </p:txBody>
      </p:sp>
      <p:sp>
        <p:nvSpPr>
          <p:cNvPr id="75" name="object 87">
            <a:extLst>
              <a:ext uri="{FF2B5EF4-FFF2-40B4-BE49-F238E27FC236}">
                <a16:creationId xmlns:a16="http://schemas.microsoft.com/office/drawing/2014/main" id="{0766B1EA-6C77-8BF7-EA9C-15C90D1175BD}"/>
              </a:ext>
            </a:extLst>
          </p:cNvPr>
          <p:cNvSpPr txBox="1"/>
          <p:nvPr/>
        </p:nvSpPr>
        <p:spPr>
          <a:xfrm>
            <a:off x="475521" y="4066565"/>
            <a:ext cx="2651760" cy="8771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/>
            <a:r>
              <a:rPr lang="es-es" sz="1000" b="0" i="0" u="none" spc="3" baseline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Defensa y fuerzas del orden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Zonas de corte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Material de campo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Limpieza de aviones</a:t>
            </a:r>
          </a:p>
        </p:txBody>
      </p:sp>
      <p:sp>
        <p:nvSpPr>
          <p:cNvPr id="76" name="object 87">
            <a:extLst>
              <a:ext uri="{FF2B5EF4-FFF2-40B4-BE49-F238E27FC236}">
                <a16:creationId xmlns:a16="http://schemas.microsoft.com/office/drawing/2014/main" id="{F65EBECC-E539-8E55-65A0-58DA63FA6230}"/>
              </a:ext>
            </a:extLst>
          </p:cNvPr>
          <p:cNvSpPr txBox="1"/>
          <p:nvPr/>
        </p:nvSpPr>
        <p:spPr>
          <a:xfrm>
            <a:off x="479425" y="5070837"/>
            <a:ext cx="2651760" cy="1056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es-es" sz="1000" b="0" i="0" u="none" spc="3" baseline="0">
                <a:latin typeface="+mj-lt"/>
                <a:cs typeface="Arial"/>
              </a:rPr>
              <a:t>Hostelería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Vestíbulo y zonas públicas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Pasillos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Salas de banquetes y conferencias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Habitaciones residenciales </a:t>
            </a:r>
          </a:p>
        </p:txBody>
      </p:sp>
      <p:sp>
        <p:nvSpPr>
          <p:cNvPr id="77" name="object 87">
            <a:extLst>
              <a:ext uri="{FF2B5EF4-FFF2-40B4-BE49-F238E27FC236}">
                <a16:creationId xmlns:a16="http://schemas.microsoft.com/office/drawing/2014/main" id="{41C62A8A-88A7-7C13-9BCB-5BE7123D3B39}"/>
              </a:ext>
            </a:extLst>
          </p:cNvPr>
          <p:cNvSpPr txBox="1"/>
          <p:nvPr/>
        </p:nvSpPr>
        <p:spPr>
          <a:xfrm>
            <a:off x="3340100" y="2237557"/>
            <a:ext cx="2651760" cy="1056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es-es" sz="1000" b="0" i="0" u="none" spc="3" baseline="0">
                <a:latin typeface="+mj-lt"/>
                <a:cs typeface="Arial"/>
              </a:rPr>
              <a:t>Atención sanitaria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Pasillos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Habitaciones residenciales 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Pacientes y salas de tratamiento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Laboratorios y salas blancas</a:t>
            </a:r>
          </a:p>
        </p:txBody>
      </p:sp>
      <p:sp>
        <p:nvSpPr>
          <p:cNvPr id="78" name="object 87">
            <a:extLst>
              <a:ext uri="{FF2B5EF4-FFF2-40B4-BE49-F238E27FC236}">
                <a16:creationId xmlns:a16="http://schemas.microsoft.com/office/drawing/2014/main" id="{24D889A7-EDE9-088E-81A2-06A00B040117}"/>
              </a:ext>
            </a:extLst>
          </p:cNvPr>
          <p:cNvSpPr txBox="1"/>
          <p:nvPr/>
        </p:nvSpPr>
        <p:spPr>
          <a:xfrm>
            <a:off x="3340100" y="3421366"/>
            <a:ext cx="2651760" cy="8771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es-es" sz="1000" b="0" i="0" u="none" spc="3" baseline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Automoción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Salas de exposición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Limpieza de vehículos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Áreas de tiendas</a:t>
            </a:r>
          </a:p>
        </p:txBody>
      </p:sp>
      <p:sp>
        <p:nvSpPr>
          <p:cNvPr id="79" name="object 87">
            <a:extLst>
              <a:ext uri="{FF2B5EF4-FFF2-40B4-BE49-F238E27FC236}">
                <a16:creationId xmlns:a16="http://schemas.microsoft.com/office/drawing/2014/main" id="{7390036E-879F-A059-086F-982C179175D0}"/>
              </a:ext>
            </a:extLst>
          </p:cNvPr>
          <p:cNvSpPr txBox="1"/>
          <p:nvPr/>
        </p:nvSpPr>
        <p:spPr>
          <a:xfrm>
            <a:off x="3340100" y="4425638"/>
            <a:ext cx="2651760" cy="11849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es-es" sz="1000" b="0" i="0" u="none" spc="3" baseline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Edificación y construcción</a:t>
            </a:r>
            <a:endParaRPr lang="es-es" sz="1000" spc="3" dirty="0">
              <a:solidFill>
                <a:schemeClr val="tx1">
                  <a:lumMod val="50000"/>
                </a:schemeClr>
              </a:solidFill>
              <a:latin typeface="+mj-lt"/>
              <a:cs typeface="Arial"/>
            </a:endParaRP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Herramientas y equipos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Extracción, </a:t>
            </a:r>
            <a:br>
              <a:rPr lang="es-es" sz="100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s-es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contención y eliminación de polvo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Limpieza general/trabajos de andamiaje</a:t>
            </a:r>
          </a:p>
        </p:txBody>
      </p:sp>
      <p:sp>
        <p:nvSpPr>
          <p:cNvPr id="80" name="object 87">
            <a:extLst>
              <a:ext uri="{FF2B5EF4-FFF2-40B4-BE49-F238E27FC236}">
                <a16:creationId xmlns:a16="http://schemas.microsoft.com/office/drawing/2014/main" id="{A58813CD-8ADA-24B4-7482-4969D2022D00}"/>
              </a:ext>
            </a:extLst>
          </p:cNvPr>
          <p:cNvSpPr txBox="1"/>
          <p:nvPr/>
        </p:nvSpPr>
        <p:spPr>
          <a:xfrm>
            <a:off x="6200775" y="2579729"/>
            <a:ext cx="2651760" cy="32918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400"/>
              </a:spcBef>
            </a:pPr>
            <a:r>
              <a:rPr lang="es-es" sz="1000" b="0" i="0" u="none" spc="3" baseline="0">
                <a:latin typeface="+mj-lt"/>
                <a:cs typeface="Arial"/>
              </a:rPr>
              <a:t>Fabricación</a:t>
            </a:r>
            <a:r>
              <a:rPr lang="es-es" sz="1000" b="1" i="0" u="none" spc="18" baseline="0">
                <a:cs typeface="Arial"/>
              </a:rPr>
              <a:t> </a:t>
            </a:r>
          </a:p>
          <a:p>
            <a:pPr algn="l" rtl="0">
              <a:spcBef>
                <a:spcPts val="400"/>
              </a:spcBef>
            </a:pPr>
            <a:r>
              <a:rPr lang="es-es" sz="1000" b="0" i="0" u="none" spc="-3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Fabricación</a:t>
            </a:r>
            <a:r>
              <a:rPr lang="es-es" sz="1000" b="0" i="0" u="none" spc="-24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 </a:t>
            </a:r>
            <a:r>
              <a:rPr lang="es-es" sz="1000" b="0" i="0" u="none" spc="-9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limpia</a:t>
            </a:r>
            <a:r>
              <a:rPr lang="es-es" sz="1000" b="0" i="0" u="none" spc="15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(electrónica)</a:t>
            </a:r>
            <a:endParaRPr lang="es-es" sz="1000" dirty="0">
              <a:latin typeface="Roboto Medium" panose="02000000000000000000" pitchFamily="2" charset="0"/>
              <a:ea typeface="Roboto Medium" panose="02000000000000000000" pitchFamily="2" charset="0"/>
              <a:cs typeface="Arial"/>
            </a:endParaRP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Fabricación de componentes electrónicos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baseline="0">
                <a:cs typeface="Arial" panose="020B0604020202020204" pitchFamily="34" charset="0"/>
              </a:rPr>
              <a:t>Zona de montaje de la electrónica</a:t>
            </a:r>
          </a:p>
          <a:p>
            <a:pPr marL="201168" indent="-201168" algn="l" rtl="0">
              <a:spcBef>
                <a:spcPts val="400"/>
              </a:spcBef>
            </a:pPr>
            <a:r>
              <a:rPr lang="es-es" sz="1000" b="0" i="0" u="none" spc="-9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Fabricación</a:t>
            </a:r>
            <a:r>
              <a:rPr lang="es-es" sz="1000" b="0" i="0" u="none" spc="15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de automóviles</a:t>
            </a:r>
            <a:endParaRPr lang="es-es" sz="1000" dirty="0">
              <a:latin typeface="Roboto Medium" panose="02000000000000000000" pitchFamily="2" charset="0"/>
              <a:ea typeface="Roboto Medium" panose="02000000000000000000" pitchFamily="2" charset="0"/>
              <a:cs typeface="Arial"/>
            </a:endParaRP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Línea de</a:t>
            </a:r>
            <a:r>
              <a:rPr lang="es-es" sz="1000" b="0" i="0" u="none" spc="18" baseline="0">
                <a:cs typeface="Arial" panose="020B0604020202020204" pitchFamily="34" charset="0"/>
              </a:rPr>
              <a:t> </a:t>
            </a:r>
            <a:r>
              <a:rPr lang="es-es" sz="1000" b="0" i="0" u="none" spc="3" baseline="0">
                <a:cs typeface="Arial" panose="020B0604020202020204" pitchFamily="34" charset="0"/>
              </a:rPr>
              <a:t>montaje</a:t>
            </a:r>
            <a:endParaRPr lang="es-es" sz="1000" dirty="0">
              <a:cs typeface="Arial" panose="020B0604020202020204" pitchFamily="34" charset="0"/>
            </a:endParaRP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Zona</a:t>
            </a:r>
            <a:r>
              <a:rPr lang="es-es" sz="1000" b="0" i="0" u="none" spc="18" baseline="0">
                <a:cs typeface="Arial" panose="020B0604020202020204" pitchFamily="34" charset="0"/>
              </a:rPr>
              <a:t> </a:t>
            </a:r>
            <a:r>
              <a:rPr lang="es-es" sz="1000" b="0" i="0" u="none" spc="3" baseline="0">
                <a:cs typeface="Arial" panose="020B0604020202020204" pitchFamily="34" charset="0"/>
              </a:rPr>
              <a:t>de montaje</a:t>
            </a:r>
          </a:p>
          <a:p>
            <a:pPr marL="7701" marR="3081" algn="l" rtl="0">
              <a:lnSpc>
                <a:spcPct val="108500"/>
              </a:lnSpc>
              <a:spcBef>
                <a:spcPts val="400"/>
              </a:spcBef>
            </a:pPr>
            <a:r>
              <a:rPr lang="es-es" sz="1000" b="0" i="0" u="none" spc="15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Fabricación de </a:t>
            </a:r>
            <a:r>
              <a:rPr lang="es-es" sz="1000" b="0" i="0" u="none" spc="33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aserraderos </a:t>
            </a:r>
            <a:r>
              <a:rPr lang="es-es" sz="1000" b="0" i="0" u="none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y muebles</a:t>
            </a:r>
            <a:endParaRPr lang="es-es" sz="1000" dirty="0">
              <a:latin typeface="Roboto Medium" panose="02000000000000000000" pitchFamily="2" charset="0"/>
              <a:ea typeface="Roboto Medium" panose="02000000000000000000" pitchFamily="2" charset="0"/>
              <a:cs typeface="Arial"/>
            </a:endParaRP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Maquinaria de producción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Área de producción</a:t>
            </a:r>
          </a:p>
          <a:p>
            <a:pPr marL="7701" marR="3081" algn="l" rtl="0">
              <a:lnSpc>
                <a:spcPct val="108500"/>
              </a:lnSpc>
              <a:spcBef>
                <a:spcPts val="400"/>
              </a:spcBef>
            </a:pPr>
            <a:r>
              <a:rPr lang="es-es" sz="1000" b="0" i="0" u="none" spc="6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Fábrica de cemento/producción de</a:t>
            </a:r>
            <a:r>
              <a:rPr lang="es-es" sz="1000" b="0" i="0" u="none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 </a:t>
            </a:r>
            <a:r>
              <a:rPr lang="es-es" sz="1000" b="0" i="0" u="none" spc="15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materiales</a:t>
            </a:r>
            <a:r>
              <a:rPr lang="es-es" sz="1000" b="0" i="0" u="none" spc="3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 de</a:t>
            </a:r>
            <a:r>
              <a:rPr lang="es-es" sz="1000" b="0" i="0" u="none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 construcción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Maquinaria de producción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Área de producción</a:t>
            </a:r>
          </a:p>
        </p:txBody>
      </p:sp>
      <p:sp>
        <p:nvSpPr>
          <p:cNvPr id="81" name="object 87">
            <a:extLst>
              <a:ext uri="{FF2B5EF4-FFF2-40B4-BE49-F238E27FC236}">
                <a16:creationId xmlns:a16="http://schemas.microsoft.com/office/drawing/2014/main" id="{78AB67F5-EDF5-158C-C5E3-3DAC0B1BD351}"/>
              </a:ext>
            </a:extLst>
          </p:cNvPr>
          <p:cNvSpPr txBox="1"/>
          <p:nvPr/>
        </p:nvSpPr>
        <p:spPr>
          <a:xfrm>
            <a:off x="9058863" y="2579729"/>
            <a:ext cx="2651760" cy="877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es-es" sz="1000" b="0" i="0" u="none" spc="3" baseline="0">
                <a:latin typeface="+mj-lt"/>
                <a:cs typeface="Arial"/>
              </a:rPr>
              <a:t>Industria farmacéutica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Equipo de producción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Área de producción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Almacén de productos terminados</a:t>
            </a:r>
          </a:p>
        </p:txBody>
      </p:sp>
      <p:sp>
        <p:nvSpPr>
          <p:cNvPr id="82" name="object 87">
            <a:extLst>
              <a:ext uri="{FF2B5EF4-FFF2-40B4-BE49-F238E27FC236}">
                <a16:creationId xmlns:a16="http://schemas.microsoft.com/office/drawing/2014/main" id="{C6699DC8-3F3B-619A-3538-BA70CC45EE5E}"/>
              </a:ext>
            </a:extLst>
          </p:cNvPr>
          <p:cNvSpPr txBox="1"/>
          <p:nvPr/>
        </p:nvSpPr>
        <p:spPr>
          <a:xfrm>
            <a:off x="9058863" y="3584001"/>
            <a:ext cx="2651760" cy="2514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es-es" sz="1000" b="0" i="0" u="none" spc="3" baseline="0">
                <a:latin typeface="+mj-lt"/>
                <a:cs typeface="Arial"/>
              </a:rPr>
              <a:t>Hierro y metal</a:t>
            </a:r>
          </a:p>
          <a:p>
            <a:pPr marR="3081" algn="l" rtl="0">
              <a:spcBef>
                <a:spcPts val="400"/>
              </a:spcBef>
            </a:pPr>
            <a:r>
              <a:rPr lang="es-es" sz="1000" b="0" i="0" u="none" spc="6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Fundiciones/componentes mecánicos/producción de piezas metálicas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Limpieza general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Limpieza de equipos de producción</a:t>
            </a:r>
          </a:p>
          <a:p>
            <a:pPr marR="3081" algn="l" rtl="0">
              <a:spcBef>
                <a:spcPts val="400"/>
              </a:spcBef>
            </a:pPr>
            <a:r>
              <a:rPr lang="es-es" sz="1000" b="0" i="0" u="none" spc="6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Fabricación aditiva/piezas de aluminio y titanio/corte por láser/rectificado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Equipo de producción</a:t>
            </a:r>
          </a:p>
          <a:p>
            <a:pPr marR="3081" algn="l" rtl="0">
              <a:spcBef>
                <a:spcPts val="400"/>
              </a:spcBef>
            </a:pPr>
            <a:r>
              <a:rPr lang="es-es" sz="1000" b="0" i="0" u="none" spc="6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Pintura/revestimiento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es-es" sz="1000" b="0" i="0" u="none" spc="9" baseline="0">
                <a:cs typeface="Arial" panose="020B0604020202020204" pitchFamily="34" charset="0"/>
              </a:rPr>
              <a:t>Limpieza general</a:t>
            </a:r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BF28F23E-9BAD-3EFA-D5F4-9368EB3EF1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023" y="3169893"/>
            <a:ext cx="402908" cy="454343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30844EBF-908E-ECFA-5C8E-41FA9496F4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595" y="4184397"/>
            <a:ext cx="385763" cy="317183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0D013AFF-8651-9D7E-3321-FEA4DA480E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449" y="5186018"/>
            <a:ext cx="420053" cy="394335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00DADDBA-1FE0-6B10-F2D8-2D20EEB19D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69822" y="1554903"/>
            <a:ext cx="377190" cy="317183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D106D1E9-DFFE-8E70-89D1-12A0EDB1E3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73154" y="2358090"/>
            <a:ext cx="428625" cy="342900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FE83A923-1491-D268-670B-DF54667C70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03157" y="3539811"/>
            <a:ext cx="368618" cy="411480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1A517676-BA66-72D6-8579-4B3C6772B7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03157" y="4543469"/>
            <a:ext cx="407194" cy="235268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8B82A5E2-5FB8-04CA-EA2D-31996743D09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275184" y="1547982"/>
            <a:ext cx="540068" cy="265748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0E91F289-5B90-5AC0-3615-9793EBA0B7C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60909" y="2733871"/>
            <a:ext cx="368618" cy="342900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12FCEAE2-5F73-BAFB-83EA-F8A9462C3F6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265566" y="1553037"/>
            <a:ext cx="282893" cy="420053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53C0386B-E5B6-5E5E-82BE-5AD95DA29FD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239848" y="2700990"/>
            <a:ext cx="334328" cy="385763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19DEC358-9781-E18A-88F0-0DE124ADC5D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239848" y="3745551"/>
            <a:ext cx="385763" cy="437198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5801AE37-FF26-C03A-DA0C-D22900EA1A5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64037" y="2358090"/>
            <a:ext cx="497205" cy="471488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40B22CE3-7D26-06FD-EBED-928904811C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05165" y="1554903"/>
            <a:ext cx="428625" cy="3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88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ilfisk Toolbox_Standard_4-3">
  <a:themeElements>
    <a:clrScheme name="Nilfisk Color-theme">
      <a:dk1>
        <a:srgbClr val="28313F"/>
      </a:dk1>
      <a:lt1>
        <a:srgbClr val="FFFFFF"/>
      </a:lt1>
      <a:dk2>
        <a:srgbClr val="8997A4"/>
      </a:dk2>
      <a:lt2>
        <a:srgbClr val="B3BBC5"/>
      </a:lt2>
      <a:accent1>
        <a:srgbClr val="6194AA"/>
      </a:accent1>
      <a:accent2>
        <a:srgbClr val="2496BE"/>
      </a:accent2>
      <a:accent3>
        <a:srgbClr val="38AFD9"/>
      </a:accent3>
      <a:accent4>
        <a:srgbClr val="38A8B4"/>
      </a:accent4>
      <a:accent5>
        <a:srgbClr val="68C18B"/>
      </a:accent5>
      <a:accent6>
        <a:srgbClr val="F47358"/>
      </a:accent6>
      <a:hlink>
        <a:srgbClr val="38AFD9"/>
      </a:hlink>
      <a:folHlink>
        <a:srgbClr val="38AFD9"/>
      </a:folHlink>
    </a:clrScheme>
    <a:fontScheme name="Nilfisk">
      <a:majorFont>
        <a:latin typeface="Roboto 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ctr"/>
      <a:lstStyle>
        <a:defPPr algn="ctr">
          <a:defRPr sz="200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pdated PowerPoint template 07-03-2022" id="{9E190E2A-A7A5-4E87-8010-778499B664C6}" vid="{A3FD54EC-67ED-411F-96C2-E7386872FA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6df868-51cc-4d63-9bd1-3347174802f5" xsi:nil="true"/>
    <lcf76f155ced4ddcb4097134ff3c332f xmlns="6903b321-3545-4bfc-b111-7702843b6d4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ACC8E258210344A9FE922C0D29B270" ma:contentTypeVersion="16" ma:contentTypeDescription="Create a new document." ma:contentTypeScope="" ma:versionID="fd3e101f2f353f33feb8971ae4ec86b6">
  <xsd:schema xmlns:xsd="http://www.w3.org/2001/XMLSchema" xmlns:xs="http://www.w3.org/2001/XMLSchema" xmlns:p="http://schemas.microsoft.com/office/2006/metadata/properties" xmlns:ns2="6903b321-3545-4bfc-b111-7702843b6d40" xmlns:ns3="c56df868-51cc-4d63-9bd1-3347174802f5" targetNamespace="http://schemas.microsoft.com/office/2006/metadata/properties" ma:root="true" ma:fieldsID="bda11954bd90cc8fa027111a30383823" ns2:_="" ns3:_="">
    <xsd:import namespace="6903b321-3545-4bfc-b111-7702843b6d40"/>
    <xsd:import namespace="c56df868-51cc-4d63-9bd1-3347174802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3b321-3545-4bfc-b111-7702843b6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4d3e637-ff8d-4400-8b4f-c20cae65d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df868-51cc-4d63-9bd1-3347174802f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cfb0581-86ba-4f70-b3d8-e2806a0a35f0}" ma:internalName="TaxCatchAll" ma:showField="CatchAllData" ma:web="c56df868-51cc-4d63-9bd1-3347174802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35D97F-54F6-4139-90B1-4BC360E16E53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101d09d1-2fba-4d93-a45c-1211151ee786"/>
    <ds:schemaRef ds:uri="http://purl.org/dc/elements/1.1/"/>
    <ds:schemaRef ds:uri="http://schemas.microsoft.com/office/infopath/2007/PartnerControls"/>
    <ds:schemaRef ds:uri="9a261087-ddb5-4fc3-ae00-ca27a6304815"/>
    <ds:schemaRef ds:uri="http://www.w3.org/XML/1998/namespace"/>
    <ds:schemaRef ds:uri="http://purl.org/dc/terms/"/>
    <ds:schemaRef ds:uri="c56df868-51cc-4d63-9bd1-3347174802f5"/>
    <ds:schemaRef ds:uri="6903b321-3545-4bfc-b111-7702843b6d40"/>
  </ds:schemaRefs>
</ds:datastoreItem>
</file>

<file path=customXml/itemProps2.xml><?xml version="1.0" encoding="utf-8"?>
<ds:datastoreItem xmlns:ds="http://schemas.openxmlformats.org/officeDocument/2006/customXml" ds:itemID="{08D9CF25-2968-4E35-9D7F-AFFFC6CD9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59DFAB-5913-4191-AE0A-295B6994A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3b321-3545-4bfc-b111-7702843b6d40"/>
    <ds:schemaRef ds:uri="c56df868-51cc-4d63-9bd1-3347174802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Nilfisk PTT template 07-03-2022</Template>
  <TotalTime>139</TotalTime>
  <Words>4221</Words>
  <Application>Microsoft Office PowerPoint</Application>
  <PresentationFormat>Panorámica</PresentationFormat>
  <Paragraphs>708</Paragraphs>
  <Slides>27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Arial</vt:lpstr>
      <vt:lpstr>Calibri</vt:lpstr>
      <vt:lpstr>Courier New</vt:lpstr>
      <vt:lpstr>Poppins</vt:lpstr>
      <vt:lpstr>Roboto</vt:lpstr>
      <vt:lpstr>Roboto Black</vt:lpstr>
      <vt:lpstr>Roboto Bold</vt:lpstr>
      <vt:lpstr>Roboto Light</vt:lpstr>
      <vt:lpstr>Roboto Medium</vt:lpstr>
      <vt:lpstr>Nilfisk Toolbox_Standard_4-3</vt:lpstr>
      <vt:lpstr>think-cell Slide</vt:lpstr>
      <vt:lpstr>Presentamos nuestra nueva gama AERO a batería Nilfisk AERO B</vt:lpstr>
      <vt:lpstr>Agenda</vt:lpstr>
      <vt:lpstr>Agenda</vt:lpstr>
      <vt:lpstr>1 | Contexto: AERO Battery</vt:lpstr>
      <vt:lpstr>1 | Contexto NBP - NBC215 </vt:lpstr>
      <vt:lpstr>1 | Antecedentes - Marca y diseño</vt:lpstr>
      <vt:lpstr>Presentación de PowerPoint</vt:lpstr>
      <vt:lpstr>Agenda</vt:lpstr>
      <vt:lpstr>2 | Segmentos de clientes</vt:lpstr>
      <vt:lpstr>2 | Segmento objetivo y aplicaciones clave</vt:lpstr>
      <vt:lpstr>Agenda</vt:lpstr>
      <vt:lpstr>3 | Nueva AERO Battery </vt:lpstr>
      <vt:lpstr>3 | Aspectos destacados del AERO B</vt:lpstr>
      <vt:lpstr>3 | Nuevo aspirador con batería</vt:lpstr>
      <vt:lpstr>3 | Nuevo aspirador con batería</vt:lpstr>
      <vt:lpstr>3 | Nuevo aspirador con batería</vt:lpstr>
      <vt:lpstr>Agenda</vt:lpstr>
      <vt:lpstr>4 | Características del AERO B</vt:lpstr>
      <vt:lpstr>4 | Características del AERO B</vt:lpstr>
      <vt:lpstr>4 | Características del AERO B</vt:lpstr>
      <vt:lpstr>4 | Características del AERO B</vt:lpstr>
      <vt:lpstr>4 | Características del AERO B</vt:lpstr>
      <vt:lpstr>Agenda</vt:lpstr>
      <vt:lpstr>5 | Nueva plataforma para la batería</vt:lpstr>
      <vt:lpstr>5 | Nueva plataforma para la batería</vt:lpstr>
      <vt:lpstr>5 | Nueva plataforma para la batería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presentation title here</dc:title>
  <dc:creator>Esben Graff</dc:creator>
  <cp:lastModifiedBy>Adrián Bora</cp:lastModifiedBy>
  <cp:revision>63</cp:revision>
  <dcterms:created xsi:type="dcterms:W3CDTF">2022-03-29T11:25:32Z</dcterms:created>
  <dcterms:modified xsi:type="dcterms:W3CDTF">2026-01-12T10:31:07Z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2578482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D5.0.2</vt:lpwstr>
  </property>
  <property fmtid="{D5CDD505-2E9C-101B-9397-08002B2CF9AE}" pid="5" name="ContentTypeId">
    <vt:lpwstr>0x01010066ACC8E258210344A9FE922C0D29B270</vt:lpwstr>
  </property>
  <property fmtid="{D5CDD505-2E9C-101B-9397-08002B2CF9AE}" pid="6" name="MSIP_Label_c1c1fc1b-71f6-4e55-b88d-a4d9044b10bf_Enabled">
    <vt:lpwstr>true</vt:lpwstr>
  </property>
  <property fmtid="{D5CDD505-2E9C-101B-9397-08002B2CF9AE}" pid="7" name="MSIP_Label_c1c1fc1b-71f6-4e55-b88d-a4d9044b10bf_SetDate">
    <vt:lpwstr>2022-03-29T11:34:17Z</vt:lpwstr>
  </property>
  <property fmtid="{D5CDD505-2E9C-101B-9397-08002B2CF9AE}" pid="8" name="MSIP_Label_c1c1fc1b-71f6-4e55-b88d-a4d9044b10bf_Method">
    <vt:lpwstr>Privileged</vt:lpwstr>
  </property>
  <property fmtid="{D5CDD505-2E9C-101B-9397-08002B2CF9AE}" pid="9" name="MSIP_Label_c1c1fc1b-71f6-4e55-b88d-a4d9044b10bf_Name">
    <vt:lpwstr>Nilfisk secret</vt:lpwstr>
  </property>
  <property fmtid="{D5CDD505-2E9C-101B-9397-08002B2CF9AE}" pid="10" name="MSIP_Label_c1c1fc1b-71f6-4e55-b88d-a4d9044b10bf_SiteId">
    <vt:lpwstr>753c5d99-05be-4237-b4c5-fdb2e6b32ab2</vt:lpwstr>
  </property>
  <property fmtid="{D5CDD505-2E9C-101B-9397-08002B2CF9AE}" pid="11" name="MSIP_Label_c1c1fc1b-71f6-4e55-b88d-a4d9044b10bf_ActionId">
    <vt:lpwstr>5172cd7c-cf70-427c-9652-15fc36e67b62</vt:lpwstr>
  </property>
  <property fmtid="{D5CDD505-2E9C-101B-9397-08002B2CF9AE}" pid="12" name="MSIP_Label_c1c1fc1b-71f6-4e55-b88d-a4d9044b10bf_ContentBits">
    <vt:lpwstr>2</vt:lpwstr>
  </property>
  <property fmtid="{D5CDD505-2E9C-101B-9397-08002B2CF9AE}" pid="13" name="MediaServiceImageTags">
    <vt:lpwstr/>
  </property>
</Properties>
</file>