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86" r:id="rId5"/>
    <p:sldId id="2717" r:id="rId6"/>
    <p:sldId id="289" r:id="rId7"/>
    <p:sldId id="290" r:id="rId8"/>
    <p:sldId id="291" r:id="rId9"/>
    <p:sldId id="295" r:id="rId10"/>
    <p:sldId id="292" r:id="rId11"/>
    <p:sldId id="293" r:id="rId12"/>
    <p:sldId id="294" r:id="rId13"/>
    <p:sldId id="2725" r:id="rId14"/>
    <p:sldId id="2726" r:id="rId15"/>
    <p:sldId id="296" r:id="rId16"/>
    <p:sldId id="297" r:id="rId17"/>
    <p:sldId id="301" r:id="rId18"/>
    <p:sldId id="300" r:id="rId19"/>
  </p:sldIdLst>
  <p:sldSz cx="12192000" cy="6858000"/>
  <p:notesSz cx="6797675" cy="9872663"/>
  <p:custDataLst>
    <p:tags r:id="rId22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97A4"/>
    <a:srgbClr val="7C878E"/>
    <a:srgbClr val="000000"/>
    <a:srgbClr val="979797"/>
    <a:srgbClr val="4B4F54"/>
    <a:srgbClr val="606A70"/>
    <a:srgbClr val="D4CFBE"/>
    <a:srgbClr val="82827E"/>
    <a:srgbClr val="DDCFBF"/>
    <a:srgbClr val="054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89547" autoAdjust="0"/>
  </p:normalViewPr>
  <p:slideViewPr>
    <p:cSldViewPr snapToGrid="0">
      <p:cViewPr varScale="1">
        <p:scale>
          <a:sx n="77" d="100"/>
          <a:sy n="77" d="100"/>
        </p:scale>
        <p:origin x="62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3168" y="108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B4FFD1-7A7D-85C4-B3AB-55B355DA97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DC1B0-0EC1-8336-2CF3-754A8FC496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273CE-5248-4578-90FB-C630F1ABB72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28F5B-0703-C76E-B6B4-7C0CD82AFC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9C828-8360-D8D2-38C3-BAFEA7D0D9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93A72-F7F2-47A8-9E99-C02202810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2179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09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5C33D63-9FF2-4F2E-9F90-CDE752E5D8CB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94732A21-B5B4-483C-81F0-1F2E92213E4B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FCA3B459-653D-4D0D-9B28-9CEAB62CEF79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038600" y="6529068"/>
            <a:ext cx="759950" cy="153888"/>
          </a:xfrm>
        </p:spPr>
        <p:txBody>
          <a:bodyPr/>
          <a:lstStyle/>
          <a:p>
            <a:fld id="{FFCAAEB1-5199-4F5F-A8D0-87A2354B3BC4}" type="datetime1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452124"/>
            <a:ext cx="3117704" cy="307777"/>
          </a:xfrm>
        </p:spPr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99211C-51B7-4894-A358-C9B251975715}" type="datetime1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A9E47DF-2E0C-408D-91DB-48B031E4368C}" type="datetime1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A8A2ED8-60E2-439F-B839-9E5C9C7AF338}" type="datetime1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BA271BB0-C7A5-45B5-BF7B-E66B0EB2C5D5}" type="datetime1">
              <a:rPr lang="en-US" smtClean="0"/>
              <a:t>3/15/2024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16280683-1447-4247-9105-341E7F5709E7}" type="datetime1">
              <a:rPr lang="en-US" smtClean="0"/>
              <a:t>3/15/2024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95B7DB6A-05C8-4E69-B922-73FA4770DBDD}" type="datetime1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>
          <a:xfrm>
            <a:off x="4038600" y="6529068"/>
            <a:ext cx="759950" cy="153888"/>
          </a:xfrm>
        </p:spPr>
        <p:txBody>
          <a:bodyPr/>
          <a:lstStyle/>
          <a:p>
            <a:fld id="{575F094B-B8B9-4944-AB1E-7FF8B4B18013}" type="datetime1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>
          <a:xfrm>
            <a:off x="920896" y="6452124"/>
            <a:ext cx="2894966" cy="307777"/>
          </a:xfrm>
        </p:spPr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CF7CFEF6-F622-4CB1-81DC-A094A7D2AF4D}" type="datetime1">
              <a:rPr lang="en-US" smtClean="0"/>
              <a:t>3/15/2024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455811F-492A-44CF-BB6D-C1092F3A324A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00BA98C-4A5F-4801-9E65-06C2DBD4AB70}" type="datetime1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FD9988-AF73-4894-A61C-122D0A9DF097}" type="datetime1">
              <a:rPr lang="en-US" smtClean="0"/>
              <a:t>3/15/2024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FFC95BA-6DAE-44E4-96D1-6477C2A0C89D}" type="datetime1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1028BC6-EC9D-4F8F-98A0-66670FB4A199}" type="datetime1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E4D849AC-61AD-4DAC-BEBE-D9EBBF8C7297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62DA7-FDE7-C7CA-3865-CC02F80C6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C577D60-E544-AB46-B90F-18ABF5EED7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59"/>
          <a:stretch/>
        </p:blipFill>
        <p:spPr>
          <a:xfrm>
            <a:off x="0" y="1"/>
            <a:ext cx="12192000" cy="62737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2A003B-5BE0-06B0-C8E3-97AD101B1A50}"/>
              </a:ext>
            </a:extLst>
          </p:cNvPr>
          <p:cNvSpPr/>
          <p:nvPr/>
        </p:nvSpPr>
        <p:spPr>
          <a:xfrm>
            <a:off x="0" y="-1"/>
            <a:ext cx="12192000" cy="6273799"/>
          </a:xfrm>
          <a:prstGeom prst="rect">
            <a:avLst/>
          </a:prstGeom>
          <a:gradFill>
            <a:gsLst>
              <a:gs pos="0">
                <a:schemeClr val="tx1">
                  <a:alpha val="90000"/>
                </a:schemeClr>
              </a:gs>
              <a:gs pos="64000">
                <a:srgbClr val="28313F">
                  <a:alpha val="25000"/>
                </a:srgbClr>
              </a:gs>
              <a:gs pos="100000">
                <a:schemeClr val="tx1">
                  <a:alpha val="76000"/>
                </a:schemeClr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4A2743-0AF5-7F08-1B24-00FDC28CAC24}"/>
              </a:ext>
            </a:extLst>
          </p:cNvPr>
          <p:cNvSpPr/>
          <p:nvPr/>
        </p:nvSpPr>
        <p:spPr>
          <a:xfrm>
            <a:off x="0" y="0"/>
            <a:ext cx="12192000" cy="3543300"/>
          </a:xfrm>
          <a:prstGeom prst="rect">
            <a:avLst/>
          </a:prstGeom>
          <a:gradFill>
            <a:gsLst>
              <a:gs pos="0">
                <a:schemeClr val="tx1">
                  <a:alpha val="42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068CE1-1C78-259D-072D-2BBDE70C2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000"/>
              </a:lnSpc>
            </a:pPr>
            <a:r>
              <a:rPr lang="en-US">
                <a:solidFill>
                  <a:schemeClr val="bg1"/>
                </a:solidFill>
              </a:rPr>
              <a:t>VP300 HEPA</a:t>
            </a:r>
            <a:br>
              <a:rPr lang="en-US">
                <a:solidFill>
                  <a:schemeClr val="bg1"/>
                </a:solidFill>
              </a:rPr>
            </a:br>
            <a:r>
              <a:rPr lang="el-GR" sz="3000" b="0">
                <a:solidFill>
                  <a:schemeClr val="bg1"/>
                </a:solidFill>
                <a:latin typeface="+mn-lt"/>
              </a:rPr>
              <a:t>Πωλήσεις και τεχνική παρουσίαση</a:t>
            </a:r>
            <a:endParaRPr lang="en-US" sz="3000" b="0" dirty="0">
              <a:solidFill>
                <a:schemeClr val="bg1"/>
              </a:solidFill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63E40B-3BF9-2419-7D33-1E271111AC0E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4960" y="150651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8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ED793-9B69-A956-750B-EAEBC93897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Υπόβαθρο σχετικά με την αναβάθμιση του υπάρχοντος VP300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CC842C-1BAC-6664-2479-1347256F2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Παρουσίαση του Nilfisk VP300 R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E742C5-2BE0-58F9-4D37-946F1326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7898" y="1717590"/>
            <a:ext cx="4546926" cy="4665682"/>
          </a:xfrm>
          <a:prstGeom prst="rect">
            <a:avLst/>
          </a:prstGeom>
        </p:spPr>
      </p:pic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4E8B4DC7-CEE0-5630-CBB2-0B296C337352}"/>
              </a:ext>
            </a:extLst>
          </p:cNvPr>
          <p:cNvSpPr txBox="1">
            <a:spLocks/>
          </p:cNvSpPr>
          <p:nvPr/>
        </p:nvSpPr>
        <p:spPr>
          <a:xfrm>
            <a:off x="5898382" y="1416345"/>
            <a:ext cx="5988818" cy="4863764"/>
          </a:xfrm>
          <a:prstGeom prst="rect">
            <a:avLst/>
          </a:prstGeom>
        </p:spPr>
        <p:txBody>
          <a:bodyPr anchor="ctr" anchorCtr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l-GR" sz="1200" dirty="0">
                <a:latin typeface="+mj-lt"/>
              </a:rPr>
              <a:t>Λόγος για την ανάπτυξη του VP300 R: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1200" dirty="0">
                <a:latin typeface="Roboto Light" panose="02000000000000000000" pitchFamily="2" charset="0"/>
              </a:rPr>
              <a:t>Η μεγαλύτερη εστίαση σε βιώσιμα προϊόντα μάς οδήγησε στην αναβάθμιση της σειράς VP300 με ένα μοντέλο κατασκευασμένο με 30% πλαστικό PCR. Αυτή η στρατηγική κίνηση ευθυγραμμίζεται με την απαίτηση των πελατών για βιωσιμότητα και ενισχύει την ανταγωνιστική μας θέση στην αγορά.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l-GR" sz="1200" dirty="0">
                <a:solidFill>
                  <a:schemeClr val="accent3"/>
                </a:solidFill>
                <a:latin typeface="Roboto Bold" panose="02000000000000000000" pitchFamily="2" charset="0"/>
              </a:rPr>
              <a:t>Σημαντικά στοιχεία προϊόντος: Κατασκευασμένο από 30% βιώσιμο πλαστικό PCR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1200" dirty="0">
                <a:latin typeface="Roboto Light" panose="02000000000000000000" pitchFamily="2" charset="0"/>
              </a:rPr>
              <a:t>Το VP300 R διατηρεί τα αξιόπιστα και ανθεκτικά χαρακτηριστικά της αρχικής σειράς VP300, γεγονός που το καθιστά κατάλληλο για καθημερινή χρήση σε διάφορες εφαρμογές, όπως γραφεία, δωμάτια ξενοδοχείων και καταστήματα λιανικής.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1200" dirty="0">
                <a:latin typeface="Roboto Light" panose="02000000000000000000" pitchFamily="2" charset="0"/>
              </a:rPr>
              <a:t>Διακρίνεται για τη </a:t>
            </a:r>
            <a:r>
              <a:rPr lang="el-GR" sz="1200" dirty="0">
                <a:latin typeface="+mj-lt"/>
              </a:rPr>
              <a:t>σύνθεσή του από 30% ανακυκλωμένο πλαστικό μετά την κατανάλωση (PCR)</a:t>
            </a:r>
            <a:r>
              <a:rPr lang="el-GR" sz="1200" dirty="0">
                <a:latin typeface="Roboto Light" panose="02000000000000000000" pitchFamily="2" charset="0"/>
              </a:rPr>
              <a:t> αναμεμειγμένο με 70% παρθένο πλαστικό. </a:t>
            </a:r>
            <a:r>
              <a:rPr lang="el-GR" sz="1200" dirty="0">
                <a:latin typeface="+mj-lt"/>
              </a:rPr>
              <a:t>Αυτό το διαφοροποιεί από τον ανταγωνισμό, </a:t>
            </a:r>
            <a:r>
              <a:rPr lang="el-GR" sz="1200" dirty="0">
                <a:latin typeface="Roboto Light" panose="02000000000000000000" pitchFamily="2" charset="0"/>
              </a:rPr>
              <a:t>όπως το </a:t>
            </a:r>
            <a:r>
              <a:rPr lang="el-GR" sz="1200" dirty="0" err="1">
                <a:latin typeface="Roboto Light" panose="02000000000000000000" pitchFamily="2" charset="0"/>
              </a:rPr>
              <a:t>Re!Plast</a:t>
            </a:r>
            <a:r>
              <a:rPr lang="el-GR" sz="1200" dirty="0">
                <a:latin typeface="Roboto Light" panose="02000000000000000000" pitchFamily="2" charset="0"/>
              </a:rPr>
              <a:t> της </a:t>
            </a:r>
            <a:r>
              <a:rPr lang="el-GR" sz="1200" dirty="0" err="1">
                <a:latin typeface="Roboto Light" panose="02000000000000000000" pitchFamily="2" charset="0"/>
              </a:rPr>
              <a:t>Kärcher</a:t>
            </a:r>
            <a:r>
              <a:rPr lang="el-GR" sz="1200" dirty="0">
                <a:latin typeface="Roboto Light" panose="02000000000000000000" pitchFamily="2" charset="0"/>
              </a:rPr>
              <a:t> και το ERP180 </a:t>
            </a:r>
            <a:r>
              <a:rPr lang="el-GR" sz="1200" dirty="0" err="1">
                <a:latin typeface="Roboto Light" panose="02000000000000000000" pitchFamily="2" charset="0"/>
              </a:rPr>
              <a:t>ReFlo</a:t>
            </a:r>
            <a:r>
              <a:rPr lang="el-GR" sz="1200" dirty="0">
                <a:latin typeface="Roboto Light" panose="02000000000000000000" pitchFamily="2" charset="0"/>
              </a:rPr>
              <a:t> της </a:t>
            </a:r>
            <a:r>
              <a:rPr lang="el-GR" sz="1200" dirty="0" err="1">
                <a:latin typeface="Roboto Light" panose="02000000000000000000" pitchFamily="2" charset="0"/>
              </a:rPr>
              <a:t>Numatic</a:t>
            </a:r>
            <a:r>
              <a:rPr lang="el-GR" sz="1200" dirty="0">
                <a:latin typeface="Roboto Light" panose="02000000000000000000" pitchFamily="2" charset="0"/>
              </a:rPr>
              <a:t>, τα οποία χρησιμοποιούν αποκλειστικά πλαστικό ανακυκλωμένο μετά τη βιομηχανία (PIR)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1200" dirty="0">
                <a:latin typeface="Roboto Light" panose="02000000000000000000" pitchFamily="2" charset="0"/>
              </a:rPr>
              <a:t>Το VP300 R διαθέτει 18 πλαστικά εξαρτήματα, το καθένα από τα οποία αποτελείται από 30% ανακυκλωμένο υλικό PCR, καλύπτοντας συνολικά 11 ανακυκλωμένα υλικά.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1200" dirty="0">
                <a:latin typeface="Roboto Light" panose="02000000000000000000" pitchFamily="2" charset="0"/>
              </a:rPr>
              <a:t>Η χρήση πλαστικού PCR και όχι πλαστικού PIR, μάς καθιστά μοναδικά βιώσιμους. </a:t>
            </a:r>
            <a:r>
              <a:rPr lang="el-GR" sz="1200" dirty="0">
                <a:latin typeface="+mj-lt"/>
              </a:rPr>
              <a:t>Η διεργασία μας έχει πιστοποιηθεί από τρίτο μέρος ως προς την αξιοπιστία.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89D492-60B1-685A-99F4-C909014AC01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Date Placeholder 28">
            <a:extLst>
              <a:ext uri="{FF2B5EF4-FFF2-40B4-BE49-F238E27FC236}">
                <a16:creationId xmlns:a16="http://schemas.microsoft.com/office/drawing/2014/main" id="{2D2B347E-8E3F-DE2A-41FD-0CB849B97B41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F854A8-18CB-429D-B880-A906D42EC16C}" type="datetime1">
              <a:rPr lang="en-US" sz="1000">
                <a:solidFill>
                  <a:schemeClr val="bg2"/>
                </a:solidFill>
              </a:rPr>
              <a:pPr/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1" name="Footer Placeholder 26">
            <a:extLst>
              <a:ext uri="{FF2B5EF4-FFF2-40B4-BE49-F238E27FC236}">
                <a16:creationId xmlns:a16="http://schemas.microsoft.com/office/drawing/2014/main" id="{05A8C2DC-7F2F-AA38-4D6D-EADCDC6064AB}"/>
              </a:ext>
            </a:extLst>
          </p:cNvPr>
          <p:cNvSpPr txBox="1">
            <a:spLocks/>
          </p:cNvSpPr>
          <p:nvPr/>
        </p:nvSpPr>
        <p:spPr>
          <a:xfrm>
            <a:off x="920896" y="6452124"/>
            <a:ext cx="2894966" cy="307777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000">
                <a:solidFill>
                  <a:schemeClr val="bg2"/>
                </a:solidFill>
              </a:rPr>
              <a:t>ΠΩΛΗΣΕΙΣ &amp; ΤΕΧΝΙΚΗ ΠΑΡΟΥΣΙΑΣΗ VP300 HEPA</a:t>
            </a:r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ED793-9B69-A956-750B-EAEBC93897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/>
              <a:t>Ποια είναι η διαφορά μεταξύ πλαστικού PCR/PIR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CC842C-1BAC-6664-2479-1347256F2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Επεξήγηση </a:t>
            </a:r>
            <a:r>
              <a:rPr lang="en-US"/>
              <a:t>PCR </a:t>
            </a:r>
            <a:r>
              <a:rPr lang="el-GR"/>
              <a:t>και </a:t>
            </a:r>
            <a:r>
              <a:rPr lang="en-US"/>
              <a:t>PIR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1710E5-666A-4E77-6159-F7A8E1F200D2}"/>
              </a:ext>
            </a:extLst>
          </p:cNvPr>
          <p:cNvSpPr/>
          <p:nvPr/>
        </p:nvSpPr>
        <p:spPr>
          <a:xfrm>
            <a:off x="7934325" y="1"/>
            <a:ext cx="4257675" cy="6273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E5C760-0350-CBD4-0CC9-1EE403F83620}"/>
              </a:ext>
            </a:extLst>
          </p:cNvPr>
          <p:cNvSpPr txBox="1"/>
          <p:nvPr/>
        </p:nvSpPr>
        <p:spPr>
          <a:xfrm>
            <a:off x="8460710" y="1261889"/>
            <a:ext cx="3144871" cy="501191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algn="l" rtl="0"/>
            <a:r>
              <a:rPr lang="el-GR" sz="1300" u="none">
                <a:latin typeface="Roboto Light" panose="02000000000000000000" pitchFamily="2" charset="0"/>
              </a:rPr>
              <a:t>Το PCR κατασκευάζεται από πλαστικά απόβλητα, όπως φιάλες, συσκευασίες </a:t>
            </a:r>
            <a:br>
              <a:rPr lang="en-US" sz="1300" u="none">
                <a:latin typeface="Roboto Light" panose="02000000000000000000" pitchFamily="2" charset="0"/>
              </a:rPr>
            </a:br>
            <a:r>
              <a:rPr lang="el-GR" sz="1300" u="none">
                <a:latin typeface="Roboto Light" panose="02000000000000000000" pitchFamily="2" charset="0"/>
              </a:rPr>
              <a:t>και δοχεία από νοικοκυριά, κ.λπ.</a:t>
            </a:r>
          </a:p>
          <a:p>
            <a:pPr algn="l" rtl="0"/>
            <a:endParaRPr lang="el-GR" sz="1300" u="none">
              <a:latin typeface="Roboto Light" panose="02000000000000000000" pitchFamily="2" charset="0"/>
            </a:endParaRPr>
          </a:p>
          <a:p>
            <a:pPr algn="l" rtl="0"/>
            <a:r>
              <a:rPr lang="el-GR" sz="1300" u="none">
                <a:latin typeface="Roboto Light" panose="02000000000000000000" pitchFamily="2" charset="0"/>
              </a:rPr>
              <a:t>Το PIR κατασκευάζεται από πλαστικά απόβλητα που παράγονται από διεργασίες παραγωγής, όπως ανακατεργασία, εκ νέου άλεση</a:t>
            </a:r>
            <a:r>
              <a:rPr lang="en-US" sz="1300" u="none">
                <a:latin typeface="Roboto Light" panose="02000000000000000000" pitchFamily="2" charset="0"/>
              </a:rPr>
              <a:t> </a:t>
            </a:r>
            <a:r>
              <a:rPr lang="el-GR" sz="1300" u="none">
                <a:latin typeface="Roboto Light" panose="02000000000000000000" pitchFamily="2" charset="0"/>
              </a:rPr>
              <a:t>και σκραπ.</a:t>
            </a:r>
          </a:p>
          <a:p>
            <a:pPr algn="l" rtl="0"/>
            <a:endParaRPr lang="el-GR" sz="1300" u="none">
              <a:latin typeface="Roboto Light" panose="02000000000000000000" pitchFamily="2" charset="0"/>
            </a:endParaRPr>
          </a:p>
          <a:p>
            <a:pPr algn="l" rtl="0"/>
            <a:r>
              <a:rPr lang="el-GR" sz="1300" u="none">
                <a:latin typeface="Roboto Light" panose="02000000000000000000" pitchFamily="2" charset="0"/>
              </a:rPr>
              <a:t>Με λίγα λόγια, το PCR είναι ένας πιο βιώσιμος τύπος ανακυκλωμένου πλαστικού. Η μείωση των συνολικών πλαστικών αποβλήτων έχει μεγαλύτερη περιβαλλοντική επίπτωση.</a:t>
            </a:r>
            <a:endParaRPr lang="en-US" sz="1300" u="none">
              <a:latin typeface="Roboto Light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25690-9BA9-9326-2AB8-92C28E141D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8" r="7"/>
          <a:stretch/>
        </p:blipFill>
        <p:spPr>
          <a:xfrm>
            <a:off x="-860429" y="1487156"/>
            <a:ext cx="10116652" cy="414996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DA2CCC-1D08-0C0C-82C7-EA9F1877906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Date Placeholder 28">
            <a:extLst>
              <a:ext uri="{FF2B5EF4-FFF2-40B4-BE49-F238E27FC236}">
                <a16:creationId xmlns:a16="http://schemas.microsoft.com/office/drawing/2014/main" id="{0244DF19-DDBA-7837-78CA-2FD502F7E69F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F854A8-18CB-429D-B880-A906D42EC16C}" type="datetime1">
              <a:rPr lang="en-US" sz="1000">
                <a:solidFill>
                  <a:schemeClr val="bg2"/>
                </a:solidFill>
              </a:rPr>
              <a:pPr/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2" name="Footer Placeholder 26">
            <a:extLst>
              <a:ext uri="{FF2B5EF4-FFF2-40B4-BE49-F238E27FC236}">
                <a16:creationId xmlns:a16="http://schemas.microsoft.com/office/drawing/2014/main" id="{C823C8B3-5C07-21FD-3F63-9498838A4B24}"/>
              </a:ext>
            </a:extLst>
          </p:cNvPr>
          <p:cNvSpPr txBox="1">
            <a:spLocks/>
          </p:cNvSpPr>
          <p:nvPr/>
        </p:nvSpPr>
        <p:spPr>
          <a:xfrm>
            <a:off x="920896" y="6452124"/>
            <a:ext cx="2894966" cy="307777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000">
                <a:solidFill>
                  <a:schemeClr val="bg2"/>
                </a:solidFill>
              </a:rPr>
              <a:t>ΠΩΛΗΣΕΙΣ &amp; ΤΕΧΝΙΚΗ ΠΑΡΟΥΣΙΑΣΗ VP300 HEPA</a:t>
            </a:r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9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3E96C-11BE-9363-E70F-DDF7059734F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955AC-933E-D9E0-AEE7-55C012359D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8DD809-B75B-BFEF-C356-70DF27133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Τεχνικές προδιαγραφές</a:t>
            </a:r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7D19215-3F91-497D-502A-44AB5996D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415448"/>
              </p:ext>
            </p:extLst>
          </p:nvPr>
        </p:nvGraphicFramePr>
        <p:xfrm>
          <a:off x="479425" y="1542600"/>
          <a:ext cx="11247120" cy="413856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9742706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1094157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09365980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95589029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6418116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8521232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26983150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8885726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</a:endParaRP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ECO </a:t>
                      </a:r>
                      <a:b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HEPA EU</a:t>
                      </a:r>
                    </a:p>
                  </a:txBody>
                  <a:tcPr marL="36000" marR="36000" marT="108000" marB="108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 300 R </a:t>
                      </a:r>
                      <a:br>
                        <a:rPr lang="pt-BR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pt-BR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HEPA EU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HEPA </a:t>
                      </a:r>
                      <a:b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BASIC EU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HEPA </a:t>
                      </a:r>
                      <a:b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BASIC EU2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HEPA NORDIC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</a:t>
                      </a:r>
                      <a:b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HEPA EU1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</a:t>
                      </a:r>
                      <a:b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HEPA EU2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1486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Ονομαστική ισχύς (W)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400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800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800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800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800/400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800/400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800/400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5673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Ισχύς αναρρόφησης στο άκρο του σωλήνα (W)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110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215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215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215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215/110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215/110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215/110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8375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Ροή αέρα (l/sec.)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25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25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25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25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32/25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32/25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32/25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8976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Χωρητικότητα σακούλας σκόνης (l)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3318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Μήκος x πλάτος x ύψος (mm)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395x340x390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395x340x390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395x340x390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395x340x390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395x340x390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395x340x390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395x340x390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2309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Μήκος καλωδίου (m)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10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10</a:t>
                      </a:r>
                      <a:endParaRPr lang="en-GB" sz="1200" dirty="0"/>
                    </a:p>
                  </a:txBody>
                  <a:tcPr marT="108000" marB="10800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15</a:t>
                      </a:r>
                      <a:endParaRPr lang="en-GB" sz="1200" dirty="0"/>
                    </a:p>
                  </a:txBody>
                  <a:tcPr marT="108000" marB="10800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15</a:t>
                      </a:r>
                      <a:endParaRPr lang="en-GB" sz="1200" dirty="0"/>
                    </a:p>
                  </a:txBody>
                  <a:tcPr marT="108000" marB="10800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10</a:t>
                      </a:r>
                      <a:endParaRPr lang="en-GB" sz="1200" dirty="0"/>
                    </a:p>
                  </a:txBody>
                  <a:tcPr marT="108000" marB="10800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3528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Βάρος (kg)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5,5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5,5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5,5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5,5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5,5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5,5</a:t>
                      </a:r>
                      <a:endParaRPr lang="en-GB" sz="1200" dirty="0"/>
                    </a:p>
                  </a:txBody>
                  <a:tcPr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0404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Αρ. είδους </a:t>
                      </a:r>
                      <a:endParaRPr lang="el-G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</a:endParaRP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107415311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107421140 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107415322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107421301 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1074142284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41600870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41600871</a:t>
                      </a:r>
                    </a:p>
                  </a:txBody>
                  <a:tcPr marL="36000" marR="3600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3601709"/>
                  </a:ext>
                </a:extLst>
              </a:tr>
            </a:tbl>
          </a:graphicData>
        </a:graphic>
      </p:graphicFrame>
      <p:sp>
        <p:nvSpPr>
          <p:cNvPr id="2" name="Date Placeholder 28">
            <a:extLst>
              <a:ext uri="{FF2B5EF4-FFF2-40B4-BE49-F238E27FC236}">
                <a16:creationId xmlns:a16="http://schemas.microsoft.com/office/drawing/2014/main" id="{3CCF79AE-4A4E-776C-C89A-376E146B5994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E82F84-0004-4AA1-9F50-EA561FD51292}" type="datetime1">
              <a:rPr lang="en-US" sz="1000">
                <a:solidFill>
                  <a:schemeClr val="bg2"/>
                </a:solidFill>
              </a:rPr>
              <a:pPr/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34A4D-BF3D-E09D-6749-350EB6DEB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677B-3306-EF1C-D837-6445391BDD5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1FE58-A961-37ED-84D8-DE71E4D6B0D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925D66-4F8D-5833-236D-BCEC4A08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Χαρακτηριστικά</a:t>
            </a:r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4B4C694-3B27-88ED-90F5-28951D8EF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3639"/>
              </p:ext>
            </p:extLst>
          </p:nvPr>
        </p:nvGraphicFramePr>
        <p:xfrm>
          <a:off x="479410" y="1544400"/>
          <a:ext cx="11247120" cy="297504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9742706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1094157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09365980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95589029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6418116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8521232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26983150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8885726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ECO </a:t>
                      </a:r>
                      <a:b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sv-SE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HEPA EU</a:t>
                      </a:r>
                    </a:p>
                  </a:txBody>
                  <a:tcPr marL="0" marR="0" marT="108000" marB="108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 300 R </a:t>
                      </a:r>
                      <a:br>
                        <a:rPr lang="pt-B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pt-B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HEPA EU</a:t>
                      </a: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HEPA </a:t>
                      </a:r>
                      <a:b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BASIC EU</a:t>
                      </a: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HEPA </a:t>
                      </a:r>
                      <a:b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BASIC EU2</a:t>
                      </a: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HEPA NORDIC</a:t>
                      </a: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</a:t>
                      </a:r>
                      <a:b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HEPA EU1</a:t>
                      </a: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</a:t>
                      </a:r>
                      <a:b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sv-SE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HEPA EU2</a:t>
                      </a: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1486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Αποσπώμενο καλώδιο</a:t>
                      </a: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/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/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/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5673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Με σταθερό καλώδιο</a:t>
                      </a: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8375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Σακούλα σκόνης 1 τμχ</a:t>
                      </a: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8976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Φιλτράρισμα HEPA</a:t>
                      </a: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3318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Δύο ταχύτητες</a:t>
                      </a: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2309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Φίλτρο εξάτμισης H13</a:t>
                      </a: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•</a:t>
                      </a:r>
                      <a:endParaRPr lang="en-GB" sz="1200" dirty="0"/>
                    </a:p>
                  </a:txBody>
                  <a:tcPr marL="0" marR="0" marT="108000" marB="10800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3528886"/>
                  </a:ext>
                </a:extLst>
              </a:tr>
            </a:tbl>
          </a:graphicData>
        </a:graphic>
      </p:graphicFrame>
      <p:sp>
        <p:nvSpPr>
          <p:cNvPr id="3" name="Date Placeholder 28">
            <a:extLst>
              <a:ext uri="{FF2B5EF4-FFF2-40B4-BE49-F238E27FC236}">
                <a16:creationId xmlns:a16="http://schemas.microsoft.com/office/drawing/2014/main" id="{42872D0C-BCCE-6CC0-49F1-99D1C653E392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E82F84-0004-4AA1-9F50-EA561FD51292}" type="datetime1">
              <a:rPr lang="en-US" sz="1000">
                <a:solidFill>
                  <a:schemeClr val="bg2"/>
                </a:solidFill>
              </a:rPr>
              <a:pPr/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905D1-FE17-C79A-36AD-A766BE94C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D6860-7153-8FC2-A9A6-3266CE5DF65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ΠΩΛΗΣΕΙΣ &amp; ΤΕΧΝΙΚΗ ΠΑΡΟΥΣΙΑΣΗ VP300 HEPA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62047-E2EA-1F88-4A03-C8C6BDB4D63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14</a:t>
            </a:fld>
            <a:endParaRPr lang="el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ECB101-9419-0321-FBD7-576386CFD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Εξαρτήματα</a:t>
            </a:r>
            <a:endParaRPr lang="el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7E60F71-3A6A-3D07-7521-6A76613C2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856748"/>
              </p:ext>
            </p:extLst>
          </p:nvPr>
        </p:nvGraphicFramePr>
        <p:xfrm>
          <a:off x="479425" y="1238121"/>
          <a:ext cx="11247120" cy="5021160"/>
        </p:xfrm>
        <a:graphic>
          <a:graphicData uri="http://schemas.openxmlformats.org/drawingml/2006/table">
            <a:tbl>
              <a:tblPr/>
              <a:tblGrid>
                <a:gridCol w="3246120">
                  <a:extLst>
                    <a:ext uri="{9D8B030D-6E8A-4147-A177-3AD203B41FA5}">
                      <a16:colId xmlns:a16="http://schemas.microsoft.com/office/drawing/2014/main" val="29742706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1094157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9365980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95589029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6418116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8521232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2698315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888572662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rtl="0" fontAlgn="b"/>
                      <a:endParaRPr lang="el" sz="1200" b="0" i="0" u="none" strike="noStrike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</a:endParaRP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ECO </a:t>
                      </a:r>
                      <a:b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HEPA EU</a:t>
                      </a:r>
                    </a:p>
                  </a:txBody>
                  <a:tcPr marL="36000" marR="36000" marT="54000" marB="54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 300 R </a:t>
                      </a:r>
                      <a:b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HEPA EU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HEPA </a:t>
                      </a:r>
                      <a:b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BASIC EU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HEPA </a:t>
                      </a:r>
                      <a:b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BASIC EU2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HEPA NORDIC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</a:t>
                      </a:r>
                      <a:b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HEPA EU1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VP300 </a:t>
                      </a:r>
                      <a:b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</a:br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HEPA EU2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14868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Εύκαμπτος σωλήνας CPL D32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147 0765 500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147 0765 500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147 0765 500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147 0765 500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147 0765 500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147 0765 500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147 0765 500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567352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Σωλήνας επέκτασης από αλουμίνιο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011 6431 500</a:t>
                      </a:r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83756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Τηλεσκοπικός σωλήνας εξαρτ.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107403804</a:t>
                      </a:r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89768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Τηλεσκοπικός σωλήνας από αλουμίνιο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011 8130 500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011 8130 500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331832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Ακροφύσιο για χαραμάδες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107408039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107408039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107408039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107408039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107408039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107408039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107408039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23090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Ακροφύσιο βούρτσας D32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140 8244 500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140 8244 500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140 8244 500</a:t>
                      </a:r>
                      <a:endParaRPr lang="el" sz="1100" dirty="0"/>
                    </a:p>
                  </a:txBody>
                  <a:tcPr marT="54000" marB="54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140 8244 500</a:t>
                      </a:r>
                      <a:endParaRPr lang="el" sz="1100" dirty="0"/>
                    </a:p>
                  </a:txBody>
                  <a:tcPr marT="54000" marB="54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140 8244 500</a:t>
                      </a:r>
                      <a:endParaRPr lang="el" sz="1100" dirty="0"/>
                    </a:p>
                  </a:txBody>
                  <a:tcPr marT="54000" marB="54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140 8244 500</a:t>
                      </a:r>
                      <a:endParaRPr lang="el" sz="1100" dirty="0"/>
                    </a:p>
                  </a:txBody>
                  <a:tcPr marT="54000" marB="54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35288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Ακροφύσιο για χαραμάδες D32 L153 μαύρο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147 0146 500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147 0146 500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147 0146 500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04046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Συνδυαστικό ακροφύσιο RD295P με Κλιπ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107417790</a:t>
                      </a:r>
                      <a:endParaRPr lang="el" sz="110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452535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NA38 Συνδυαστικό ακροφύσιο χωρίς κιτ κουμπώματος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107418965</a:t>
                      </a:r>
                      <a:endParaRPr lang="el" sz="110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03312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Ακροφύσιο πολλαπλών επιφανειών 32 MM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140 6700 540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140 6700 540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140 6700 540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140 6700 540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140 6700 540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59666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Φίλτρο σακούλας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147 1432 500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147 1432 500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147 1432 500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147 1432 500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147 1432 500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147 1432 500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147 1432 500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1984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Φίλτρο HEPA H13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147 1250 600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147 1250 600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147 1250 600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147 1250 600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147 1250 600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147 1250 600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147 1250 600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535922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Σετ αποσπώμενου καλωδίου 10m πορτοκαλί EU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107402676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8658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Σετ αποσπώμενου καλωδίου 15m πορτοκαλί EU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107402901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107402901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17124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</a:rPr>
                        <a:t>Σωλήνας επέκτασης από χάλυβα D32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140 8246 040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0" i="0" u="none" baseline="0"/>
                        <a:t>140 8246 040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100" b="0" i="0" u="none" baseline="0"/>
                        <a:t>140 8246 040</a:t>
                      </a:r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1100" dirty="0"/>
                    </a:p>
                  </a:txBody>
                  <a:tcPr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84449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Αρ. είδους 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107415311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107421140 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107415322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107421301 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1074142284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41600870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</a:rPr>
                        <a:t>41600871</a:t>
                      </a:r>
                    </a:p>
                  </a:txBody>
                  <a:tcPr marL="36000" marR="36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2269977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EF89E9-4F43-93CC-3151-53E97660872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l" rtl="0"/>
            <a:fld id="{5A4C1C73-A3F6-4E1A-89D8-D634B4744138}" type="datetime1">
              <a:rPr lang="en-US"/>
              <a:t>3/15/2024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26576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92F6A-6574-62AB-2C2D-D90E91036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91BBBE-F413-B2BC-186D-CDF3ABD8B75A}"/>
              </a:ext>
            </a:extLst>
          </p:cNvPr>
          <p:cNvSpPr/>
          <p:nvPr/>
        </p:nvSpPr>
        <p:spPr>
          <a:xfrm>
            <a:off x="6205539" y="13719"/>
            <a:ext cx="5986462" cy="62711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485A6-C1D0-8790-BC1E-7DF629092FB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AB6E33-A271-3EDE-C4FB-6CF563D1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Εξαρτήματα</a:t>
            </a:r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20823CC-6B29-48A3-E826-F1544898E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277695"/>
              </p:ext>
            </p:extLst>
          </p:nvPr>
        </p:nvGraphicFramePr>
        <p:xfrm>
          <a:off x="479425" y="1416841"/>
          <a:ext cx="5532120" cy="3988800"/>
        </p:xfrm>
        <a:graphic>
          <a:graphicData uri="http://schemas.openxmlformats.org/drawingml/2006/table">
            <a:tbl>
              <a:tblPr/>
              <a:tblGrid>
                <a:gridCol w="4160520">
                  <a:extLst>
                    <a:ext uri="{9D8B030D-6E8A-4147-A177-3AD203B41FA5}">
                      <a16:colId xmlns:a16="http://schemas.microsoft.com/office/drawing/2014/main" val="29742706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109415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baseline="0"/>
                        <a:t>Φίλτρο HEPA 13 </a:t>
                      </a:r>
                      <a:endParaRPr lang="e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200" b="0" i="0" u="none" baseline="0"/>
                        <a:t>147 1250 600 </a:t>
                      </a:r>
                      <a:endParaRPr lang="el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673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baseline="0"/>
                        <a:t>Φίλτρο σακούλας </a:t>
                      </a:r>
                      <a:endParaRPr lang="e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baseline="0"/>
                        <a:t>147 1432 500</a:t>
                      </a: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375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baseline="0"/>
                        <a:t>Μίας χρήσης σακούλες φλις 10 λίτρων, συσκευασία 10 τμχ</a:t>
                      </a:r>
                      <a:endParaRPr lang="el" sz="1100" b="0" i="0" u="none" strike="noStrike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200" b="0" i="0" u="none" baseline="0"/>
                        <a:t>82367820</a:t>
                      </a:r>
                      <a:endParaRPr lang="el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976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baseline="0"/>
                        <a:t>Μίας χρήσης χάρτινες σακούλες 10 λίτρων, συσκευασία 5 τμχ</a:t>
                      </a:r>
                      <a:endParaRPr lang="el" sz="1100" b="0" i="0" u="none" strike="noStrike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baseline="0"/>
                        <a:t>82367810</a:t>
                      </a: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318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baseline="0"/>
                        <a:t>Μίας χρήσης χάρτινες σακούλες 10 λίτρων, συσκευασία 10 τμχ </a:t>
                      </a:r>
                      <a:endParaRPr lang="e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200" b="0" i="0" u="none" baseline="0"/>
                        <a:t>140 8618 000 </a:t>
                      </a:r>
                      <a:endParaRPr lang="el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309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baseline="0"/>
                        <a:t>Αποσπώμενο καλώδιο 15 μέτρων EU, πορτοκαλί </a:t>
                      </a:r>
                      <a:endParaRPr lang="e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baseline="0"/>
                        <a:t>107402901</a:t>
                      </a: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786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baseline="0"/>
                        <a:t>Αποσπώμενο καλώδιο 10 μέτρων EU, πορτοκαλί </a:t>
                      </a:r>
                      <a:endParaRPr lang="e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200" b="0" i="0" u="none" baseline="0"/>
                        <a:t>107402676</a:t>
                      </a:r>
                      <a:endParaRPr lang="el" sz="1200" dirty="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15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baseline="0"/>
                        <a:t>Αποσπώμενο καλώδιο 10 μέτρων UK, πορτοκαλί </a:t>
                      </a:r>
                      <a:endParaRPr lang="e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baseline="0"/>
                        <a:t>107402677</a:t>
                      </a:r>
                      <a:endParaRPr lang="el" sz="1200"/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891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baseline="0"/>
                        <a:t>Αποσπώμενο καλώδιο 10 μέτρων AU/NZ, πορτοκαλί </a:t>
                      </a:r>
                      <a:endParaRPr lang="el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baseline="0"/>
                        <a:t>107402678</a:t>
                      </a: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281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baseline="0"/>
                        <a:t>Προσαρμογέας Numatic (20 τμχ) </a:t>
                      </a:r>
                      <a:endParaRPr lang="el" sz="1100" b="0" i="0" u="none" strike="noStrike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baseline="0"/>
                        <a:t>107401199</a:t>
                      </a:r>
                    </a:p>
                  </a:txBody>
                  <a:tcPr marL="0" marR="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240544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CE10520-F558-3F65-FE2C-8764CF69C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998" y="933883"/>
            <a:ext cx="2250541" cy="15054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75171D-B6FB-0871-1197-9A51040A5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520" y="2968188"/>
            <a:ext cx="4076700" cy="3038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B5F415-3743-6363-C917-034F014D0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539" y="1336496"/>
            <a:ext cx="2341561" cy="15478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02D1D1-17AA-8B27-C574-51F29C914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381" y="2616403"/>
            <a:ext cx="2332278" cy="1732738"/>
          </a:xfrm>
          <a:prstGeom prst="rect">
            <a:avLst/>
          </a:prstGeom>
        </p:spPr>
      </p:pic>
      <p:sp>
        <p:nvSpPr>
          <p:cNvPr id="26" name="Date Placeholder 1">
            <a:extLst>
              <a:ext uri="{FF2B5EF4-FFF2-40B4-BE49-F238E27FC236}">
                <a16:creationId xmlns:a16="http://schemas.microsoft.com/office/drawing/2014/main" id="{43D51474-7DD9-9993-BCD2-2F56805FC476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4C1C73-A3F6-4E1A-89D8-D634B4744138}" type="datetime1">
              <a:rPr lang="en-US" sz="1000">
                <a:solidFill>
                  <a:schemeClr val="bg2"/>
                </a:solidFill>
              </a:rPr>
              <a:pPr marL="0" indent="0">
                <a:buNone/>
              </a:pPr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46065-90D0-C555-47FD-BE9C8640B3D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5" y="6529068"/>
            <a:ext cx="3017520" cy="153888"/>
          </a:xfrm>
        </p:spPr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2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744E6FF-2789-4CCB-2D06-0CDB8C10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ea typeface="ＭＳ Ｐゴシック" pitchFamily="34" charset="-128"/>
              </a:rPr>
              <a:t>Περιεχόμενα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81D82-7EB3-FA1F-E6E1-7A0AC0AE917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6C14345-6537-74BB-7776-C480CF57A792}"/>
              </a:ext>
            </a:extLst>
          </p:cNvPr>
          <p:cNvSpPr txBox="1">
            <a:spLocks/>
          </p:cNvSpPr>
          <p:nvPr/>
        </p:nvSpPr>
        <p:spPr>
          <a:xfrm>
            <a:off x="1329992" y="1765641"/>
            <a:ext cx="3961046" cy="698238"/>
          </a:xfrm>
          <a:prstGeom prst="rect">
            <a:avLst/>
          </a:prstGeom>
        </p:spPr>
        <p:txBody>
          <a:bodyPr lIns="72000" tIns="72000" rIns="72000" bIns="72000" anchor="ctr" anchorCtr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b="0" i="0" u="none" baseline="0">
                <a:ea typeface="ＭＳ Ｐゴシック" pitchFamily="34" charset="-128"/>
              </a:rPr>
              <a:t>Υπόβαθρο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FA518FB-4477-011F-C444-FDA019EC71D1}"/>
              </a:ext>
            </a:extLst>
          </p:cNvPr>
          <p:cNvSpPr txBox="1">
            <a:spLocks/>
          </p:cNvSpPr>
          <p:nvPr/>
        </p:nvSpPr>
        <p:spPr>
          <a:xfrm>
            <a:off x="1329992" y="2878557"/>
            <a:ext cx="3961046" cy="698238"/>
          </a:xfrm>
          <a:prstGeom prst="rect">
            <a:avLst/>
          </a:prstGeom>
        </p:spPr>
        <p:txBody>
          <a:bodyPr lIns="72000" tIns="72000" rIns="72000" bIns="72000" anchor="ctr" anchorCtr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b="0" i="0" u="none" baseline="0">
                <a:ea typeface="ＭＳ Ｐゴシック" pitchFamily="34" charset="-128"/>
              </a:rPr>
              <a:t>Σύνοψη προϊόντος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BFC3EE0-75A5-BEA4-B268-92E68CADACE8}"/>
              </a:ext>
            </a:extLst>
          </p:cNvPr>
          <p:cNvSpPr txBox="1">
            <a:spLocks/>
          </p:cNvSpPr>
          <p:nvPr/>
        </p:nvSpPr>
        <p:spPr>
          <a:xfrm>
            <a:off x="1329992" y="4857599"/>
            <a:ext cx="3961046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-GR" b="0" i="0" u="none" baseline="0">
                <a:ea typeface="ＭＳ Ｐゴシック" pitchFamily="34" charset="-128"/>
              </a:rPr>
              <a:t>Πλεονεκτήματα για τον πελάτη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754D111-D9D1-2A8C-FBA4-228E55EBCC7C}"/>
              </a:ext>
            </a:extLst>
          </p:cNvPr>
          <p:cNvSpPr txBox="1">
            <a:spLocks/>
          </p:cNvSpPr>
          <p:nvPr/>
        </p:nvSpPr>
        <p:spPr>
          <a:xfrm>
            <a:off x="4798550" y="3826947"/>
            <a:ext cx="3961046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-GR" b="0" i="0" u="none" baseline="0">
                <a:ea typeface="ＭＳ Ｐゴシック" pitchFamily="34" charset="-128"/>
              </a:rPr>
              <a:t>Τεχνικές προδιαγραφές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AAB03C-69FD-3FA1-5F28-FE09CC5F8277}"/>
              </a:ext>
            </a:extLst>
          </p:cNvPr>
          <p:cNvSpPr txBox="1">
            <a:spLocks/>
          </p:cNvSpPr>
          <p:nvPr/>
        </p:nvSpPr>
        <p:spPr>
          <a:xfrm>
            <a:off x="479425" y="176564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22D006B-F570-6D5A-4A62-72D1440C5A64}"/>
              </a:ext>
            </a:extLst>
          </p:cNvPr>
          <p:cNvSpPr txBox="1">
            <a:spLocks/>
          </p:cNvSpPr>
          <p:nvPr/>
        </p:nvSpPr>
        <p:spPr>
          <a:xfrm>
            <a:off x="479425" y="279629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AF6EFFE-FABF-6358-72EC-AAE0DF494FF8}"/>
              </a:ext>
            </a:extLst>
          </p:cNvPr>
          <p:cNvSpPr txBox="1">
            <a:spLocks/>
          </p:cNvSpPr>
          <p:nvPr/>
        </p:nvSpPr>
        <p:spPr>
          <a:xfrm>
            <a:off x="479425" y="3826947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F22868B-5C30-B9A4-BA92-6E0812131713}"/>
              </a:ext>
            </a:extLst>
          </p:cNvPr>
          <p:cNvSpPr txBox="1">
            <a:spLocks/>
          </p:cNvSpPr>
          <p:nvPr/>
        </p:nvSpPr>
        <p:spPr>
          <a:xfrm>
            <a:off x="479425" y="4857599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169D916-DC0A-4904-E1EF-FF2330CEEB89}"/>
              </a:ext>
            </a:extLst>
          </p:cNvPr>
          <p:cNvSpPr txBox="1">
            <a:spLocks/>
          </p:cNvSpPr>
          <p:nvPr/>
        </p:nvSpPr>
        <p:spPr>
          <a:xfrm>
            <a:off x="3947983" y="3826947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66A3A28-55FD-826E-3416-9FAF34C9BD64}"/>
              </a:ext>
            </a:extLst>
          </p:cNvPr>
          <p:cNvSpPr txBox="1">
            <a:spLocks/>
          </p:cNvSpPr>
          <p:nvPr/>
        </p:nvSpPr>
        <p:spPr>
          <a:xfrm>
            <a:off x="4798550" y="1765641"/>
            <a:ext cx="459922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-GR" b="0" i="0" u="none" baseline="0">
                <a:ea typeface="ＭＳ Ｐゴシック" pitchFamily="34" charset="-128"/>
              </a:rPr>
              <a:t>Χαρακτηριστικά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F26CDF9A-92BE-D308-9E25-D66783686E71}"/>
              </a:ext>
            </a:extLst>
          </p:cNvPr>
          <p:cNvSpPr txBox="1">
            <a:spLocks/>
          </p:cNvSpPr>
          <p:nvPr/>
        </p:nvSpPr>
        <p:spPr>
          <a:xfrm>
            <a:off x="4798550" y="2796294"/>
            <a:ext cx="459922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ＭＳ Ｐゴシック" pitchFamily="34" charset="-128"/>
              </a:rPr>
              <a:t>VP300 R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397A2766-659D-CA74-47BC-4CE08E844474}"/>
              </a:ext>
            </a:extLst>
          </p:cNvPr>
          <p:cNvSpPr txBox="1">
            <a:spLocks/>
          </p:cNvSpPr>
          <p:nvPr/>
        </p:nvSpPr>
        <p:spPr>
          <a:xfrm>
            <a:off x="3947983" y="279629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92EA63D-37E7-95F9-26A1-5FB0B46D264A}"/>
              </a:ext>
            </a:extLst>
          </p:cNvPr>
          <p:cNvSpPr txBox="1">
            <a:spLocks/>
          </p:cNvSpPr>
          <p:nvPr/>
        </p:nvSpPr>
        <p:spPr>
          <a:xfrm>
            <a:off x="3947983" y="176564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CF0AF52-4EF6-3A2F-0232-ABF86B175F09}"/>
              </a:ext>
            </a:extLst>
          </p:cNvPr>
          <p:cNvSpPr txBox="1">
            <a:spLocks/>
          </p:cNvSpPr>
          <p:nvPr/>
        </p:nvSpPr>
        <p:spPr>
          <a:xfrm>
            <a:off x="1329992" y="3826947"/>
            <a:ext cx="3961046" cy="698238"/>
          </a:xfrm>
          <a:prstGeom prst="rect">
            <a:avLst/>
          </a:prstGeom>
        </p:spPr>
        <p:txBody>
          <a:bodyPr lIns="72000" tIns="72000" rIns="72000" bIns="72000" anchor="ctr" anchorCtr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-GR" b="0" i="0" u="none" baseline="0">
                <a:ea typeface="ＭＳ Ｐゴシック" pitchFamily="34" charset="-128"/>
              </a:rPr>
              <a:t>Κύριες περιοχές εφαρμογής </a:t>
            </a:r>
          </a:p>
        </p:txBody>
      </p:sp>
      <p:pic>
        <p:nvPicPr>
          <p:cNvPr id="28" name="Picture Placeholder 9">
            <a:extLst>
              <a:ext uri="{FF2B5EF4-FFF2-40B4-BE49-F238E27FC236}">
                <a16:creationId xmlns:a16="http://schemas.microsoft.com/office/drawing/2014/main" id="{27C50081-C272-21B7-5876-F506010B9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62" r="26362"/>
          <a:stretch/>
        </p:blipFill>
        <p:spPr>
          <a:xfrm>
            <a:off x="7414054" y="0"/>
            <a:ext cx="4777946" cy="6284913"/>
          </a:xfrm>
          <a:prstGeom prst="rect">
            <a:avLst/>
          </a:prstGeom>
        </p:spPr>
      </p:pic>
      <p:sp>
        <p:nvSpPr>
          <p:cNvPr id="2" name="Date Placeholder 28">
            <a:extLst>
              <a:ext uri="{FF2B5EF4-FFF2-40B4-BE49-F238E27FC236}">
                <a16:creationId xmlns:a16="http://schemas.microsoft.com/office/drawing/2014/main" id="{90420120-52FD-C6C7-44E1-E0550439051E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F854A8-18CB-429D-B880-A906D42EC16C}" type="datetime1">
              <a:rPr lang="en-US" sz="1000">
                <a:solidFill>
                  <a:schemeClr val="bg2"/>
                </a:solidFill>
              </a:rPr>
              <a:pPr/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3" name="Footer Placeholder 26">
            <a:extLst>
              <a:ext uri="{FF2B5EF4-FFF2-40B4-BE49-F238E27FC236}">
                <a16:creationId xmlns:a16="http://schemas.microsoft.com/office/drawing/2014/main" id="{DB333A92-3470-7508-3A23-1706E4F50E03}"/>
              </a:ext>
            </a:extLst>
          </p:cNvPr>
          <p:cNvSpPr txBox="1">
            <a:spLocks/>
          </p:cNvSpPr>
          <p:nvPr/>
        </p:nvSpPr>
        <p:spPr>
          <a:xfrm>
            <a:off x="920896" y="6452124"/>
            <a:ext cx="2894966" cy="307777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000">
                <a:solidFill>
                  <a:schemeClr val="bg2"/>
                </a:solidFill>
              </a:rPr>
              <a:t>ΠΩΛΗΣΕΙΣ &amp; ΤΕΧΝΙΚΗ ΠΑΡΟΥΣΙΑΣΗ VP300 HEPA</a:t>
            </a:r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3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3F4800E7-A8C4-153F-DBB1-5AA6261ACC6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03" b="6503"/>
          <a:stretch/>
        </p:blipFill>
        <p:spPr/>
      </p:pic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C88664D-59B0-6531-1F99-D8D59D486D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4" y="1412875"/>
            <a:ext cx="6099176" cy="4870450"/>
          </a:xfrm>
        </p:spPr>
        <p:txBody>
          <a:bodyPr/>
          <a:lstStyle/>
          <a:p>
            <a:pPr marL="0" indent="0" algn="l">
              <a:buNone/>
            </a:pPr>
            <a:endParaRPr lang="en-GB" sz="1600" b="1" i="0" dirty="0">
              <a:solidFill>
                <a:srgbClr val="000000"/>
              </a:solidFill>
              <a:effectLst/>
              <a:latin typeface="+mj-lt"/>
            </a:endParaRPr>
          </a:p>
          <a:p>
            <a:pPr marL="0" indent="0" algn="l">
              <a:buNone/>
            </a:pPr>
            <a:endParaRPr lang="en-GB" sz="1600" b="1" i="0" dirty="0">
              <a:solidFill>
                <a:srgbClr val="000000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el-GR" sz="1600" i="0" spc="20" dirty="0">
                <a:solidFill>
                  <a:schemeClr val="accent3"/>
                </a:solidFill>
                <a:effectLst/>
                <a:latin typeface="+mj-lt"/>
              </a:rPr>
              <a:t>Πραγματικά εξαιρετικό. Απλά αξιόπιστο. Εξαιρετικά προσιτό.</a:t>
            </a:r>
          </a:p>
          <a:p>
            <a:pPr marL="0" indent="0" algn="l">
              <a:buNone/>
            </a:pPr>
            <a:endParaRPr lang="en-GB" sz="1600" b="1" i="0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el-GR" sz="1600" b="0" i="0" dirty="0">
                <a:solidFill>
                  <a:srgbClr val="000000"/>
                </a:solidFill>
                <a:effectLst/>
              </a:rPr>
              <a:t>Το </a:t>
            </a:r>
            <a:r>
              <a:rPr lang="el-GR" sz="1600" b="0" i="0" dirty="0" err="1">
                <a:solidFill>
                  <a:srgbClr val="000000"/>
                </a:solidFill>
                <a:effectLst/>
              </a:rPr>
              <a:t>Nilfisk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 VP300 είναι μια βασική, καλά κατασκευασμένη, απολύτως αξιόπιστη απορροφητική σκούπα που έχει σχεδιαστεί με προσοχή τόσο </a:t>
            </a:r>
            <a:r>
              <a:rPr lang="el-GR" sz="1600" dirty="0">
                <a:solidFill>
                  <a:srgbClr val="000000"/>
                </a:solidFill>
              </a:rPr>
              <a:t>ως προς τ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ην άνεση που προσφέρει όσο και απέναντι στο περιβάλλον.</a:t>
            </a:r>
          </a:p>
          <a:p>
            <a:pPr marL="0" indent="0" algn="l">
              <a:buNone/>
            </a:pPr>
            <a:endParaRPr lang="el-GR" sz="1600" b="0" i="0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el-GR" sz="1600" b="0" i="0" dirty="0">
                <a:solidFill>
                  <a:srgbClr val="000000"/>
                </a:solidFill>
                <a:effectLst/>
              </a:rPr>
              <a:t>Η σειρά VP300 της </a:t>
            </a:r>
            <a:r>
              <a:rPr lang="el-GR" sz="1600" b="0" i="0" dirty="0" err="1">
                <a:solidFill>
                  <a:srgbClr val="000000"/>
                </a:solidFill>
                <a:effectLst/>
              </a:rPr>
              <a:t>Nilfisk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 είναι εξοπλισμένη με πιστοποιημένο φίλτρο HEPA που απομακρύνει αποτελεσματικά τη σκόνη, τη γύρη, τη μούχλα, τα βακτήρια και τυχόν σωματίδια που μεταφέρονται με τον αέρα. Με μικρό βάρος μόλις 5,5 </a:t>
            </a:r>
            <a:r>
              <a:rPr lang="el-GR" sz="1600" b="0" i="0" dirty="0" err="1">
                <a:solidFill>
                  <a:srgbClr val="000000"/>
                </a:solidFill>
                <a:effectLst/>
              </a:rPr>
              <a:t>kg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, μετακινείται εύκολα και, με ηχητική πίεση μόλις 62 </a:t>
            </a:r>
            <a:r>
              <a:rPr lang="el-GR" sz="1600" b="0" i="0" dirty="0" err="1">
                <a:solidFill>
                  <a:srgbClr val="000000"/>
                </a:solidFill>
                <a:effectLst/>
              </a:rPr>
              <a:t>dB</a:t>
            </a:r>
            <a:r>
              <a:rPr lang="el-GR" sz="1600" b="0" i="0" dirty="0">
                <a:solidFill>
                  <a:srgbClr val="000000"/>
                </a:solidFill>
                <a:effectLst/>
              </a:rPr>
              <a:t>(A), που αντιστοιχεί σε ένα αθόρυβο ψυγείο, είναι κατάλληλη για καθαρισμό κατά τη διάρκεια 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l-GR" sz="1600" b="0" i="0" dirty="0">
                <a:solidFill>
                  <a:srgbClr val="000000"/>
                </a:solidFill>
                <a:effectLst/>
              </a:rPr>
              <a:t>της ημέρας.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8C203A47-6A0F-2331-ED37-067B8C27937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C566682E-BD25-5066-03D7-8EC82ACA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ea typeface="ＭＳ Ｐゴシック" pitchFamily="34" charset="-128"/>
              </a:rPr>
              <a:t>Υπόβαθρο</a:t>
            </a:r>
            <a:endParaRPr lang="en-US"/>
          </a:p>
        </p:txBody>
      </p:sp>
      <p:sp>
        <p:nvSpPr>
          <p:cNvPr id="8" name="Date Placeholder 28">
            <a:extLst>
              <a:ext uri="{FF2B5EF4-FFF2-40B4-BE49-F238E27FC236}">
                <a16:creationId xmlns:a16="http://schemas.microsoft.com/office/drawing/2014/main" id="{3C273163-623A-6200-0E00-2E640BE6D6EB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E82F84-0004-4AA1-9F50-EA561FD51292}" type="datetime1">
              <a:rPr lang="en-US" sz="1000">
                <a:solidFill>
                  <a:schemeClr val="bg2"/>
                </a:solidFill>
              </a:rPr>
              <a:pPr/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9CE7AB-C28A-6DEC-77D7-E3A68E5618E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5" y="6529068"/>
            <a:ext cx="3200400" cy="153888"/>
          </a:xfrm>
        </p:spPr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2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C631F5F-BE9D-CC28-3C88-46BE2EDD530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012" y="76202"/>
            <a:ext cx="5535976" cy="6680866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10BF577-7D5C-F328-09D2-BAF167B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Σύνοψη προϊόντος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5DAF4-0B3F-5F2D-0F74-0C34F0800A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6" y="6529068"/>
            <a:ext cx="2946254" cy="153888"/>
          </a:xfrm>
        </p:spPr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A05D5-22C7-BE97-699F-A9960E7FE9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D51DC7-176E-0A9F-D32E-3ABBCF284481}"/>
              </a:ext>
            </a:extLst>
          </p:cNvPr>
          <p:cNvSpPr txBox="1"/>
          <p:nvPr/>
        </p:nvSpPr>
        <p:spPr>
          <a:xfrm>
            <a:off x="479425" y="1682708"/>
            <a:ext cx="2607634" cy="455509"/>
          </a:xfrm>
          <a:prstGeom prst="rect">
            <a:avLst/>
          </a:prstGeom>
          <a:noFill/>
        </p:spPr>
        <p:txBody>
          <a:bodyPr wrap="square" lIns="0" tIns="118872" rIns="0" bIns="118872" anchor="b" anchorCtr="0">
            <a:spAutoFit/>
          </a:bodyPr>
          <a:lstStyle/>
          <a:p>
            <a:r>
              <a:rPr lang="el-GR" sz="1400">
                <a:latin typeface="+mn-lt"/>
              </a:rPr>
              <a:t>Εργονομική λαβή μεταφοράς</a:t>
            </a:r>
            <a:endParaRPr lang="el-GR" sz="1400" dirty="0">
              <a:latin typeface="+mn-lt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D2AC44-BF2D-0603-680C-B2BA6F432278}"/>
              </a:ext>
            </a:extLst>
          </p:cNvPr>
          <p:cNvCxnSpPr>
            <a:cxnSpLocks/>
          </p:cNvCxnSpPr>
          <p:nvPr/>
        </p:nvCxnSpPr>
        <p:spPr>
          <a:xfrm>
            <a:off x="475521" y="2133600"/>
            <a:ext cx="2946254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144BB0F-39C6-A032-8F61-F4F171F1D1A2}"/>
              </a:ext>
            </a:extLst>
          </p:cNvPr>
          <p:cNvSpPr txBox="1"/>
          <p:nvPr/>
        </p:nvSpPr>
        <p:spPr>
          <a:xfrm>
            <a:off x="479424" y="2490702"/>
            <a:ext cx="3387725" cy="455509"/>
          </a:xfrm>
          <a:prstGeom prst="rect">
            <a:avLst/>
          </a:prstGeom>
          <a:noFill/>
        </p:spPr>
        <p:txBody>
          <a:bodyPr wrap="square" lIns="0" tIns="118872" rIns="0" bIns="118872" anchor="b" anchorCtr="0">
            <a:spAutoFit/>
          </a:bodyPr>
          <a:lstStyle/>
          <a:p>
            <a:r>
              <a:rPr lang="el-GR" sz="1400">
                <a:latin typeface="+mn-lt"/>
              </a:rPr>
              <a:t>Ανθεκτικός διακόπτης λειτουργίας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DBEE7C-992B-6176-EFF1-F971CBE9AF37}"/>
              </a:ext>
            </a:extLst>
          </p:cNvPr>
          <p:cNvCxnSpPr>
            <a:cxnSpLocks/>
          </p:cNvCxnSpPr>
          <p:nvPr/>
        </p:nvCxnSpPr>
        <p:spPr>
          <a:xfrm>
            <a:off x="475521" y="2945787"/>
            <a:ext cx="2946254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C8011FB-097B-18D3-5779-7BF486D6071F}"/>
              </a:ext>
            </a:extLst>
          </p:cNvPr>
          <p:cNvSpPr txBox="1"/>
          <p:nvPr/>
        </p:nvSpPr>
        <p:spPr>
          <a:xfrm>
            <a:off x="479424" y="3077672"/>
            <a:ext cx="2507963" cy="670953"/>
          </a:xfrm>
          <a:prstGeom prst="rect">
            <a:avLst/>
          </a:prstGeom>
          <a:noFill/>
        </p:spPr>
        <p:txBody>
          <a:bodyPr wrap="square" lIns="0" tIns="118872" rIns="0" bIns="118872" anchor="b" anchorCtr="0">
            <a:spAutoFit/>
          </a:bodyPr>
          <a:lstStyle/>
          <a:p>
            <a:r>
              <a:rPr lang="el-GR" sz="1400">
                <a:latin typeface="+mn-lt"/>
              </a:rPr>
              <a:t>Συμπεριλαμβάνεται φίλτρο HEPA και σακούλας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B67A7D-1C51-03D0-170B-A442B08410DF}"/>
              </a:ext>
            </a:extLst>
          </p:cNvPr>
          <p:cNvCxnSpPr>
            <a:cxnSpLocks/>
          </p:cNvCxnSpPr>
          <p:nvPr/>
        </p:nvCxnSpPr>
        <p:spPr>
          <a:xfrm>
            <a:off x="475521" y="3751534"/>
            <a:ext cx="2946254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2E986F-0172-0843-53A4-A5083F785C04}"/>
              </a:ext>
            </a:extLst>
          </p:cNvPr>
          <p:cNvSpPr txBox="1"/>
          <p:nvPr/>
        </p:nvSpPr>
        <p:spPr>
          <a:xfrm>
            <a:off x="479425" y="3878175"/>
            <a:ext cx="2507962" cy="670953"/>
          </a:xfrm>
          <a:prstGeom prst="rect">
            <a:avLst/>
          </a:prstGeom>
          <a:noFill/>
        </p:spPr>
        <p:txBody>
          <a:bodyPr wrap="square" lIns="0" tIns="118872" rIns="0" bIns="118872" anchor="b" anchorCtr="0">
            <a:spAutoFit/>
          </a:bodyPr>
          <a:lstStyle/>
          <a:p>
            <a:r>
              <a:rPr lang="el-GR" sz="1400">
                <a:latin typeface="+mn-lt"/>
              </a:rPr>
              <a:t>Ασφαλής ενιαίος μηχανισμός ασφάλισης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70C332-0FF8-B4B1-9A77-6CFD9C09026A}"/>
              </a:ext>
            </a:extLst>
          </p:cNvPr>
          <p:cNvCxnSpPr>
            <a:cxnSpLocks/>
          </p:cNvCxnSpPr>
          <p:nvPr/>
        </p:nvCxnSpPr>
        <p:spPr>
          <a:xfrm>
            <a:off x="475521" y="4550842"/>
            <a:ext cx="2946254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B14237-3FE3-E63E-50BB-37438649495F}"/>
              </a:ext>
            </a:extLst>
          </p:cNvPr>
          <p:cNvSpPr txBox="1"/>
          <p:nvPr/>
        </p:nvSpPr>
        <p:spPr>
          <a:xfrm>
            <a:off x="479424" y="4671993"/>
            <a:ext cx="2942351" cy="670953"/>
          </a:xfrm>
          <a:prstGeom prst="rect">
            <a:avLst/>
          </a:prstGeom>
          <a:noFill/>
        </p:spPr>
        <p:txBody>
          <a:bodyPr wrap="square" lIns="0" tIns="118872" rIns="0" bIns="118872" anchor="b" anchorCtr="0">
            <a:spAutoFit/>
          </a:bodyPr>
          <a:lstStyle/>
          <a:p>
            <a:r>
              <a:rPr lang="el-GR" sz="1400">
                <a:latin typeface="+mn-lt"/>
              </a:rPr>
              <a:t>Μεσαίοι τροχοί στους προφυλακτήρες σκαλοπατιών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7D53AE1-331B-9103-72FC-2457FDD9CCB4}"/>
              </a:ext>
            </a:extLst>
          </p:cNvPr>
          <p:cNvCxnSpPr>
            <a:cxnSpLocks/>
          </p:cNvCxnSpPr>
          <p:nvPr/>
        </p:nvCxnSpPr>
        <p:spPr>
          <a:xfrm>
            <a:off x="475521" y="5343714"/>
            <a:ext cx="2946254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D27B896-2D88-AAC5-38E8-30510646C502}"/>
              </a:ext>
            </a:extLst>
          </p:cNvPr>
          <p:cNvSpPr txBox="1"/>
          <p:nvPr/>
        </p:nvSpPr>
        <p:spPr>
          <a:xfrm>
            <a:off x="9088466" y="1682708"/>
            <a:ext cx="2607634" cy="455509"/>
          </a:xfrm>
          <a:prstGeom prst="rect">
            <a:avLst/>
          </a:prstGeom>
          <a:noFill/>
        </p:spPr>
        <p:txBody>
          <a:bodyPr wrap="square" lIns="0" tIns="118872" rIns="0" bIns="118872" anchor="b" anchorCtr="0">
            <a:spAutoFit/>
          </a:bodyPr>
          <a:lstStyle/>
          <a:p>
            <a:pPr algn="r"/>
            <a:r>
              <a:rPr lang="el-GR" sz="1400">
                <a:latin typeface="+mn-lt"/>
              </a:rPr>
              <a:t>Αποθήκευση καλωδίου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5E6C3F-8161-AE89-987A-6CC47BC863FF}"/>
              </a:ext>
            </a:extLst>
          </p:cNvPr>
          <p:cNvCxnSpPr>
            <a:cxnSpLocks/>
          </p:cNvCxnSpPr>
          <p:nvPr/>
        </p:nvCxnSpPr>
        <p:spPr>
          <a:xfrm>
            <a:off x="8756119" y="2133600"/>
            <a:ext cx="2954504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7ADC946-5590-828C-CF79-FA7F71E1E145}"/>
              </a:ext>
            </a:extLst>
          </p:cNvPr>
          <p:cNvSpPr txBox="1"/>
          <p:nvPr/>
        </p:nvSpPr>
        <p:spPr>
          <a:xfrm>
            <a:off x="9088466" y="2490702"/>
            <a:ext cx="2607634" cy="455509"/>
          </a:xfrm>
          <a:prstGeom prst="rect">
            <a:avLst/>
          </a:prstGeom>
          <a:noFill/>
        </p:spPr>
        <p:txBody>
          <a:bodyPr wrap="square" lIns="0" tIns="118872" rIns="0" bIns="118872" anchor="b" anchorCtr="0">
            <a:spAutoFit/>
          </a:bodyPr>
          <a:lstStyle/>
          <a:p>
            <a:pPr algn="r"/>
            <a:r>
              <a:rPr lang="el-GR" sz="1400">
                <a:latin typeface="+mn-lt"/>
              </a:rPr>
              <a:t>Άνετη στάθμευση σωλήνα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8E50EA-A625-AB24-2C1C-F6F78D87D458}"/>
              </a:ext>
            </a:extLst>
          </p:cNvPr>
          <p:cNvCxnSpPr>
            <a:cxnSpLocks/>
          </p:cNvCxnSpPr>
          <p:nvPr/>
        </p:nvCxnSpPr>
        <p:spPr>
          <a:xfrm>
            <a:off x="8743084" y="2945787"/>
            <a:ext cx="2954504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8633651-EAE2-C50D-8DA0-E4F81CFCD533}"/>
              </a:ext>
            </a:extLst>
          </p:cNvPr>
          <p:cNvSpPr txBox="1"/>
          <p:nvPr/>
        </p:nvSpPr>
        <p:spPr>
          <a:xfrm>
            <a:off x="9088466" y="3302889"/>
            <a:ext cx="2607634" cy="455509"/>
          </a:xfrm>
          <a:prstGeom prst="rect">
            <a:avLst/>
          </a:prstGeom>
          <a:noFill/>
        </p:spPr>
        <p:txBody>
          <a:bodyPr wrap="square" lIns="0" tIns="118872" rIns="0" bIns="118872" anchor="b" anchorCtr="0">
            <a:spAutoFit/>
          </a:bodyPr>
          <a:lstStyle/>
          <a:p>
            <a:pPr algn="r"/>
            <a:r>
              <a:rPr lang="el-GR" sz="1400">
                <a:latin typeface="+mn-lt"/>
              </a:rPr>
              <a:t>Αποσπώμενο καλώδιο*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99DEF6-8D29-E72D-C3AA-206226A9C2FE}"/>
              </a:ext>
            </a:extLst>
          </p:cNvPr>
          <p:cNvCxnSpPr>
            <a:cxnSpLocks/>
          </p:cNvCxnSpPr>
          <p:nvPr/>
        </p:nvCxnSpPr>
        <p:spPr>
          <a:xfrm>
            <a:off x="8743084" y="3751534"/>
            <a:ext cx="2954504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4FA30A9-B291-E9DE-0947-F84A8B616758}"/>
              </a:ext>
            </a:extLst>
          </p:cNvPr>
          <p:cNvSpPr txBox="1"/>
          <p:nvPr/>
        </p:nvSpPr>
        <p:spPr>
          <a:xfrm>
            <a:off x="9409814" y="3882559"/>
            <a:ext cx="2286286" cy="670953"/>
          </a:xfrm>
          <a:prstGeom prst="rect">
            <a:avLst/>
          </a:prstGeom>
          <a:noFill/>
        </p:spPr>
        <p:txBody>
          <a:bodyPr wrap="square" lIns="0" tIns="118872" rIns="0" bIns="118872" anchor="b" anchorCtr="0">
            <a:spAutoFit/>
          </a:bodyPr>
          <a:lstStyle/>
          <a:p>
            <a:pPr algn="r"/>
            <a:r>
              <a:rPr lang="el-GR" sz="1400">
                <a:latin typeface="+mn-lt"/>
              </a:rPr>
              <a:t>Διακριτικά και ασφαλή στηρίγματα εργαλείων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100F27E-E6BD-D8DF-1061-90218CD5A85B}"/>
              </a:ext>
            </a:extLst>
          </p:cNvPr>
          <p:cNvCxnSpPr>
            <a:cxnSpLocks/>
          </p:cNvCxnSpPr>
          <p:nvPr/>
        </p:nvCxnSpPr>
        <p:spPr>
          <a:xfrm>
            <a:off x="8743084" y="4550842"/>
            <a:ext cx="2954504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5A6DE08-B592-DA62-93AE-7F6A48B419C2}"/>
              </a:ext>
            </a:extLst>
          </p:cNvPr>
          <p:cNvSpPr txBox="1"/>
          <p:nvPr/>
        </p:nvSpPr>
        <p:spPr>
          <a:xfrm>
            <a:off x="8743084" y="4897312"/>
            <a:ext cx="2953016" cy="455509"/>
          </a:xfrm>
          <a:prstGeom prst="rect">
            <a:avLst/>
          </a:prstGeom>
          <a:noFill/>
        </p:spPr>
        <p:txBody>
          <a:bodyPr wrap="square" lIns="0" tIns="118872" rIns="0" bIns="118872" anchor="b" anchorCtr="0">
            <a:spAutoFit/>
          </a:bodyPr>
          <a:lstStyle/>
          <a:p>
            <a:pPr algn="r"/>
            <a:r>
              <a:rPr lang="el-GR" sz="1400">
                <a:latin typeface="+mn-lt"/>
              </a:rPr>
              <a:t>Διατίθεται με μια ποικιλία αξεσουάρ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71A5CD8-BC66-FEFF-DB57-117B1975E3D1}"/>
              </a:ext>
            </a:extLst>
          </p:cNvPr>
          <p:cNvCxnSpPr>
            <a:cxnSpLocks/>
          </p:cNvCxnSpPr>
          <p:nvPr/>
        </p:nvCxnSpPr>
        <p:spPr>
          <a:xfrm>
            <a:off x="8743084" y="5343714"/>
            <a:ext cx="2954504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6C84CCE-C9CC-9888-551A-9DEDFCCBB784}"/>
              </a:ext>
            </a:extLst>
          </p:cNvPr>
          <p:cNvSpPr txBox="1"/>
          <p:nvPr/>
        </p:nvSpPr>
        <p:spPr>
          <a:xfrm>
            <a:off x="9088466" y="5874275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l-GR" sz="1400">
                <a:latin typeface="+mn-lt"/>
              </a:rPr>
              <a:t>*επιλεγμένα μοντέλα</a:t>
            </a:r>
            <a:endParaRPr lang="el-GR" sz="1400" dirty="0">
              <a:latin typeface="+mn-lt"/>
            </a:endParaRPr>
          </a:p>
        </p:txBody>
      </p:sp>
      <p:sp>
        <p:nvSpPr>
          <p:cNvPr id="2" name="Date Placeholder 28">
            <a:extLst>
              <a:ext uri="{FF2B5EF4-FFF2-40B4-BE49-F238E27FC236}">
                <a16:creationId xmlns:a16="http://schemas.microsoft.com/office/drawing/2014/main" id="{4BA2A543-5FE9-73DB-7F0F-7E0478C7054B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E82F84-0004-4AA1-9F50-EA561FD51292}" type="datetime1">
              <a:rPr lang="en-US" sz="1000">
                <a:solidFill>
                  <a:schemeClr val="bg2"/>
                </a:solidFill>
              </a:rPr>
              <a:pPr/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9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B23D2B-8106-4AED-3B7D-60908A3CD1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028240" cy="4870450"/>
          </a:xfrm>
        </p:spPr>
        <p:txBody>
          <a:bodyPr/>
          <a:lstStyle/>
          <a:p>
            <a:pPr marL="0" indent="0">
              <a:buNone/>
            </a:pPr>
            <a:r>
              <a:rPr lang="el-GR" sz="1600"/>
              <a:t>Το VP300 HEPA είναι το ιδανικό μηχάνημα καθαρισμού για τον πελάτη που χρειάζεται ένα αξιόπιστο και οικονομικό μηχάνημα με αυτό το μικρό πλεονέκτημα:</a:t>
            </a:r>
          </a:p>
          <a:p>
            <a:pPr>
              <a:buNone/>
            </a:pPr>
            <a:endParaRPr lang="en-US" sz="1600" dirty="0"/>
          </a:p>
          <a:p>
            <a:r>
              <a:rPr lang="el-GR" sz="1600">
                <a:effectLst/>
              </a:rPr>
              <a:t>Ξενοδοχεία</a:t>
            </a:r>
          </a:p>
          <a:p>
            <a:r>
              <a:rPr lang="el-GR" sz="1600">
                <a:effectLst/>
              </a:rPr>
              <a:t>Χώροι υποδοχής</a:t>
            </a:r>
          </a:p>
          <a:p>
            <a:r>
              <a:rPr lang="el-GR" sz="1600">
                <a:effectLst/>
              </a:rPr>
              <a:t>Γραφεία</a:t>
            </a:r>
          </a:p>
          <a:p>
            <a:r>
              <a:rPr lang="el-GR" sz="1600">
                <a:effectLst/>
              </a:rPr>
              <a:t>Καταστήματα</a:t>
            </a:r>
          </a:p>
          <a:p>
            <a:r>
              <a:rPr lang="el-GR" sz="1600">
                <a:effectLst/>
              </a:rPr>
              <a:t>Σχολεία/Πανεπιστήμια </a:t>
            </a:r>
          </a:p>
          <a:p>
            <a:endParaRPr lang="en-US" sz="1600" dirty="0">
              <a:effectLst/>
            </a:endParaRPr>
          </a:p>
          <a:p>
            <a:pPr marL="0" indent="0">
              <a:buNone/>
            </a:pPr>
            <a:r>
              <a:rPr lang="el-GR" sz="1600"/>
              <a:t>Το VP300 HEPA μπορεί να λειτουργεί για αρκετές ώρες την ημέρα σε χώρους που καθαρίζονται τακτικά.</a:t>
            </a:r>
          </a:p>
          <a:p>
            <a:pPr marL="0" indent="0">
              <a:buNone/>
            </a:pPr>
            <a:endParaRPr lang="en-US" sz="1600" dirty="0">
              <a:effectLst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07166-E34B-80C6-38C6-6ACAE39501C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09F2D7-098E-825E-8D3C-484F9CC0B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Κύριες περιοχές εφαρμογών </a:t>
            </a:r>
            <a:endParaRPr lang="en-US"/>
          </a:p>
        </p:txBody>
      </p:sp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D41CF1B4-F85C-18DE-E0F0-3DBE6F52004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89" r="20389"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18E95-4027-89E6-F994-5F80C4A7ABE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5" y="6529068"/>
            <a:ext cx="3291840" cy="153888"/>
          </a:xfrm>
        </p:spPr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7" name="Date Placeholder 28">
            <a:extLst>
              <a:ext uri="{FF2B5EF4-FFF2-40B4-BE49-F238E27FC236}">
                <a16:creationId xmlns:a16="http://schemas.microsoft.com/office/drawing/2014/main" id="{61F911D5-CEF8-B0C5-0C15-664D9F64F01E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E82F84-0004-4AA1-9F50-EA561FD51292}" type="datetime1">
              <a:rPr lang="en-US" sz="1000">
                <a:solidFill>
                  <a:schemeClr val="bg2"/>
                </a:solidFill>
              </a:rPr>
              <a:pPr/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D3BFD-59A5-9E6D-BCBC-7D02BEE10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F54226-6101-2890-A667-68AF44A741C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13" r="14113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631F1D-02AB-E09B-5436-2D9D4C3C38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4" y="1412875"/>
            <a:ext cx="5506081" cy="4870450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l-GR" sz="1600">
                <a:latin typeface="+mj-lt"/>
              </a:rPr>
              <a:t>Κυριότερα σημεία πώλησης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Χαμηλή στάθμη θορύβου σε σύγκριση με τη θέση: </a:t>
            </a:r>
            <a:br>
              <a:rPr lang="en-US" sz="1600">
                <a:effectLst/>
              </a:rPr>
            </a:br>
            <a:r>
              <a:rPr lang="el-GR" sz="1600">
                <a:effectLst/>
              </a:rPr>
              <a:t>Η στάθμη ηχητικής πίεσης 62 dB(A) περιορίζει την ενόχληση κατά τον καθαρισμό σε χώρους με πολύ κόσμο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Πιστοποιημένο φίλτρο HEPA για καθαρότερο περιβάλλον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Αποσπώμενο καλώδιο, ελαχιστοποιεί τον χρόνο εκτός λειτουργίας (επιλεγμένα μοντέλα)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Πορτοκαλί καλώδιο, ελαχιστοποιεί τον κίνδυνο ανατροπής ατόμων (επιλεγμένα μοντέλα, κυρίως αποσπώμενο)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Χαμηλό βάρος, για εύκολη μεταφορά και ευκολία χρήσης 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Εξαρτήματα υψηλής ποιότητας, διασφαλίζουν καλή απόδοση καθαρισμού 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Υψηλή καθαρή χωρητικότητα πλήρωσης – μία από τις καλύτερες στην κατηγορία της, εξοικονομεί χρήματα </a:t>
            </a:r>
            <a:br>
              <a:rPr lang="en-US" sz="1600">
                <a:effectLst/>
              </a:rPr>
            </a:br>
            <a:r>
              <a:rPr lang="el-GR" sz="1600">
                <a:effectLst/>
              </a:rPr>
              <a:t>στη συντήρηση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05165-5BBD-91C6-55B7-0F89BCB1785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EE4271-C330-C10F-8018-9142C89C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Πλεονεκτήματα για τον πελάτη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075E2E-31F9-CD66-A93A-86050C4606A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5" y="6529068"/>
            <a:ext cx="3017520" cy="153888"/>
          </a:xfrm>
        </p:spPr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5" name="Date Placeholder 28">
            <a:extLst>
              <a:ext uri="{FF2B5EF4-FFF2-40B4-BE49-F238E27FC236}">
                <a16:creationId xmlns:a16="http://schemas.microsoft.com/office/drawing/2014/main" id="{E9352E29-9B23-707C-EBEA-65A69F32DD2B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E82F84-0004-4AA1-9F50-EA561FD51292}" type="datetime1">
              <a:rPr lang="en-US" sz="1000">
                <a:solidFill>
                  <a:schemeClr val="bg2"/>
                </a:solidFill>
              </a:rPr>
              <a:pPr/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1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D2D4B-EA49-4727-23E7-111965EB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A34966F-6FDC-2175-B667-1704AD7E01F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75" r="18075"/>
          <a:stretch>
            <a:fillRect/>
          </a:stretch>
        </p:blipFill>
        <p:spPr/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942076-D667-F8E6-BD9B-9E31124962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347217" cy="4870450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l-GR" sz="1600">
                <a:latin typeface="+mj-lt"/>
              </a:rPr>
              <a:t>Παραγωγικότητα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Κατάλληλο για αρκετές ώρες συνεχούς αναρρόφησης την ημέρα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Χωρητικότητα σακούλας σκόνης 10 λίτρων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Πιστοποιημένο φίλτρο HEPA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Εξαρτήματα υψηλής ποιότητας για καλή απόδοση καθαρισμού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Ηχητική πίεση 62 dB(A), περιορίζει την ενόχληση κατά τον καθαρισμό σε χώρους με πολύ κόσμο, π.χ. κατά τη διάρκεια της ημέρας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Το αποσπώμενο καλώδιο εξαλείφει τον χρόνο εκτός λειτουργίας (επιλεγμένα μοντέλα)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02DF1-C07B-4D9F-5E5D-89A7294ED38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F65E7A-6868-1B16-8759-98729B2C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Χαρακτηριστικά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9942C-BE3F-7B51-55C4-1C1E9135FB9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5" y="6529068"/>
            <a:ext cx="3017520" cy="153888"/>
          </a:xfrm>
        </p:spPr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7" name="Date Placeholder 28">
            <a:extLst>
              <a:ext uri="{FF2B5EF4-FFF2-40B4-BE49-F238E27FC236}">
                <a16:creationId xmlns:a16="http://schemas.microsoft.com/office/drawing/2014/main" id="{364AD0A0-3651-DA34-0F52-FD72C032B77D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E82F84-0004-4AA1-9F50-EA561FD51292}" type="datetime1">
              <a:rPr lang="en-US" sz="1000">
                <a:solidFill>
                  <a:schemeClr val="bg2"/>
                </a:solidFill>
              </a:rPr>
              <a:pPr/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024D0-1B44-08CD-98DD-E0ABD24E5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52E68D9-E80D-2730-1FA7-B8C339669BE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94" r="19394"/>
          <a:stretch>
            <a:fillRect/>
          </a:stretch>
        </p:blipFill>
        <p:spPr/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EB999A-F9EA-B150-7FE2-91BE44B54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133975" cy="4870450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l-GR" sz="1600">
                <a:latin typeface="+mj-lt"/>
              </a:rPr>
              <a:t>Εύκολη χρήση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Χαμηλό βάρος για εύκολη μεταφορά μεταξύ των θέσεων χρήσης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Εργονομική λαβή μεταφοράς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Ασφαλή και εύκολα προσβάσιμα εξαρτήματα (βούρτσα και ακροφύσιο για χαραμάδες)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Σταθερότητα και ισορροπία, ακολουθεί διαισθητικά τον χρήστη χωρίς ανατροπές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Εύκολα αφαιρούμενο επάνω κάλυμμα για αλλαγή σακούλας σκόνης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Άνετη στάθμευση σωλήνα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Αποθήκευση καλωδίου στο πίσω άγκιστρο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Μικρών διαστάσεων για εύκολη αποθήκευση </a:t>
            </a:r>
          </a:p>
          <a:p>
            <a:pPr marL="0" indent="0">
              <a:spcBef>
                <a:spcPts val="600"/>
              </a:spcBef>
              <a:buNone/>
            </a:pPr>
            <a:endParaRPr lang="en-US" sz="1600" dirty="0">
              <a:effectLst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B122E-5F38-6186-DFF4-78709DD86D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2C36F2-7D8A-9BE0-ED41-6DA931EF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Χαρακτηριστικά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337A6-B77B-4DB3-7B0E-2B0EE2DF011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5" y="6529068"/>
            <a:ext cx="3017520" cy="153888"/>
          </a:xfrm>
        </p:spPr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7" name="Date Placeholder 28">
            <a:extLst>
              <a:ext uri="{FF2B5EF4-FFF2-40B4-BE49-F238E27FC236}">
                <a16:creationId xmlns:a16="http://schemas.microsoft.com/office/drawing/2014/main" id="{0015A42A-B63A-3889-3012-1E592262DD0D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E82F84-0004-4AA1-9F50-EA561FD51292}" type="datetime1">
              <a:rPr lang="en-US" sz="1000">
                <a:solidFill>
                  <a:schemeClr val="bg2"/>
                </a:solidFill>
              </a:rPr>
              <a:pPr/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98DC9-C6A2-CDF6-70D1-A06F1693B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B9CFD88-80E2-D90B-1D18-FFCE4654492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74" t="1196" r="24671" b="6374"/>
          <a:stretch/>
        </p:blipFill>
        <p:spPr>
          <a:xfrm>
            <a:off x="6205538" y="0"/>
            <a:ext cx="5986461" cy="6284890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6EFC13-5033-63D6-67D1-48EE85243A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4847487" cy="4870450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l-GR" sz="1600">
                <a:latin typeface="+mj-lt"/>
              </a:rPr>
              <a:t>Αξιοπιστία</a:t>
            </a:r>
            <a:endParaRPr lang="en-US" sz="160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Προστατευτικά καλύμματα πίσω τροχών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Μπροστινές ρόδες τοποθετημένες στο τοίχωμα του δοχείου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Λαστιχένιος προφυλακτήρας που δεν αφήνει σημάδια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Τροχοί προστασίας του προφυλακτήρα σκαλοπατιών για τη μετακίνηση σε σκάλες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Ανθεκτικός διακόπτης λειτουργίας για ελιγμούς με το πόδι</a:t>
            </a:r>
          </a:p>
          <a:p>
            <a:pPr>
              <a:spcBef>
                <a:spcPts val="600"/>
              </a:spcBef>
            </a:pPr>
            <a:r>
              <a:rPr lang="el-GR" sz="1600">
                <a:effectLst/>
              </a:rPr>
              <a:t>Δοκιμασμένος σχεδιασμός αποσπώμενου καλωδίου μεταφοράς GM 80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21B9A-DF47-A719-6677-7540608C1CD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B528DC-31D5-B0EB-709B-ACC3F8AF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Χαρακτηριστικά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0C4E4-62D4-2CE5-E350-4A27F95BEDC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5" y="6529068"/>
            <a:ext cx="3017520" cy="153888"/>
          </a:xfrm>
        </p:spPr>
        <p:txBody>
          <a:bodyPr/>
          <a:lstStyle/>
          <a:p>
            <a:pPr algn="l"/>
            <a:r>
              <a:rPr lang="el-GR"/>
              <a:t>ΠΩΛΗΣΕΙΣ &amp; ΤΕΧΝΙΚΗ ΠΑΡΟΥΣΙΑΣΗ VP300 HEPA</a:t>
            </a:r>
            <a:endParaRPr lang="en-US" dirty="0"/>
          </a:p>
        </p:txBody>
      </p:sp>
      <p:sp>
        <p:nvSpPr>
          <p:cNvPr id="7" name="Date Placeholder 28">
            <a:extLst>
              <a:ext uri="{FF2B5EF4-FFF2-40B4-BE49-F238E27FC236}">
                <a16:creationId xmlns:a16="http://schemas.microsoft.com/office/drawing/2014/main" id="{19BDDB66-692A-519A-C1CD-2BE1E395F599}"/>
              </a:ext>
            </a:extLst>
          </p:cNvPr>
          <p:cNvSpPr txBox="1">
            <a:spLocks/>
          </p:cNvSpPr>
          <p:nvPr/>
        </p:nvSpPr>
        <p:spPr>
          <a:xfrm>
            <a:off x="4038600" y="6529068"/>
            <a:ext cx="759950" cy="15388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E82F84-0004-4AA1-9F50-EA561FD51292}" type="datetime1">
              <a:rPr lang="en-US" sz="1000">
                <a:solidFill>
                  <a:schemeClr val="bg2"/>
                </a:solidFill>
              </a:rPr>
              <a:pPr/>
              <a:t>3/15/2024</a:t>
            </a:fld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90E30D1931D74AA31AAF46CFE106EB" ma:contentTypeVersion="12" ma:contentTypeDescription="Create a new document." ma:contentTypeScope="" ma:versionID="b79afbd18b75f370f452cc30941d5b59">
  <xsd:schema xmlns:xsd="http://www.w3.org/2001/XMLSchema" xmlns:xs="http://www.w3.org/2001/XMLSchema" xmlns:p="http://schemas.microsoft.com/office/2006/metadata/properties" xmlns:ns1="http://schemas.microsoft.com/sharepoint/v3" xmlns:ns2="354dde04-e399-458e-afd2-5780735c498f" xmlns:ns3="b38e86ad-ecae-4d8b-a6a2-599c57c8c9ab" targetNamespace="http://schemas.microsoft.com/office/2006/metadata/properties" ma:root="true" ma:fieldsID="0bee1d93ba4506912d08c8c1f7363610" ns1:_="" ns2:_="" ns3:_="">
    <xsd:import namespace="http://schemas.microsoft.com/sharepoint/v3"/>
    <xsd:import namespace="354dde04-e399-458e-afd2-5780735c498f"/>
    <xsd:import namespace="b38e86ad-ecae-4d8b-a6a2-599c57c8c9a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dde04-e399-458e-afd2-5780735c49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e86ad-ecae-4d8b-a6a2-599c57c8c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35D97F-54F6-4139-90B1-4BC360E16E53}">
  <ds:schemaRefs>
    <ds:schemaRef ds:uri="http://purl.org/dc/elements/1.1/"/>
    <ds:schemaRef ds:uri="354dde04-e399-458e-afd2-5780735c498f"/>
    <ds:schemaRef ds:uri="http://schemas.microsoft.com/sharepoint/v3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b38e86ad-ecae-4d8b-a6a2-599c57c8c9a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933518B-43B2-4E22-9BD4-31F5AEA376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54dde04-e399-458e-afd2-5780735c498f"/>
    <ds:schemaRef ds:uri="b38e86ad-ecae-4d8b-a6a2-599c57c8c9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297</TotalTime>
  <Words>1474</Words>
  <Application>Microsoft Office PowerPoint</Application>
  <PresentationFormat>Widescreen</PresentationFormat>
  <Paragraphs>362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ＭＳ Ｐゴシック</vt:lpstr>
      <vt:lpstr>Arial</vt:lpstr>
      <vt:lpstr>Calibri</vt:lpstr>
      <vt:lpstr>Courier New</vt:lpstr>
      <vt:lpstr>Roboto Black</vt:lpstr>
      <vt:lpstr>Roboto Bold</vt:lpstr>
      <vt:lpstr>Roboto Light</vt:lpstr>
      <vt:lpstr>Nilfisk Toolbox_Standard_4-3</vt:lpstr>
      <vt:lpstr>think-cell Slide</vt:lpstr>
      <vt:lpstr>VP300 HEPA Πωλήσεις και τεχνική παρουσίαση</vt:lpstr>
      <vt:lpstr>Περιεχόμενα</vt:lpstr>
      <vt:lpstr>Υπόβαθρο</vt:lpstr>
      <vt:lpstr>Σύνοψη προϊόντος</vt:lpstr>
      <vt:lpstr>Κύριες περιοχές εφαρμογών </vt:lpstr>
      <vt:lpstr>Πλεονεκτήματα για τον πελάτη</vt:lpstr>
      <vt:lpstr>Χαρακτηριστικά</vt:lpstr>
      <vt:lpstr>Χαρακτηριστικά</vt:lpstr>
      <vt:lpstr>Χαρακτηριστικά</vt:lpstr>
      <vt:lpstr>Παρουσίαση του Nilfisk VP300 R </vt:lpstr>
      <vt:lpstr>Επεξήγηση PCR και PIR </vt:lpstr>
      <vt:lpstr>Τεχνικές προδιαγραφές</vt:lpstr>
      <vt:lpstr>Χαρακτηριστικά</vt:lpstr>
      <vt:lpstr>Εξαρτήματα</vt:lpstr>
      <vt:lpstr>Εξαρτήματα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eetoan nguyen quoc</dc:creator>
  <cp:lastModifiedBy>Anastasia Droungani</cp:lastModifiedBy>
  <cp:revision>31</cp:revision>
  <dcterms:created xsi:type="dcterms:W3CDTF">2024-02-15T01:10:14Z</dcterms:created>
  <dcterms:modified xsi:type="dcterms:W3CDTF">2024-03-15T15:12:16Z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0x0101000D90E30D1931D74AA31AAF46CFE106EB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</Properties>
</file>