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ink/ink1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59" r:id="rId5"/>
    <p:sldId id="287" r:id="rId6"/>
    <p:sldId id="8202" r:id="rId7"/>
    <p:sldId id="8224" r:id="rId8"/>
    <p:sldId id="8226" r:id="rId9"/>
    <p:sldId id="8228" r:id="rId10"/>
    <p:sldId id="8230" r:id="rId11"/>
    <p:sldId id="8231" r:id="rId12"/>
    <p:sldId id="8233" r:id="rId13"/>
    <p:sldId id="8235" r:id="rId14"/>
    <p:sldId id="8236" r:id="rId15"/>
    <p:sldId id="291" r:id="rId16"/>
    <p:sldId id="8188" r:id="rId17"/>
    <p:sldId id="8189" r:id="rId18"/>
    <p:sldId id="8243" r:id="rId19"/>
    <p:sldId id="8247" r:id="rId20"/>
    <p:sldId id="8252" r:id="rId21"/>
    <p:sldId id="8261" r:id="rId22"/>
  </p:sldIdLst>
  <p:sldSz cx="12192000" cy="6858000"/>
  <p:notesSz cx="6797675" cy="9872663"/>
  <p:custDataLst>
    <p:tags r:id="rId24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>
            <p14:sldId id="259"/>
            <p14:sldId id="287"/>
            <p14:sldId id="8202"/>
            <p14:sldId id="8224"/>
            <p14:sldId id="8226"/>
            <p14:sldId id="8228"/>
            <p14:sldId id="8230"/>
            <p14:sldId id="8231"/>
            <p14:sldId id="8233"/>
            <p14:sldId id="8235"/>
            <p14:sldId id="8236"/>
            <p14:sldId id="291"/>
            <p14:sldId id="8188"/>
            <p14:sldId id="8189"/>
            <p14:sldId id="8243"/>
            <p14:sldId id="8247"/>
            <p14:sldId id="8252"/>
            <p14:sldId id="8261"/>
          </p14:sldIdLst>
        </p14:section>
        <p14:section name="Templates" id="{3ABD5D4D-2C0C-449C-A140-446C246F69B2}">
          <p14:sldIdLst/>
        </p14:section>
      </p14:sectionLst>
    </p:ext>
    <p:ext uri="{EFAFB233-063F-42B5-8137-9DF3F51BA10A}">
      <p15:sldGuideLst xmlns:p15="http://schemas.microsoft.com/office/powerpoint/2012/main">
        <p15:guide id="1" pos="4224" userDrawn="1">
          <p15:clr>
            <a:srgbClr val="A4A3A4"/>
          </p15:clr>
        </p15:guide>
        <p15:guide id="2" orient="horz" pos="1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  <p:cmAuthor id="3" name="Khai Toan_GD" initials="KT" lastIdx="1" clrIdx="2">
    <p:extLst>
      <p:ext uri="{19B8F6BF-5375-455C-9EA6-DF929625EA0E}">
        <p15:presenceInfo xmlns:p15="http://schemas.microsoft.com/office/powerpoint/2012/main" userId="adc28a718c41bd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FD9"/>
    <a:srgbClr val="EDEFF1"/>
    <a:srgbClr val="FFFFFF"/>
    <a:srgbClr val="28313F"/>
    <a:srgbClr val="BBC6C8"/>
    <a:srgbClr val="B3BBC5"/>
    <a:srgbClr val="EFF0F2"/>
    <a:srgbClr val="C8CED5"/>
    <a:srgbClr val="38A8B4"/>
    <a:srgbClr val="68C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2949" autoAdjust="0"/>
  </p:normalViewPr>
  <p:slideViewPr>
    <p:cSldViewPr snapToGrid="0">
      <p:cViewPr varScale="1">
        <p:scale>
          <a:sx n="85" d="100"/>
          <a:sy n="85" d="100"/>
        </p:scale>
        <p:origin x="558" y="78"/>
      </p:cViewPr>
      <p:guideLst>
        <p:guide pos="4224"/>
        <p:guide orient="horz" pos="1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6630" y="90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 Time</c:v>
                </c:pt>
              </c:strCache>
            </c:strRef>
          </c:tx>
          <c:spPr>
            <a:solidFill>
              <a:srgbClr val="68C18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71DBDB4-D908-46DE-B33E-7F854CF37088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80B318FB-00BA-4B2C-B59E-1E6FD21E1F35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B9-4C70-9668-E2730C3317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3968C0-56E2-4B1B-AA4F-FC18BEDC3B04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75B1605C-C915-46AD-909D-DC20864B0B99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B9-4C70-9668-E2730C3317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8E740D-5D65-4609-8477-4A40EDE6B0C2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3E9D2849-A166-4725-A012-36E2BB731792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8B9-4C70-9668-E2730C3317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C448C4-6E79-40E0-85D8-70376A2D7AAF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283ACBBD-DE7E-4456-BAC3-2E5923401DFF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8B9-4C70-9668-E2730C3317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5B0A23C-594E-4670-9B30-F3FB35829D9C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919DB388-9CFB-4949-9C03-60A6DD724698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8B9-4C70-9668-E2730C331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CS7010 Li-ion 12 modules 
with Lion 50 Charger</c:v>
                </c:pt>
                <c:pt idx="1">
                  <c:v>CS7010 Lead Acid 
(770-800Ah) </c:v>
                </c:pt>
                <c:pt idx="2">
                  <c:v>CS7010 Li-ion 16 modules
 with Lion 130 Charger</c:v>
                </c:pt>
                <c:pt idx="3">
                  <c:v>CS7010 Li-ion 24 modules 
with 2 X Lion 130 Charger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</c:v>
                </c:pt>
                <c:pt idx="1">
                  <c:v>5.4</c:v>
                </c:pt>
                <c:pt idx="2">
                  <c:v>5.6</c:v>
                </c:pt>
                <c:pt idx="3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9-4C70-9668-E2730C331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Full Charge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0C588C-DBF2-4F20-8572-EE78514580C9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055C4844-C6AD-41E7-AA63-4D36BDABE624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8B9-4C70-9668-E2730C3317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396C081-DA10-4EFA-9E8F-433A1A0619BA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CD7CAAA1-7962-40BF-86F2-59229B580BF8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8B9-4C70-9668-E2730C3317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446E66-163D-4EE1-A5D3-0AED11E373FB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C71075ED-4BAA-48B0-AACC-922ECE28A7AB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8B9-4C70-9668-E2730C3317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ABF8CD9-40F6-472F-923F-8760A35F44C4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03298EA8-5A56-47BF-9D93-01BC466B2368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8B9-4C70-9668-E2730C3317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064329-925F-47C0-B0C8-7253B4A15A78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E5CC4266-3DE9-43CD-AF08-9DCA49C51816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8B9-4C70-9668-E2730C331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CS7010 Li-ion 12 modules 
with Lion 50 Charger</c:v>
                </c:pt>
                <c:pt idx="1">
                  <c:v>CS7010 Lead Acid 
(770-800Ah) </c:v>
                </c:pt>
                <c:pt idx="2">
                  <c:v>CS7010 Li-ion 16 modules
 with Lion 130 Charger</c:v>
                </c:pt>
                <c:pt idx="3">
                  <c:v>CS7010 Li-ion 24 modules 
with 2 X Lion 130 Charger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12</c:v>
                </c:pt>
                <c:pt idx="2">
                  <c:v>2.2000000000000002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9-4C70-9668-E2730C3317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526480480"/>
        <c:axId val="526476544"/>
      </c:barChart>
      <c:catAx>
        <c:axId val="5264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300" b="0" i="0" u="none" strike="noStrike" kern="1200" baseline="0">
                <a:solidFill>
                  <a:srgbClr val="28313F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6476544"/>
        <c:crosses val="autoZero"/>
        <c:auto val="1"/>
        <c:lblAlgn val="ctr"/>
        <c:lblOffset val="100"/>
        <c:noMultiLvlLbl val="0"/>
      </c:catAx>
      <c:valAx>
        <c:axId val="526476544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64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 Time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98B783-D638-497A-A447-19A6BBD7B426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D9494101-F0F4-4517-8236-ED301366FE6C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729-46A9-AD94-43E42C625A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9BDAE13-58B3-4029-AE13-BE7C88412C3E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449F66C0-0086-4A6C-830D-BF3964D06CAA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729-46A9-AD94-43E42C625A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04232E-7EE2-48D7-B5C8-3B834444C642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4AC5B27E-5F97-4530-BD0D-D0C86BD7847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729-46A9-AD94-43E42C625A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B170120-D99F-4965-AF85-941E8A8B520D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ED466ACA-0B09-47D7-8EDC-C881BFAFDD9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729-46A9-AD94-43E42C625A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05EDCDB-4A6B-48C1-8A7D-F862C8B7748A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5B07C5FE-2D8E-44E2-98BB-33E6F944D3B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1729-46A9-AD94-43E42C625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Max Run Time 
with a Single Charge
(CS7010 16 modules)</c:v>
                </c:pt>
                <c:pt idx="1">
                  <c:v>Max Run Time 
with a Single Charge
(CS7010 24 modules)</c:v>
                </c:pt>
                <c:pt idx="2">
                  <c:v>Back to Back Shifts
(16 modules)</c:v>
                </c:pt>
                <c:pt idx="3">
                  <c:v>Back to Back Shifts
(24 modules)</c:v>
                </c:pt>
                <c:pt idx="4">
                  <c:v>Brief Yet Often 
(16 modules)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5.6</c:v>
                </c:pt>
                <c:pt idx="1">
                  <c:v>8.4</c:v>
                </c:pt>
                <c:pt idx="2">
                  <c:v>5.5</c:v>
                </c:pt>
                <c:pt idx="3">
                  <c:v>6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9-46A9-AD94-43E42C625A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Opp Charge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FF1F0178-B9FE-4352-8815-9F3AD224BE0D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A4ED2CFA-55D8-4066-BE15-0F953027C61D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729-46A9-AD94-43E42C625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1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Max Run Time 
with a Single Charge
(CS7010 16 modules)</c:v>
                </c:pt>
                <c:pt idx="1">
                  <c:v>Max Run Time 
with a Single Charge
(CS7010 24 modules)</c:v>
                </c:pt>
                <c:pt idx="2">
                  <c:v>Back to Back Shifts
(16 modules)</c:v>
                </c:pt>
                <c:pt idx="3">
                  <c:v>Back to Back Shifts
(24 modules)</c:v>
                </c:pt>
                <c:pt idx="4">
                  <c:v>Brief Yet Often 
(16 modules)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9-46A9-AD94-43E42C625A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 Charge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5762BCF9-FC5A-4213-887A-F803243D3D73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4852D69B-1179-49BA-B510-37C321CC5A5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729-46A9-AD94-43E42C625A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D3E3DF1-E9DA-4BE6-B352-83AA517CA5AF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F0E78527-BF04-4E58-A7C0-5303705EBC2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729-46A9-AD94-43E42C625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1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Max Run Time 
with a Single Charge
(CS7010 16 modules)</c:v>
                </c:pt>
                <c:pt idx="1">
                  <c:v>Max Run Time 
with a Single Charge
(CS7010 24 modules)</c:v>
                </c:pt>
                <c:pt idx="2">
                  <c:v>Back to Back Shifts
(16 modules)</c:v>
                </c:pt>
                <c:pt idx="3">
                  <c:v>Back to Back Shifts
(24 modules)</c:v>
                </c:pt>
                <c:pt idx="4">
                  <c:v>Brief Yet Often 
(16 modules)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2">
                  <c:v>2.2000000000000002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9-46A9-AD94-43E42C625A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Added
Run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BC3735E2-1619-4C9E-B0D0-91BC37E75659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902C625D-1305-415F-8892-26A1B53127A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729-46A9-AD94-43E42C625A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9579087-D335-4A30-BECD-F7EBC6BA1945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1B50FA25-9C88-4526-9B99-8B2D9E992FC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729-46A9-AD94-43E42C625A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E92B9C3-241B-47BE-BC64-C72C5F04491C}" type="SERIESNAME">
                      <a:rPr lang="en-US" smtClean="0"/>
                      <a:pPr/>
                      <a:t>[SERIES NAME]</a:t>
                    </a:fld>
                    <a:r>
                      <a:rPr lang="en-US" baseline="0"/>
                      <a:t> </a:t>
                    </a:r>
                    <a:fld id="{4675EC3F-9AD8-4246-9336-3D0E06095A30}" type="VALUE">
                      <a:rPr lang="en-US" baseline="0" smtClean="0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1729-46A9-AD94-43E42C625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Max Run Time 
with a Single Charge
(CS7010 16 modules)</c:v>
                </c:pt>
                <c:pt idx="1">
                  <c:v>Max Run Time 
with a Single Charge
(CS7010 24 modules)</c:v>
                </c:pt>
                <c:pt idx="2">
                  <c:v>Back to Back Shifts
(16 modules)</c:v>
                </c:pt>
                <c:pt idx="3">
                  <c:v>Back to Back Shifts
(24 modules)</c:v>
                </c:pt>
                <c:pt idx="4">
                  <c:v>Brief Yet Often 
(16 modules)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2">
                  <c:v>5.5</c:v>
                </c:pt>
                <c:pt idx="3">
                  <c:v>6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9-46A9-AD94-43E42C625A3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Opp Charge 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b="0" baseline="0"/>
                      <a:t>Full Charge 2 </a:t>
                    </a:r>
                    <a:fld id="{EA884570-9B67-4B54-B95A-CC75740352DA}" type="VALUE">
                      <a:rPr lang="en-US" b="0" baseline="0" smtClean="0"/>
                      <a:pPr/>
                      <a:t>[VALUE]</a:t>
                    </a:fld>
                    <a:endParaRPr lang="en-US" b="0" baseline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729-46A9-AD94-43E42C625A3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050" b="0" i="0" u="none" strike="noStrike" kern="1200" baseline="0">
                        <a:solidFill>
                          <a:srgbClr val="FFFFFF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/>
                      <a:t> </a:t>
                    </a:r>
                    <a:r>
                      <a:rPr lang="en-US" sz="1050" b="0" i="0" u="none" strike="noStrike" kern="1200" baseline="0">
                        <a:solidFill>
                          <a:srgbClr val="FFFFFF"/>
                        </a:solidFill>
                      </a:rPr>
                      <a:t>Full Charge 2</a:t>
                    </a:r>
                    <a:r>
                      <a:rPr lang="en-US" baseline="0"/>
                      <a:t>, </a:t>
                    </a:r>
                    <a:fld id="{E684C4C6-7581-4CE5-8136-983C9B363312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 sz="1050">
                          <a:solidFill>
                            <a:srgbClr val="FFFFFF"/>
                          </a:solidFill>
                          <a:latin typeface="+mj-lt"/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en-US" sz="1050" b="0" i="0" u="none" strike="noStrike" kern="1200" baseline="0">
                      <a:solidFill>
                        <a:srgbClr val="FFFFFF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45272938274128"/>
                      <c:h val="7.06958051137698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729-46A9-AD94-43E42C625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0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Max Run Time 
with a Single Charge
(CS7010 16 modules)</c:v>
                </c:pt>
                <c:pt idx="1">
                  <c:v>Max Run Time 
with a Single Charge
(CS7010 24 modules)</c:v>
                </c:pt>
                <c:pt idx="2">
                  <c:v>Back to Back Shifts
(16 modules)</c:v>
                </c:pt>
                <c:pt idx="3">
                  <c:v>Back to Back Shifts
(24 modules)</c:v>
                </c:pt>
                <c:pt idx="4">
                  <c:v>Brief Yet Often 
(16 modules)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9-46A9-AD94-43E42C625A3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Added
Run Time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E09-42CF-A8AA-A955B1AE4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Max Run Time 
with a Single Charge
(CS7010 16 modules)</c:v>
                </c:pt>
                <c:pt idx="1">
                  <c:v>Max Run Time 
with a Single Charge
(CS7010 24 modules)</c:v>
                </c:pt>
                <c:pt idx="2">
                  <c:v>Back to Back Shifts
(16 modules)</c:v>
                </c:pt>
                <c:pt idx="3">
                  <c:v>Back to Back Shifts
(24 modules)</c:v>
                </c:pt>
                <c:pt idx="4">
                  <c:v>Brief Yet Often 
(16 modules)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9-42CF-A8AA-A955B1AE43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526480480"/>
        <c:axId val="526476544"/>
      </c:barChart>
      <c:catAx>
        <c:axId val="5264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300" b="0" i="0" u="none" strike="noStrike" kern="1200" baseline="0">
                <a:solidFill>
                  <a:srgbClr val="28313F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6476544"/>
        <c:crosses val="autoZero"/>
        <c:auto val="1"/>
        <c:lblAlgn val="ctr"/>
        <c:lblOffset val="100"/>
        <c:noMultiLvlLbl val="0"/>
      </c:catAx>
      <c:valAx>
        <c:axId val="526476544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264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 dirty="0"/>
              <a:t>Click to edit Presentation Headline.</a:t>
            </a:r>
            <a:br>
              <a:rPr lang="en-US" dirty="0"/>
            </a:br>
            <a:r>
              <a:rPr lang="en-US" dirty="0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  <a:br>
              <a:rPr lang="en-US" noProof="0" dirty="0"/>
            </a:br>
            <a:r>
              <a:rPr lang="en-US" noProof="0" dirty="0"/>
              <a:t>Note that the picture will be inserted on top of the text placeholder.</a:t>
            </a:r>
            <a:br>
              <a:rPr lang="en-US" noProof="0" dirty="0"/>
            </a:br>
            <a:r>
              <a:rPr lang="en-US" noProof="0" dirty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4269012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44154" y="2803583"/>
            <a:ext cx="4267530" cy="622719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  <a:br>
              <a:rPr lang="en-US" noProof="0" dirty="0"/>
            </a:br>
            <a:r>
              <a:rPr lang="en-US" noProof="0" dirty="0"/>
              <a:t>Note that the picture will be inserted on top of the text placeholder.</a:t>
            </a:r>
            <a:br>
              <a:rPr lang="en-US" noProof="0" dirty="0"/>
            </a:br>
            <a:r>
              <a:rPr lang="en-US" noProof="0" dirty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412875"/>
            <a:ext cx="5511800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Note that the picture will be inserted on top of the text placeholder.</a:t>
            </a:r>
            <a:br>
              <a:rPr lang="en-US" noProof="0" dirty="0"/>
            </a:br>
            <a:r>
              <a:rPr lang="en-US" noProof="0" dirty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 dirty="0"/>
              <a:t>Insert closing headline.</a:t>
            </a:r>
            <a:br>
              <a:rPr lang="en-US" dirty="0"/>
            </a:br>
            <a:r>
              <a:rPr lang="en-US" dirty="0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08" t="9357" r="9482" b="37471"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 dirty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 dirty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 dirty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 dirty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 dirty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 dirty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 dirty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dirty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 dirty="0">
                <a:solidFill>
                  <a:schemeClr val="tx1"/>
                </a:solidFill>
                <a:cs typeface="Arial" pitchFamily="34" charset="0"/>
              </a:rPr>
            </a:b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 dirty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 dirty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dirty="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8696"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800" noProof="0" dirty="0">
                <a:latin typeface="+mj-lt"/>
              </a:rPr>
              <a:t>Nilfisk presentation guidelines and tips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 dirty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59" progId="TCLayout.ActiveDocument.1">
                  <p:embed/>
                </p:oleObj>
              </mc:Choice>
              <mc:Fallback>
                <p:oleObj name="think-cell Slide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 dirty="0"/>
              <a:t>Click to insert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80951323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ABC626-455B-41B0-A0E7-A5E156590607}" type="datetime1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dirty="0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chart" Target="../charts/chart1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29.tiff"/><Relationship Id="rId5" Type="http://schemas.openxmlformats.org/officeDocument/2006/relationships/image" Target="../media/image25.pn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on a machine in a warehouse&#10;&#10;Description automatically generated">
            <a:extLst>
              <a:ext uri="{FF2B5EF4-FFF2-40B4-BE49-F238E27FC236}">
                <a16:creationId xmlns:a16="http://schemas.microsoft.com/office/drawing/2014/main" id="{310A4DE3-C878-1F6A-76C9-376164A68F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198" b="11198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40C46C-C108-6664-553D-9277AB5DFB2B}"/>
              </a:ext>
            </a:extLst>
          </p:cNvPr>
          <p:cNvSpPr/>
          <p:nvPr/>
        </p:nvSpPr>
        <p:spPr>
          <a:xfrm>
            <a:off x="0" y="1"/>
            <a:ext cx="12192000" cy="6273079"/>
          </a:xfrm>
          <a:prstGeom prst="rect">
            <a:avLst/>
          </a:prstGeom>
          <a:gradFill>
            <a:gsLst>
              <a:gs pos="0">
                <a:schemeClr val="tx1">
                  <a:alpha val="90000"/>
                </a:schemeClr>
              </a:gs>
              <a:gs pos="64000">
                <a:srgbClr val="28313F">
                  <a:alpha val="25000"/>
                </a:srgbClr>
              </a:gs>
              <a:gs pos="100000">
                <a:schemeClr val="tx1">
                  <a:alpha val="76000"/>
                </a:schemeClr>
              </a:gs>
            </a:gsLst>
            <a:lin ang="27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CFC729-0DA7-E3CD-512F-092208DBE0AF}"/>
              </a:ext>
            </a:extLst>
          </p:cNvPr>
          <p:cNvSpPr/>
          <p:nvPr/>
        </p:nvSpPr>
        <p:spPr>
          <a:xfrm>
            <a:off x="3687" y="-1"/>
            <a:ext cx="12192000" cy="6273079"/>
          </a:xfrm>
          <a:prstGeom prst="rect">
            <a:avLst/>
          </a:prstGeom>
          <a:gradFill>
            <a:gsLst>
              <a:gs pos="0">
                <a:schemeClr val="tx1">
                  <a:alpha val="42000"/>
                </a:schemeClr>
              </a:gs>
              <a:gs pos="91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CS7010 Li-ion Battery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4960" y="150651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2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35BE-2DE6-C9F6-DB78-8E7319858E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17324" y="-2757"/>
            <a:ext cx="7357352" cy="3799245"/>
          </a:xfrm>
          <a:noFill/>
          <a:effectLst/>
        </p:spPr>
        <p:txBody>
          <a:bodyPr tIns="0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>
                <a:solidFill>
                  <a:schemeClr val="accent3"/>
                </a:solidFill>
              </a:rPr>
              <a:t>ROI </a:t>
            </a:r>
          </a:p>
          <a:p>
            <a:pPr marL="0" indent="0" algn="ctr">
              <a:buNone/>
            </a:pPr>
            <a:r>
              <a:rPr lang="en-US" dirty="0"/>
              <a:t>____________________________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dirty="0">
                <a:latin typeface="+mj-lt"/>
              </a:rPr>
              <a:t>Save 5.04€ on fuel cost every operational hour</a:t>
            </a:r>
          </a:p>
          <a:p>
            <a:pPr marL="0" indent="0" algn="ctr">
              <a:buNone/>
            </a:pPr>
            <a:r>
              <a:rPr lang="en-US" dirty="0"/>
              <a:t>Exchange cost of 25€ for standard 11kg LPG tank</a:t>
            </a:r>
          </a:p>
          <a:p>
            <a:pPr marL="0" indent="0" algn="ctr">
              <a:buNone/>
            </a:pPr>
            <a:r>
              <a:rPr lang="en-US" dirty="0"/>
              <a:t>Electricity cost of 0.21€ per kilowatt hour</a:t>
            </a:r>
          </a:p>
          <a:p>
            <a:pPr marL="0" indent="0" algn="ctr">
              <a:buNone/>
            </a:pPr>
            <a:r>
              <a:rPr lang="en-US" dirty="0"/>
              <a:t>Runtime of 5.5h with LPG tank and 5.5h with 16 modules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dirty="0">
                <a:latin typeface="+mj-lt"/>
              </a:rPr>
              <a:t>Payback in 2.7 years</a:t>
            </a:r>
          </a:p>
          <a:p>
            <a:pPr marL="0" indent="0" algn="ctr">
              <a:buNone/>
            </a:pPr>
            <a:r>
              <a:rPr lang="en-US" dirty="0"/>
              <a:t>Assuming 6 hours per day and 5 times a week use for 16 module machine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dirty="0">
                <a:latin typeface="+mj-lt"/>
              </a:rPr>
              <a:t>Reduced cost on maintenance and service</a:t>
            </a:r>
          </a:p>
          <a:p>
            <a:pPr marL="0" indent="0" algn="ctr">
              <a:buNone/>
            </a:pPr>
            <a:r>
              <a:rPr lang="en-US" dirty="0"/>
              <a:t> No oil or coolant change needed</a:t>
            </a:r>
          </a:p>
          <a:p>
            <a:pPr marL="0" indent="0" algn="ctr">
              <a:buNone/>
            </a:pPr>
            <a:r>
              <a:rPr lang="en-US" dirty="0"/>
              <a:t>Modules require no maintenance</a:t>
            </a:r>
          </a:p>
          <a:p>
            <a:pPr marL="0" indent="0" algn="ctr">
              <a:buNone/>
            </a:pPr>
            <a:r>
              <a:rPr lang="en-US" dirty="0"/>
              <a:t>No expensive and complicated maintenance programs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B65799-B64B-D80E-B39E-6DD7BB7D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39" y="466669"/>
            <a:ext cx="731522" cy="7315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447221-0884-BD3B-85DC-A13DC8D4E838}"/>
              </a:ext>
            </a:extLst>
          </p:cNvPr>
          <p:cNvSpPr/>
          <p:nvPr/>
        </p:nvSpPr>
        <p:spPr>
          <a:xfrm flipH="1">
            <a:off x="5930479" y="5776247"/>
            <a:ext cx="331042" cy="318550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35BE-2DE6-C9F6-DB78-8E7319858E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17324" y="864104"/>
            <a:ext cx="7357352" cy="3799245"/>
          </a:xfrm>
          <a:noFill/>
          <a:effectLst/>
        </p:spPr>
        <p:txBody>
          <a:bodyPr tIns="0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marL="0" indent="0" algn="ctr">
              <a:buNone/>
            </a:pPr>
            <a:r>
              <a:rPr lang="en-US" sz="2800">
                <a:solidFill>
                  <a:schemeClr val="accent3"/>
                </a:solidFill>
              </a:rPr>
              <a:t>People and Planet </a:t>
            </a:r>
          </a:p>
          <a:p>
            <a:pPr marL="0" indent="0" algn="ctr">
              <a:buNone/>
            </a:pPr>
            <a:r>
              <a:rPr lang="en-US"/>
              <a:t>____________________________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No CO</a:t>
            </a:r>
            <a:r>
              <a:rPr lang="en-US" sz="1600" baseline="-25000">
                <a:latin typeface="+mj-lt"/>
              </a:rPr>
              <a:t>2</a:t>
            </a:r>
            <a:r>
              <a:rPr lang="en-US" sz="1600">
                <a:latin typeface="+mj-lt"/>
              </a:rPr>
              <a:t> or other GHG emission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Indoor air quality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Less noise</a:t>
            </a:r>
          </a:p>
          <a:p>
            <a:pPr marL="0" indent="0" algn="ctr">
              <a:buNone/>
            </a:pPr>
            <a:r>
              <a:rPr lang="en-US"/>
              <a:t>72dba on battery machine vs 82dba </a:t>
            </a:r>
            <a:br>
              <a:rPr lang="en-US"/>
            </a:br>
            <a:r>
              <a:rPr lang="en-US"/>
              <a:t>on LPG machine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B65799-B64B-D80E-B39E-6DD7BB7D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39" y="1333530"/>
            <a:ext cx="731522" cy="7315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447221-0884-BD3B-85DC-A13DC8D4E838}"/>
              </a:ext>
            </a:extLst>
          </p:cNvPr>
          <p:cNvSpPr/>
          <p:nvPr/>
        </p:nvSpPr>
        <p:spPr>
          <a:xfrm flipH="1">
            <a:off x="5930479" y="5205919"/>
            <a:ext cx="331042" cy="318550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68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E0C2475-E991-28AB-1169-F7A2BA4F0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defTabSz="844083">
              <a:lnSpc>
                <a:spcPct val="120000"/>
              </a:lnSpc>
              <a:buNone/>
              <a:defRPr/>
            </a:pPr>
            <a:r>
              <a:rPr lang="en-US" sz="1300">
                <a:solidFill>
                  <a:srgbClr val="28313F"/>
                </a:solidFill>
                <a:latin typeface="Roboto Bold" panose="02000000000000000000" pitchFamily="2" charset="0"/>
              </a:rPr>
              <a:t>Customize your power needs </a:t>
            </a:r>
          </a:p>
          <a:p>
            <a:pPr defTabSz="844083">
              <a:lnSpc>
                <a:spcPct val="120000"/>
              </a:lnSpc>
              <a:defRPr/>
            </a:pPr>
            <a:r>
              <a:rPr lang="en-US" sz="1300">
                <a:solidFill>
                  <a:srgbClr val="28313F"/>
                </a:solidFill>
              </a:rPr>
              <a:t>Achieve specific runtime needs with scalability</a:t>
            </a:r>
          </a:p>
          <a:p>
            <a:pPr defTabSz="844083">
              <a:lnSpc>
                <a:spcPct val="120000"/>
              </a:lnSpc>
              <a:defRPr/>
            </a:pPr>
            <a:r>
              <a:rPr lang="en-US" sz="1300">
                <a:solidFill>
                  <a:srgbClr val="28313F"/>
                </a:solidFill>
              </a:rPr>
              <a:t>Increase runtime by adding modules at any time</a:t>
            </a:r>
          </a:p>
          <a:p>
            <a:pPr marL="0" indent="0" defTabSz="844083">
              <a:lnSpc>
                <a:spcPct val="120000"/>
              </a:lnSpc>
              <a:buNone/>
              <a:defRPr/>
            </a:pPr>
            <a:endParaRPr lang="en-US" sz="900">
              <a:solidFill>
                <a:srgbClr val="28313F"/>
              </a:solidFill>
              <a:latin typeface="Roboto Bold" panose="02000000000000000000" pitchFamily="2" charset="0"/>
            </a:endParaRPr>
          </a:p>
          <a:p>
            <a:pPr marL="0" indent="0" defTabSz="844083">
              <a:lnSpc>
                <a:spcPct val="120000"/>
              </a:lnSpc>
              <a:buNone/>
              <a:defRPr/>
            </a:pPr>
            <a:r>
              <a:rPr lang="en-US" sz="1300">
                <a:solidFill>
                  <a:srgbClr val="28313F"/>
                </a:solidFill>
                <a:latin typeface="Roboto Bold" panose="02000000000000000000" pitchFamily="2" charset="0"/>
              </a:rPr>
              <a:t>Maximize battery performance and value (future)</a:t>
            </a:r>
          </a:p>
          <a:p>
            <a:pPr defTabSz="844083">
              <a:lnSpc>
                <a:spcPct val="120000"/>
              </a:lnSpc>
              <a:defRPr/>
            </a:pPr>
            <a:r>
              <a:rPr lang="en-US" sz="1300">
                <a:solidFill>
                  <a:srgbClr val="28313F"/>
                </a:solidFill>
              </a:rPr>
              <a:t>Save money by making data driven battery decisions</a:t>
            </a:r>
          </a:p>
          <a:p>
            <a:pPr defTabSz="844083">
              <a:lnSpc>
                <a:spcPct val="120000"/>
              </a:lnSpc>
              <a:defRPr/>
            </a:pPr>
            <a:r>
              <a:rPr lang="en-US" sz="1300">
                <a:solidFill>
                  <a:srgbClr val="28313F"/>
                </a:solidFill>
              </a:rPr>
              <a:t>Connected smart battery enables analytics and diagnostics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29055-3158-43E0-3D1D-D9F7EE274C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E88AE-E31F-91E5-2520-D74DF309220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CF726F-F2A5-5609-F853-255077C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10819946" cy="376457"/>
          </a:xfrm>
        </p:spPr>
        <p:txBody>
          <a:bodyPr/>
          <a:lstStyle/>
          <a:p>
            <a:r>
              <a:rPr lang="en-US" b="0"/>
              <a:t>What is Unique About Nilfisk Lithium Offering?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5CE1E12-A462-4FAD-CA7E-2638D547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78" y="1029730"/>
            <a:ext cx="5864820" cy="55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alking in a large room&#10;&#10;Description automatically generated with low confidence">
            <a:extLst>
              <a:ext uri="{FF2B5EF4-FFF2-40B4-BE49-F238E27FC236}">
                <a16:creationId xmlns:a16="http://schemas.microsoft.com/office/drawing/2014/main" id="{4C572F7F-8730-4EA1-AB4B-51DD677CD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29" b="13071"/>
          <a:stretch/>
        </p:blipFill>
        <p:spPr>
          <a:xfrm>
            <a:off x="0" y="0"/>
            <a:ext cx="12192000" cy="2747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B40C67-95B3-24A3-11C4-D3BCAC886839}"/>
              </a:ext>
            </a:extLst>
          </p:cNvPr>
          <p:cNvSpPr/>
          <p:nvPr/>
        </p:nvSpPr>
        <p:spPr>
          <a:xfrm>
            <a:off x="0" y="-1"/>
            <a:ext cx="12192000" cy="2754427"/>
          </a:xfrm>
          <a:prstGeom prst="rect">
            <a:avLst/>
          </a:prstGeom>
          <a:gradFill>
            <a:gsLst>
              <a:gs pos="0">
                <a:schemeClr val="tx1">
                  <a:alpha val="90000"/>
                </a:schemeClr>
              </a:gs>
              <a:gs pos="64000">
                <a:srgbClr val="28313F">
                  <a:alpha val="25000"/>
                </a:srgbClr>
              </a:gs>
              <a:gs pos="100000">
                <a:schemeClr val="tx1">
                  <a:alpha val="76000"/>
                </a:schemeClr>
              </a:gs>
            </a:gsLst>
            <a:lin ang="27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9" name="Objet 8" hidden="1">
            <a:extLst>
              <a:ext uri="{FF2B5EF4-FFF2-40B4-BE49-F238E27FC236}">
                <a16:creationId xmlns:a16="http://schemas.microsoft.com/office/drawing/2014/main" id="{F9D3AD5A-FC27-4C6A-B815-E11446F04F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35" imgH="235" progId="TCLayout.ActiveDocument.1">
                  <p:embed/>
                </p:oleObj>
              </mc:Choice>
              <mc:Fallback>
                <p:oleObj name="think-cell Slide" r:id="rId4" imgW="235" imgH="235" progId="TCLayout.ActiveDocument.1">
                  <p:embed/>
                  <p:pic>
                    <p:nvPicPr>
                      <p:cNvPr id="9" name="Objet 8" hidden="1">
                        <a:extLst>
                          <a:ext uri="{FF2B5EF4-FFF2-40B4-BE49-F238E27FC236}">
                            <a16:creationId xmlns:a16="http://schemas.microsoft.com/office/drawing/2014/main" id="{F9D3AD5A-FC27-4C6A-B815-E11446F04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7F79CB-A46A-4897-BCF0-7ECBBCA775C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6" y="3738530"/>
            <a:ext cx="2835770" cy="2652821"/>
          </a:xfrm>
        </p:spPr>
        <p:txBody>
          <a:bodyPr vert="horz" lIns="144000" tIns="144000" rIns="144000" bIns="0" rtlCol="0" anchor="t">
            <a:noAutofit/>
          </a:bodyPr>
          <a:lstStyle/>
          <a:p>
            <a:pPr marL="198755" indent="-198755">
              <a:spcAft>
                <a:spcPts val="600"/>
              </a:spcAft>
            </a:pPr>
            <a:r>
              <a:rPr lang="en-US"/>
              <a:t>Unlock ability to clean during an entire shift</a:t>
            </a:r>
          </a:p>
          <a:p>
            <a:pPr marL="198755" indent="-198755">
              <a:spcAft>
                <a:spcPts val="600"/>
              </a:spcAft>
            </a:pPr>
            <a:r>
              <a:rPr lang="en-US"/>
              <a:t>Get up to 8.5 hours of run time on CS7010 from a </a:t>
            </a:r>
            <a:br>
              <a:rPr lang="en-US"/>
            </a:br>
            <a:r>
              <a:rPr lang="en-US"/>
              <a:t>single charge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C78292-7A40-4FFB-B4AE-BFB5661279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28341" y="2282565"/>
            <a:ext cx="828000" cy="828000"/>
          </a:xfrm>
          <a:solidFill>
            <a:srgbClr val="8997A4"/>
          </a:solidFill>
        </p:spPr>
        <p:txBody>
          <a:bodyPr/>
          <a:lstStyle/>
          <a:p>
            <a:r>
              <a:rPr lang="da-DK"/>
              <a:t>1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791FD38-5204-460C-81F8-7E37E22F496D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3315199" y="3738530"/>
            <a:ext cx="2725830" cy="26528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Clean across multiple shifts with fast charge rates </a:t>
            </a:r>
          </a:p>
          <a:p>
            <a:pPr>
              <a:spcAft>
                <a:spcPts val="600"/>
              </a:spcAft>
            </a:pPr>
            <a:r>
              <a:rPr lang="en-US"/>
              <a:t>Back to 90% charge in just over 2 hours with standard OBC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AE5E6B-8F35-49AB-97FD-986AAC831E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264113" y="2282565"/>
            <a:ext cx="828000" cy="828000"/>
          </a:xfrm>
          <a:solidFill>
            <a:srgbClr val="6194AA"/>
          </a:solidFill>
        </p:spPr>
        <p:txBody>
          <a:bodyPr/>
          <a:lstStyle/>
          <a:p>
            <a:r>
              <a:rPr lang="da-DK"/>
              <a:t>2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AEA06D5-2611-4B5A-82B2-D7A56A903BF6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6150971" y="3738530"/>
            <a:ext cx="2835769" cy="26528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Get a quick boost during a break and get the job done </a:t>
            </a:r>
          </a:p>
          <a:p>
            <a:pPr>
              <a:spcAft>
                <a:spcPts val="600"/>
              </a:spcAft>
            </a:pPr>
            <a:r>
              <a:rPr lang="en-US"/>
              <a:t>One hour of charge gets you between1.9 to 3.8 hours of run time without damaging the batteries</a:t>
            </a:r>
          </a:p>
          <a:p>
            <a:pPr>
              <a:spcAft>
                <a:spcPts val="600"/>
              </a:spcAft>
            </a:pPr>
            <a:endParaRPr lang="da-DK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72FD6A3-50C0-423A-9E5D-11FA2297030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99885" y="2282565"/>
            <a:ext cx="828000" cy="828000"/>
          </a:xfrm>
          <a:solidFill>
            <a:srgbClr val="2496BE"/>
          </a:solidFill>
        </p:spPr>
        <p:txBody>
          <a:bodyPr/>
          <a:lstStyle/>
          <a:p>
            <a:r>
              <a:rPr lang="da-DK"/>
              <a:t>3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0DAEF95-E1AF-42BF-B820-A8C27EEF459E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8986743" y="3738530"/>
            <a:ext cx="2835769" cy="26528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Conquer the most challenging continual cleaning demands  </a:t>
            </a:r>
          </a:p>
          <a:p>
            <a:pPr>
              <a:spcAft>
                <a:spcPts val="600"/>
              </a:spcAft>
            </a:pPr>
            <a:r>
              <a:rPr lang="en-US"/>
              <a:t>Clean for an entire shift and be fully charged for the next shift in as little as 2.5 hours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4C6206-CCEE-4BC3-A874-F4B71302930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935659" y="2282565"/>
            <a:ext cx="828000" cy="828000"/>
          </a:xfrm>
          <a:solidFill>
            <a:srgbClr val="38AFD9"/>
          </a:solidFill>
        </p:spPr>
        <p:txBody>
          <a:bodyPr/>
          <a:lstStyle/>
          <a:p>
            <a:r>
              <a:rPr lang="da-DK"/>
              <a:t>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35885-D094-4C87-BB63-BA9E79AEAE21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1E7C-0EA2-4F6E-84C0-4CF8D7B0BCFE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B93A83-2565-4709-BE2E-1214E877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53" y="623078"/>
            <a:ext cx="11233150" cy="388013"/>
          </a:xfrm>
        </p:spPr>
        <p:txBody>
          <a:bodyPr vert="horz"/>
          <a:lstStyle/>
          <a:p>
            <a:r>
              <a:rPr lang="en-US">
                <a:solidFill>
                  <a:schemeClr val="bg1"/>
                </a:solidFill>
              </a:rPr>
              <a:t>When Will Lithium Be Most Valuable?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8A22B3-59FA-4A35-B853-02A3410B17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3117660"/>
            <a:ext cx="2725830" cy="622800"/>
          </a:xfrm>
        </p:spPr>
        <p:txBody>
          <a:bodyPr/>
          <a:lstStyle/>
          <a:p>
            <a:pPr algn="ctr"/>
            <a:r>
              <a:rPr lang="da-DK">
                <a:solidFill>
                  <a:srgbClr val="8997A4"/>
                </a:solidFill>
              </a:rPr>
              <a:t>Max Single Charge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BA2280-DDB3-487F-936D-BA7A8A7F53B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315198" y="3117660"/>
            <a:ext cx="2725830" cy="622800"/>
          </a:xfrm>
        </p:spPr>
        <p:txBody>
          <a:bodyPr/>
          <a:lstStyle/>
          <a:p>
            <a:pPr algn="ctr"/>
            <a:r>
              <a:rPr lang="da-DK">
                <a:solidFill>
                  <a:srgbClr val="6194AA"/>
                </a:solidFill>
              </a:rPr>
              <a:t>Back to Back Shifts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5469FA2-C616-4F62-BD1B-130EA07BFD1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150970" y="3117660"/>
            <a:ext cx="2725830" cy="622800"/>
          </a:xfrm>
        </p:spPr>
        <p:txBody>
          <a:bodyPr/>
          <a:lstStyle/>
          <a:p>
            <a:pPr algn="ctr"/>
            <a:r>
              <a:rPr lang="da-DK">
                <a:solidFill>
                  <a:srgbClr val="2496BE"/>
                </a:solidFill>
              </a:rPr>
              <a:t>Brief Yet Often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9FF0FA-0494-44BF-9E78-F4918D8DDC0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86744" y="3117660"/>
            <a:ext cx="2725830" cy="622800"/>
          </a:xfrm>
        </p:spPr>
        <p:txBody>
          <a:bodyPr/>
          <a:lstStyle/>
          <a:p>
            <a:pPr algn="ctr"/>
            <a:r>
              <a:rPr lang="da-DK">
                <a:solidFill>
                  <a:srgbClr val="38AFD9"/>
                </a:solidFill>
              </a:rPr>
              <a:t>Continual</a:t>
            </a:r>
          </a:p>
        </p:txBody>
      </p:sp>
    </p:spTree>
    <p:extLst>
      <p:ext uri="{BB962C8B-B14F-4D97-AF65-F5344CB8AC3E}">
        <p14:creationId xmlns:p14="http://schemas.microsoft.com/office/powerpoint/2010/main" val="29644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D64DA46-EB57-3DC8-317C-B4871CEA09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973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64DA46-EB57-3DC8-317C-B4871CEA0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BA26459-4290-9960-A4E2-E670C025E9A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6F8C256-2CF1-0DA9-FCBD-5FB6AAB51E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6A62E17-68A9-A1AA-66CD-E8061932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Single Cycle Usage Models – Productive vs Idle Time</a:t>
            </a:r>
          </a:p>
        </p:txBody>
      </p:sp>
      <p:graphicFrame>
        <p:nvGraphicFramePr>
          <p:cNvPr id="2" name="Content Placeholder 23">
            <a:extLst>
              <a:ext uri="{FF2B5EF4-FFF2-40B4-BE49-F238E27FC236}">
                <a16:creationId xmlns:a16="http://schemas.microsoft.com/office/drawing/2014/main" id="{0405F43B-54EE-35F4-0D6D-558F4F1DC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312280"/>
              </p:ext>
            </p:extLst>
          </p:nvPr>
        </p:nvGraphicFramePr>
        <p:xfrm>
          <a:off x="479425" y="1284537"/>
          <a:ext cx="11234738" cy="506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20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BA26459-4290-9960-A4E2-E670C025E9A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6F8C256-2CF1-0DA9-FCBD-5FB6AAB51E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6A62E17-68A9-A1AA-66CD-E8061932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Usage Models – CS7010 Li-ion</a:t>
            </a:r>
          </a:p>
        </p:txBody>
      </p:sp>
      <p:graphicFrame>
        <p:nvGraphicFramePr>
          <p:cNvPr id="3" name="Content Placeholder 23">
            <a:extLst>
              <a:ext uri="{FF2B5EF4-FFF2-40B4-BE49-F238E27FC236}">
                <a16:creationId xmlns:a16="http://schemas.microsoft.com/office/drawing/2014/main" id="{13242097-C83D-B799-6815-DF4989C9F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669786"/>
              </p:ext>
            </p:extLst>
          </p:nvPr>
        </p:nvGraphicFramePr>
        <p:xfrm>
          <a:off x="479425" y="1325726"/>
          <a:ext cx="11234738" cy="506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5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7685-F73E-490D-B78B-9B1BFAE2D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F206D0-998C-47C0-B308-6BD76372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Charge and Run Times for Li-ion</a:t>
            </a:r>
            <a:endParaRPr lang="en-US" b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88508-7FF6-F0E6-E07A-8AE70F7324C2}"/>
              </a:ext>
            </a:extLst>
          </p:cNvPr>
          <p:cNvSpPr txBox="1"/>
          <p:nvPr/>
        </p:nvSpPr>
        <p:spPr>
          <a:xfrm>
            <a:off x="3599630" y="201153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 dirty="0"/>
          </a:p>
        </p:txBody>
      </p:sp>
      <p:graphicFrame>
        <p:nvGraphicFramePr>
          <p:cNvPr id="7" name="Content Placeholder 25">
            <a:extLst>
              <a:ext uri="{FF2B5EF4-FFF2-40B4-BE49-F238E27FC236}">
                <a16:creationId xmlns:a16="http://schemas.microsoft.com/office/drawing/2014/main" id="{50F12B8B-C7C4-D837-96B8-791120980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91423"/>
              </p:ext>
            </p:extLst>
          </p:nvPr>
        </p:nvGraphicFramePr>
        <p:xfrm>
          <a:off x="479424" y="1668375"/>
          <a:ext cx="3657600" cy="3657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155447648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6217529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44103261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# Modules</a:t>
                      </a: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>
                              <a:lumMod val="100000"/>
                            </a:srgbClr>
                          </a:solidFill>
                          <a:effectLst/>
                          <a:uLnTx/>
                          <a:uFillTx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Charge Times (in hours)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424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 </a:t>
                      </a:r>
                    </a:p>
                  </a:txBody>
                  <a:tcPr marT="108000" marB="36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"/>
                        </a:rPr>
                        <a:t>Lion 130</a:t>
                      </a:r>
                    </a:p>
                  </a:txBody>
                  <a:tcPr marT="108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"/>
                        </a:rPr>
                        <a:t>Dual Lion 130</a:t>
                      </a:r>
                    </a:p>
                  </a:txBody>
                  <a:tcPr marT="108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9983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 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300A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600A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1752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12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5751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14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552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16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0642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2.3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1805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20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2.6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486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2.9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001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24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3.1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rgbClr val="38AFD9"/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5373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19178D3-2897-9C59-5472-3A30E4379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891114"/>
              </p:ext>
            </p:extLst>
          </p:nvPr>
        </p:nvGraphicFramePr>
        <p:xfrm>
          <a:off x="5616454" y="1668375"/>
          <a:ext cx="3566160" cy="3291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10762162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83852966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# Modules</a:t>
                      </a: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Runtime  (in hours)</a:t>
                      </a: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5348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12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4.2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717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14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4.9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1636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Wet (</a:t>
                      </a: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770-800Ah)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5.4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283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16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rgbClr val="B3B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5.6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rgbClr val="B3B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7398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18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6.3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4492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20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rgbClr val="B3B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7.0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rgbClr val="B3BB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4889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7.7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19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24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8.4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185389"/>
                  </a:ext>
                </a:extLst>
              </a:tr>
            </a:tbl>
          </a:graphicData>
        </a:graphic>
      </p:graphicFrame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4B39FBBF-4F98-E2F7-5E76-E1BD2664EDA1}"/>
              </a:ext>
            </a:extLst>
          </p:cNvPr>
          <p:cNvSpPr txBox="1">
            <a:spLocks/>
          </p:cNvSpPr>
          <p:nvPr/>
        </p:nvSpPr>
        <p:spPr>
          <a:xfrm>
            <a:off x="479424" y="5618205"/>
            <a:ext cx="6366219" cy="64735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1023967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1198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3967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5951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793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918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901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388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5868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indent="-201168" defTabSz="844083">
              <a:lnSpc>
                <a:spcPct val="120000"/>
              </a:lnSpc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8313F"/>
                </a:solidFill>
              </a:rPr>
              <a:t>There is a limit how fast each module can be charged at. Once that limit is reached bigger charger isn’t going to charge it any faster than smaller ones.</a:t>
            </a:r>
          </a:p>
          <a:p>
            <a:pPr marL="201168" indent="-201168" defTabSz="844083">
              <a:lnSpc>
                <a:spcPct val="120000"/>
              </a:lnSpc>
              <a:spcBef>
                <a:spcPts val="336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8313F"/>
                </a:solidFill>
              </a:rPr>
              <a:t>Runtimes are for lower power settings.</a:t>
            </a:r>
          </a:p>
        </p:txBody>
      </p:sp>
    </p:spTree>
    <p:extLst>
      <p:ext uri="{BB962C8B-B14F-4D97-AF65-F5344CB8AC3E}">
        <p14:creationId xmlns:p14="http://schemas.microsoft.com/office/powerpoint/2010/main" val="12169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E0C2475-E991-28AB-1169-F7A2BA4F0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1412875"/>
            <a:ext cx="7840792" cy="4870450"/>
          </a:xfrm>
        </p:spPr>
        <p:txBody>
          <a:bodyPr/>
          <a:lstStyle/>
          <a:p>
            <a:pPr defTabSz="844083">
              <a:lnSpc>
                <a:spcPct val="120000"/>
              </a:lnSpc>
              <a:defRPr/>
            </a:pPr>
            <a:r>
              <a:rPr lang="en-US" sz="1300" dirty="0">
                <a:solidFill>
                  <a:srgbClr val="28313F"/>
                </a:solidFill>
                <a:latin typeface="Roboto Bold" panose="02000000000000000000" pitchFamily="2" charset="0"/>
              </a:rPr>
              <a:t>CS7010 Li-ion Machines</a:t>
            </a:r>
          </a:p>
          <a:p>
            <a:pPr marL="402336" defTabSz="844083">
              <a:lnSpc>
                <a:spcPct val="120000"/>
              </a:lnSpc>
              <a:buClr>
                <a:srgbClr val="28313F"/>
              </a:buClr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CM56511816-52 – CS7010 (EcoFlex, DG), 12 modules and no charger</a:t>
            </a:r>
          </a:p>
          <a:p>
            <a:pPr marL="402336" defTabSz="844083">
              <a:lnSpc>
                <a:spcPct val="120000"/>
              </a:lnSpc>
              <a:buClr>
                <a:srgbClr val="28313F"/>
              </a:buClr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CM56511816-53 – CS7010 (EcoFlex, DG), 12 modules and Lion 130 – ideal for single shift use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CM56511816-54 – CS7010 (EcoFlex, DG), 18 modules, 2nd battery box and 2X Lion 130 – ideal for multi-shift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CM56511816-55 – CS7010 (EcoFlex, DG), 14 modules and Lion 130 – ready to customize for runtime</a:t>
            </a:r>
          </a:p>
          <a:p>
            <a:pPr defTabSz="844083">
              <a:lnSpc>
                <a:spcPct val="120000"/>
              </a:lnSpc>
              <a:defRPr/>
            </a:pPr>
            <a:endParaRPr lang="en-US" sz="900" dirty="0">
              <a:solidFill>
                <a:srgbClr val="28313F"/>
              </a:solidFill>
            </a:endParaRPr>
          </a:p>
          <a:p>
            <a:pPr defTabSz="844083">
              <a:lnSpc>
                <a:spcPct val="120000"/>
              </a:lnSpc>
              <a:defRPr/>
            </a:pPr>
            <a:r>
              <a:rPr lang="en-US" sz="1300" dirty="0">
                <a:solidFill>
                  <a:srgbClr val="28313F"/>
                </a:solidFill>
                <a:latin typeface="Roboto Bold" panose="02000000000000000000" pitchFamily="2" charset="0"/>
              </a:rPr>
              <a:t>Expansion Kits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56125002 – LI ION MODULE KIT-2X-CS7010 – 2 additional modules and cables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56125003 – LITHIUM ION EXP KIT-CS7010 – 2nd box is needed for more than 12 modules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56125163 – KIT-DUAL CHARGER-CS7010 – Enables dual charging on the machine side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106476029 – CHARGER 36V LI-ION EU 300A, 400-440V and 3 Phase</a:t>
            </a:r>
          </a:p>
          <a:p>
            <a:pPr defTabSz="844083">
              <a:lnSpc>
                <a:spcPct val="120000"/>
              </a:lnSpc>
              <a:defRPr/>
            </a:pPr>
            <a:endParaRPr lang="en-US" sz="900" dirty="0">
              <a:solidFill>
                <a:srgbClr val="28313F"/>
              </a:solidFill>
            </a:endParaRPr>
          </a:p>
          <a:p>
            <a:pPr defTabSz="844083">
              <a:lnSpc>
                <a:spcPct val="120000"/>
              </a:lnSpc>
              <a:defRPr/>
            </a:pPr>
            <a:r>
              <a:rPr lang="en-US" sz="1300" dirty="0">
                <a:solidFill>
                  <a:srgbClr val="28313F"/>
                </a:solidFill>
                <a:latin typeface="Roboto Bold" panose="02000000000000000000" pitchFamily="2" charset="0"/>
              </a:rPr>
              <a:t>Field Retrofit Kits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56125206 LI ION RETROFIT KIT-CS7010 – Converts standard battery base (56511816) machine to lithium-ion ready base machine (56511825)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56125001 LITHIUM ION BASE KIT-CS7010 – All the cables, brackets and box needed for li-ion modules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106479001 BATTERY PACK, 36 VOLT, 10S14P –12 of these module is needed for the base machine</a:t>
            </a:r>
          </a:p>
          <a:p>
            <a:pPr marL="402336" defTabSz="844083">
              <a:lnSpc>
                <a:spcPct val="120000"/>
              </a:lnSpc>
              <a:buFont typeface="Noto Sans SC Light" panose="020B0300000000000000" pitchFamily="34" charset="-128"/>
              <a:buChar char="‒"/>
              <a:defRPr/>
            </a:pPr>
            <a:r>
              <a:rPr lang="en-US" sz="1300" dirty="0">
                <a:solidFill>
                  <a:srgbClr val="28313F"/>
                </a:solidFill>
              </a:rPr>
              <a:t>The above 3 items are all required for field retrofit, other items are listed under expansion kit.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29055-3158-43E0-3D1D-D9F7EE274C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E88AE-E31F-91E5-2520-D74DF309220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CF726F-F2A5-5609-F853-255077C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10819946" cy="376457"/>
          </a:xfrm>
        </p:spPr>
        <p:txBody>
          <a:bodyPr/>
          <a:lstStyle/>
          <a:p>
            <a:r>
              <a:rPr lang="en-US" b="0"/>
              <a:t>The Li-ion Offering for EMEA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FF0376B-00A9-35DB-4781-33891336F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78" y="1029730"/>
            <a:ext cx="5864820" cy="55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256BE35-CFF4-390B-999A-DB1C6D3EE8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357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6" imgH="416" progId="TCLayout.ActiveDocument.1">
                  <p:embed/>
                </p:oleObj>
              </mc:Choice>
              <mc:Fallback>
                <p:oleObj name="think-cell Slide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7685-F73E-490D-B78B-9B1BFAE2D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F206D0-998C-47C0-B308-6BD76372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0" dirty="0"/>
              <a:t>CS7010 Li-ion Pricing for EMEA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88508-7FF6-F0E6-E07A-8AE70F7324C2}"/>
              </a:ext>
            </a:extLst>
          </p:cNvPr>
          <p:cNvSpPr txBox="1"/>
          <p:nvPr/>
        </p:nvSpPr>
        <p:spPr>
          <a:xfrm>
            <a:off x="3599630" y="201153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 dirty="0"/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2183871F-D1C4-F5F6-A497-713083127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886817"/>
              </p:ext>
            </p:extLst>
          </p:nvPr>
        </p:nvGraphicFramePr>
        <p:xfrm>
          <a:off x="479424" y="1494290"/>
          <a:ext cx="7863840" cy="413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1162697638"/>
                    </a:ext>
                  </a:extLst>
                </a:gridCol>
                <a:gridCol w="1527567">
                  <a:extLst>
                    <a:ext uri="{9D8B030D-6E8A-4147-A177-3AD203B41FA5}">
                      <a16:colId xmlns:a16="http://schemas.microsoft.com/office/drawing/2014/main" val="521782652"/>
                    </a:ext>
                  </a:extLst>
                </a:gridCol>
                <a:gridCol w="1215633">
                  <a:extLst>
                    <a:ext uri="{9D8B030D-6E8A-4147-A177-3AD203B41FA5}">
                      <a16:colId xmlns:a16="http://schemas.microsoft.com/office/drawing/2014/main" val="33023257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2821514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Bold" panose="02000000000000000000" pitchFamily="2" charset="0"/>
                          <a:ea typeface="+mn-ea"/>
                          <a:cs typeface="+mn-cs"/>
                          <a:sym typeface=""/>
                        </a:rPr>
                        <a:t>Li-ion Machine Pricing</a:t>
                      </a:r>
                    </a:p>
                  </a:txBody>
                  <a:tcPr marB="182880">
                    <a:lnB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544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Description</a:t>
                      </a:r>
                    </a:p>
                  </a:txBody>
                  <a:tcPr marT="108000" marB="36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P/N</a:t>
                      </a:r>
                    </a:p>
                  </a:txBody>
                  <a:tcPr marT="108000" marB="36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List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108000" marB="36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D-Net</a:t>
                      </a:r>
                    </a:p>
                  </a:txBody>
                  <a:tcPr marT="108000" marB="36000" anchor="ctr">
                    <a:lnT w="12700" cap="flat" cmpd="sng" algn="ctr">
                      <a:solidFill>
                        <a:schemeClr val="tx1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0483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CS7010 (EcoFlex, DG), 12 Module, No Charger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CM56511816-52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248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CS7010 (EcoFlex, DG), 12 Module, Lion 130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CM56511816-53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2912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CS7010 (EcoFlex, DG), 14 Module, Lion 130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CM56511816-55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0163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CS7010 (EcoFlex, DG), 18 Module, 2XLion 130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CM56511816-54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9663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LI ION BASE KIT-CS7010 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56125001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8206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LI ION RETROFIT KIT-CS7010 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56125206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468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effectLst/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LI ION MODULE KIT-2X-CS7010 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56125002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553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LITHIUM ION EXP KIT-CS7010 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56125003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0783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KIT-DUAL CHARGER-CS7010 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effectLst/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28313F"/>
                          </a:solidFill>
                        </a:rPr>
                        <a:t>56125163</a:t>
                      </a:r>
                      <a:endParaRPr lang="en-US" sz="1400" b="0" i="0" u="none" strike="noStrike" kern="1200" cap="none" spc="0" normalizeH="0" baseline="0" dirty="0">
                        <a:solidFill>
                          <a:schemeClr val="tx1">
                            <a:lumMod val="100000"/>
                          </a:schemeClr>
                        </a:solidFill>
                        <a:latin typeface="Roboto Light" panose="02000000000000000000" pitchFamily="2" charset="0"/>
                        <a:ea typeface="+mn-ea"/>
                        <a:cs typeface="+mn-cs"/>
                        <a:sym typeface="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cap="none" spc="0" normalizeH="0" baseline="0" dirty="0">
                          <a:solidFill>
                            <a:schemeClr val="tx1">
                              <a:lumMod val="100000"/>
                            </a:schemeClr>
                          </a:solidFill>
                          <a:latin typeface="Roboto Light" panose="02000000000000000000" pitchFamily="2" charset="0"/>
                          <a:ea typeface="+mn-ea"/>
                          <a:cs typeface="+mn-cs"/>
                          <a:sym typeface=""/>
                        </a:rPr>
                        <a:t>$TBD</a:t>
                      </a:r>
                    </a:p>
                  </a:txBody>
                  <a:tcPr marT="0" marB="0" anchor="ctr">
                    <a:lnT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246691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002D712-EB54-6617-7449-82A3E0643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495" y="1151467"/>
            <a:ext cx="3281970" cy="3124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059DB9-A8C8-F4F3-C4FB-7476464638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804" y="3525392"/>
            <a:ext cx="3420534" cy="28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7685-F73E-490D-B78B-9B1BFAE2D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F206D0-998C-47C0-B308-6BD76372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What Our Customers Tell Us</a:t>
            </a:r>
            <a:endParaRPr lang="en-US" b="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23EE6-0C82-88FA-F1E9-F54B6FD63369}"/>
              </a:ext>
            </a:extLst>
          </p:cNvPr>
          <p:cNvSpPr/>
          <p:nvPr/>
        </p:nvSpPr>
        <p:spPr>
          <a:xfrm>
            <a:off x="2691596" y="2748410"/>
            <a:ext cx="6803136" cy="1493253"/>
          </a:xfrm>
          <a:prstGeom prst="roundRect">
            <a:avLst/>
          </a:prstGeom>
          <a:solidFill>
            <a:srgbClr val="38AFD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CE3E1CF5-A58C-1CE3-2563-CFBFCD57B68B}"/>
              </a:ext>
            </a:extLst>
          </p:cNvPr>
          <p:cNvSpPr txBox="1"/>
          <p:nvPr/>
        </p:nvSpPr>
        <p:spPr>
          <a:xfrm>
            <a:off x="2695277" y="3342059"/>
            <a:ext cx="6795775" cy="3059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1600">
                <a:latin typeface="+mj-lt"/>
              </a:rPr>
              <a:t>We spend a lot of $ on battery replacement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over the machine life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5512D5-096A-E86D-51F8-391CEE537F43}"/>
              </a:ext>
            </a:extLst>
          </p:cNvPr>
          <p:cNvSpPr/>
          <p:nvPr/>
        </p:nvSpPr>
        <p:spPr>
          <a:xfrm>
            <a:off x="2689907" y="1627832"/>
            <a:ext cx="3401568" cy="992389"/>
          </a:xfrm>
          <a:prstGeom prst="roundRect">
            <a:avLst/>
          </a:prstGeom>
          <a:solidFill>
            <a:srgbClr val="8997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B79D1B06-6280-C74D-C7F6-8E5104B965A5}"/>
              </a:ext>
            </a:extLst>
          </p:cNvPr>
          <p:cNvSpPr txBox="1"/>
          <p:nvPr/>
        </p:nvSpPr>
        <p:spPr>
          <a:xfrm>
            <a:off x="2692981" y="1952332"/>
            <a:ext cx="3395421" cy="34338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1600">
                <a:latin typeface="+mj-lt"/>
              </a:rPr>
              <a:t>Long charge times limit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our productivity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8C1A7D-49D4-A90D-D334-336F21B69590}"/>
              </a:ext>
            </a:extLst>
          </p:cNvPr>
          <p:cNvSpPr/>
          <p:nvPr/>
        </p:nvSpPr>
        <p:spPr>
          <a:xfrm>
            <a:off x="6217545" y="4379087"/>
            <a:ext cx="3280906" cy="992389"/>
          </a:xfrm>
          <a:prstGeom prst="roundRect">
            <a:avLst/>
          </a:prstGeom>
          <a:solidFill>
            <a:srgbClr val="8997A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E9382071-50DF-F674-24AF-D155DDC1E758}"/>
              </a:ext>
            </a:extLst>
          </p:cNvPr>
          <p:cNvSpPr txBox="1"/>
          <p:nvPr/>
        </p:nvSpPr>
        <p:spPr>
          <a:xfrm>
            <a:off x="6455123" y="4661600"/>
            <a:ext cx="2805750" cy="4273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1600">
                <a:latin typeface="+mj-lt"/>
              </a:rPr>
              <a:t>Forgot to charge batteries,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won’t finish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608AA6-42C8-63C0-3340-C4604EC6474F}"/>
              </a:ext>
            </a:extLst>
          </p:cNvPr>
          <p:cNvSpPr/>
          <p:nvPr/>
        </p:nvSpPr>
        <p:spPr>
          <a:xfrm>
            <a:off x="6215856" y="1627832"/>
            <a:ext cx="3218899" cy="996696"/>
          </a:xfrm>
          <a:prstGeom prst="roundRect">
            <a:avLst/>
          </a:prstGeom>
          <a:solidFill>
            <a:srgbClr val="BBC6C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FE436C28-632F-CB81-DDE4-380009CC53B1}"/>
              </a:ext>
            </a:extLst>
          </p:cNvPr>
          <p:cNvSpPr txBox="1"/>
          <p:nvPr/>
        </p:nvSpPr>
        <p:spPr>
          <a:xfrm>
            <a:off x="6215856" y="1937952"/>
            <a:ext cx="3218898" cy="3764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8120" tIns="198120" rIns="198120" bIns="198120" numCol="1" spcCol="1270" anchor="ctr" anchorCtr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Have to use ICE machine </a:t>
            </a:r>
            <a:r>
              <a:rPr lang="en-US" sz="1600">
                <a:latin typeface="+mj-lt"/>
              </a:rPr>
              <a:t>to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handle </a:t>
            </a:r>
            <a:r>
              <a:rPr lang="en-US" sz="1600" dirty="0">
                <a:latin typeface="+mj-lt"/>
              </a:rPr>
              <a:t>multiple shifts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37246F-DF5D-4BAD-5123-E424F29F55A0}"/>
              </a:ext>
            </a:extLst>
          </p:cNvPr>
          <p:cNvSpPr/>
          <p:nvPr/>
        </p:nvSpPr>
        <p:spPr>
          <a:xfrm>
            <a:off x="2691596" y="4379087"/>
            <a:ext cx="3393732" cy="996696"/>
          </a:xfrm>
          <a:prstGeom prst="roundRect">
            <a:avLst/>
          </a:prstGeom>
          <a:solidFill>
            <a:srgbClr val="BBC6C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EB28D043-95A5-D029-22E7-9E7906844673}"/>
              </a:ext>
            </a:extLst>
          </p:cNvPr>
          <p:cNvSpPr txBox="1"/>
          <p:nvPr/>
        </p:nvSpPr>
        <p:spPr>
          <a:xfrm>
            <a:off x="3332617" y="4704476"/>
            <a:ext cx="2111690" cy="3459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1600">
                <a:latin typeface="+mj-lt"/>
              </a:rPr>
              <a:t>Battery failures lead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to downtime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AC52F0-B970-4048-4822-B7AD2234A4DB}"/>
              </a:ext>
            </a:extLst>
          </p:cNvPr>
          <p:cNvSpPr txBox="1"/>
          <p:nvPr/>
        </p:nvSpPr>
        <p:spPr>
          <a:xfrm>
            <a:off x="3598092" y="5641758"/>
            <a:ext cx="49901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>
                <a:latin typeface="+mj-lt"/>
              </a:rPr>
              <a:t>96% OF USERS SURVEYED EXPERIENCED AT LEAST ONE OF THESE ISSUES WITH TRADITIONAL LEAD ACID BATTERIES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88508-7FF6-F0E6-E07A-8AE70F7324C2}"/>
              </a:ext>
            </a:extLst>
          </p:cNvPr>
          <p:cNvSpPr txBox="1"/>
          <p:nvPr/>
        </p:nvSpPr>
        <p:spPr>
          <a:xfrm>
            <a:off x="3599630" y="201153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42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9223D-AAA1-4ECD-8F18-530F671C36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09210" y="2148218"/>
            <a:ext cx="3559175" cy="3903529"/>
          </a:xfrm>
        </p:spPr>
        <p:txBody>
          <a:bodyPr lIns="252000" tIns="1737360" rIns="216000"/>
          <a:lstStyle/>
          <a:p>
            <a:pPr>
              <a:lnSpc>
                <a:spcPct val="120000"/>
              </a:lnSpc>
            </a:pPr>
            <a:r>
              <a:rPr lang="en-US" sz="1200"/>
              <a:t>When acquisition price tends to be </a:t>
            </a:r>
            <a:br>
              <a:rPr lang="en-US" sz="1200"/>
            </a:br>
            <a:r>
              <a:rPr lang="en-US" sz="1200"/>
              <a:t>main driver</a:t>
            </a:r>
          </a:p>
          <a:p>
            <a:pPr>
              <a:lnSpc>
                <a:spcPct val="120000"/>
              </a:lnSpc>
            </a:pPr>
            <a:r>
              <a:rPr lang="en-US" sz="1200"/>
              <a:t>770Ah capacity (80% usable)</a:t>
            </a:r>
          </a:p>
          <a:p>
            <a:pPr>
              <a:lnSpc>
                <a:spcPct val="120000"/>
              </a:lnSpc>
            </a:pPr>
            <a:r>
              <a:rPr lang="en-US" sz="1200"/>
              <a:t>Routine battery watering required</a:t>
            </a:r>
          </a:p>
          <a:p>
            <a:pPr>
              <a:lnSpc>
                <a:spcPct val="120000"/>
              </a:lnSpc>
            </a:pPr>
            <a:r>
              <a:rPr lang="en-US" sz="1200"/>
              <a:t>18 Month Warranty</a:t>
            </a:r>
            <a:endParaRPr lang="en-US" sz="1200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0A8F23-2B47-094D-201D-976EC574B50F}"/>
              </a:ext>
            </a:extLst>
          </p:cNvPr>
          <p:cNvSpPr txBox="1">
            <a:spLocks/>
          </p:cNvSpPr>
          <p:nvPr/>
        </p:nvSpPr>
        <p:spPr>
          <a:xfrm>
            <a:off x="6571085" y="2148217"/>
            <a:ext cx="3561985" cy="3903530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1737360" rIns="216000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/>
              <a:t>When productivity, warranty, fast charge and scalability are drivers</a:t>
            </a:r>
          </a:p>
          <a:p>
            <a:pPr>
              <a:lnSpc>
                <a:spcPct val="120000"/>
              </a:lnSpc>
            </a:pPr>
            <a:r>
              <a:rPr lang="en-US" sz="1200"/>
              <a:t>504Ah to 1008Ah (95% usable)</a:t>
            </a:r>
          </a:p>
          <a:p>
            <a:pPr>
              <a:lnSpc>
                <a:spcPct val="120000"/>
              </a:lnSpc>
            </a:pPr>
            <a:r>
              <a:rPr lang="en-US" sz="1200"/>
              <a:t>No Maintenance</a:t>
            </a:r>
          </a:p>
          <a:p>
            <a:pPr>
              <a:lnSpc>
                <a:spcPct val="120000"/>
              </a:lnSpc>
            </a:pPr>
            <a:r>
              <a:rPr lang="en-US" sz="1200"/>
              <a:t>5 Year Warranty</a:t>
            </a:r>
          </a:p>
          <a:p>
            <a:pPr>
              <a:lnSpc>
                <a:spcPct val="120000"/>
              </a:lnSpc>
            </a:pPr>
            <a:r>
              <a:rPr lang="en-US" sz="1200"/>
              <a:t>Fast &amp; Opportunity Charge</a:t>
            </a:r>
          </a:p>
          <a:p>
            <a:pPr>
              <a:lnSpc>
                <a:spcPct val="120000"/>
              </a:lnSpc>
            </a:pPr>
            <a:r>
              <a:rPr lang="en-US" sz="1200"/>
              <a:t>Extended Run Time</a:t>
            </a:r>
          </a:p>
          <a:p>
            <a:pPr>
              <a:lnSpc>
                <a:spcPct val="120000"/>
              </a:lnSpc>
            </a:pPr>
            <a:r>
              <a:rPr lang="en-US" sz="1200"/>
              <a:t>Scalable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D89C-7D93-4D9F-A84C-4ABEA3541DE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C754-E674-4461-BE79-4325CF0260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DED015-FF43-8308-DC32-12E4186B3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11235102" cy="37645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C426E8AF-EF9A-793D-EDE3-B6083E32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388013"/>
          </a:xfrm>
        </p:spPr>
        <p:txBody>
          <a:bodyPr/>
          <a:lstStyle/>
          <a:p>
            <a:r>
              <a:rPr lang="en-US" b="0"/>
              <a:t>Battery Positioning</a:t>
            </a:r>
            <a:endParaRPr lang="en-US" b="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BC22C78-0872-A734-84D7-79597636EBD9}"/>
              </a:ext>
            </a:extLst>
          </p:cNvPr>
          <p:cNvSpPr/>
          <p:nvPr/>
        </p:nvSpPr>
        <p:spPr>
          <a:xfrm>
            <a:off x="6571085" y="1533242"/>
            <a:ext cx="3561985" cy="4102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</a:rPr>
              <a:t>AVAILABLE NOW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CD4B7A-84F4-046B-CA7D-47C96A93EBE9}"/>
              </a:ext>
            </a:extLst>
          </p:cNvPr>
          <p:cNvSpPr/>
          <p:nvPr/>
        </p:nvSpPr>
        <p:spPr>
          <a:xfrm>
            <a:off x="1822801" y="1533242"/>
            <a:ext cx="3563079" cy="410291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28313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313F"/>
                </a:solidFill>
                <a:latin typeface="+mj-lt"/>
              </a:rPr>
              <a:t>CURRENT OFFERING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B51FA5-60A1-AF26-2EE8-5B18F664855D}"/>
              </a:ext>
            </a:extLst>
          </p:cNvPr>
          <p:cNvSpPr/>
          <p:nvPr/>
        </p:nvSpPr>
        <p:spPr>
          <a:xfrm>
            <a:off x="2732899" y="2500804"/>
            <a:ext cx="2011680" cy="410291"/>
          </a:xfrm>
          <a:prstGeom prst="roundRect">
            <a:avLst>
              <a:gd name="adj" fmla="val 50000"/>
            </a:avLst>
          </a:prstGeom>
          <a:solidFill>
            <a:srgbClr val="8997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</a:rPr>
              <a:t>FAIR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3D07B59-6A2D-F4A0-38C5-BD826A84AD63}"/>
              </a:ext>
            </a:extLst>
          </p:cNvPr>
          <p:cNvSpPr/>
          <p:nvPr/>
        </p:nvSpPr>
        <p:spPr>
          <a:xfrm>
            <a:off x="7346238" y="2500804"/>
            <a:ext cx="2011680" cy="410291"/>
          </a:xfrm>
          <a:prstGeom prst="roundRect">
            <a:avLst>
              <a:gd name="adj" fmla="val 50000"/>
            </a:avLst>
          </a:prstGeom>
          <a:solidFill>
            <a:srgbClr val="8997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</a:rPr>
              <a:t>BEST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DE4C3A-CCC2-0B5B-360A-CBF3434D9FB1}"/>
              </a:ext>
            </a:extLst>
          </p:cNvPr>
          <p:cNvSpPr/>
          <p:nvPr/>
        </p:nvSpPr>
        <p:spPr>
          <a:xfrm>
            <a:off x="2732899" y="3041133"/>
            <a:ext cx="2011680" cy="410291"/>
          </a:xfrm>
          <a:prstGeom prst="roundRect">
            <a:avLst>
              <a:gd name="adj" fmla="val 50000"/>
            </a:avLst>
          </a:prstGeom>
          <a:solidFill>
            <a:srgbClr val="EFF0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313F"/>
                </a:solidFill>
                <a:latin typeface="+mj-lt"/>
              </a:rPr>
              <a:t>FLOODED LEAD ACID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62ADC5-9B13-D7AF-E10C-D57ABB11FB9B}"/>
              </a:ext>
            </a:extLst>
          </p:cNvPr>
          <p:cNvSpPr/>
          <p:nvPr/>
        </p:nvSpPr>
        <p:spPr>
          <a:xfrm>
            <a:off x="7346238" y="3041133"/>
            <a:ext cx="2011680" cy="410291"/>
          </a:xfrm>
          <a:prstGeom prst="roundRect">
            <a:avLst>
              <a:gd name="adj" fmla="val 50000"/>
            </a:avLst>
          </a:prstGeom>
          <a:solidFill>
            <a:srgbClr val="EFF0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28313F"/>
                </a:solidFill>
                <a:latin typeface="+mj-lt"/>
              </a:rPr>
              <a:t>LITHIUM 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6C52A3-2904-A007-3DEC-0BE5531396E4}"/>
              </a:ext>
            </a:extLst>
          </p:cNvPr>
          <p:cNvGrpSpPr/>
          <p:nvPr/>
        </p:nvGrpSpPr>
        <p:grpSpPr>
          <a:xfrm>
            <a:off x="9356788" y="4665105"/>
            <a:ext cx="137160" cy="1139851"/>
            <a:chOff x="8352078" y="4388956"/>
            <a:chExt cx="137160" cy="1139851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F6D3C5B-50EE-37CA-5264-E3AD533F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52078" y="4388956"/>
              <a:ext cx="137160" cy="13716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A8E7F7A1-B42A-022B-D436-1A9ACD64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52078" y="4639629"/>
              <a:ext cx="137160" cy="137160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CE3D7E69-F7CF-1E71-0329-D1371363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52078" y="4890302"/>
              <a:ext cx="137160" cy="13716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1AAA30F5-B570-D3A6-C928-FFD5225A8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52078" y="5140975"/>
              <a:ext cx="137160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E665F7C1-2EC5-64E2-A5B7-6CC4642D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52078" y="5391647"/>
              <a:ext cx="137160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8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5C39A92-C40C-B651-3DEC-5061409C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4797" y="2045593"/>
            <a:ext cx="1216550" cy="10972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9223D-AAA1-4ECD-8F18-530F671C36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22388" y="3853695"/>
            <a:ext cx="2651760" cy="2242306"/>
          </a:xfrm>
        </p:spPr>
        <p:txBody>
          <a:bodyPr lIns="252000" tIns="457200" rIns="182880"/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>
                <a:latin typeface="+mj-lt"/>
              </a:rPr>
              <a:t>Multi-shift Productivity</a:t>
            </a:r>
          </a:p>
          <a:p>
            <a:pPr>
              <a:lnSpc>
                <a:spcPct val="120000"/>
              </a:lnSpc>
            </a:pPr>
            <a:r>
              <a:rPr lang="en-US" sz="1200"/>
              <a:t>Fast charge</a:t>
            </a:r>
          </a:p>
          <a:p>
            <a:pPr>
              <a:lnSpc>
                <a:spcPct val="120000"/>
              </a:lnSpc>
            </a:pPr>
            <a:r>
              <a:rPr lang="en-US" sz="1200"/>
              <a:t>Opportunity charge</a:t>
            </a:r>
          </a:p>
          <a:p>
            <a:pPr>
              <a:lnSpc>
                <a:spcPct val="120000"/>
              </a:lnSpc>
            </a:pPr>
            <a:r>
              <a:rPr lang="en-US" sz="1200"/>
              <a:t>Extended run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D89C-7D93-4D9F-A84C-4ABEA3541DE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C754-E674-4461-BE79-4325CF0260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D6B2D2-3890-48C7-BB80-02DBA931C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D41EB4-D042-4C09-9C93-4869340D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Lithium Battery Attractive over Other Batteries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810C05-A04D-24DA-1277-331727A9BC78}"/>
              </a:ext>
            </a:extLst>
          </p:cNvPr>
          <p:cNvSpPr/>
          <p:nvPr/>
        </p:nvSpPr>
        <p:spPr>
          <a:xfrm>
            <a:off x="2995856" y="3610807"/>
            <a:ext cx="504825" cy="485775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1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72BEBA3-0203-6D40-6828-A4CDE5C5C37A}"/>
              </a:ext>
            </a:extLst>
          </p:cNvPr>
          <p:cNvSpPr txBox="1">
            <a:spLocks/>
          </p:cNvSpPr>
          <p:nvPr/>
        </p:nvSpPr>
        <p:spPr>
          <a:xfrm>
            <a:off x="4782902" y="3853695"/>
            <a:ext cx="2651760" cy="2242306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457200" rIns="182880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>
                <a:latin typeface="+mj-lt"/>
              </a:rPr>
              <a:t>Longest Warranty</a:t>
            </a:r>
          </a:p>
          <a:p>
            <a:pPr>
              <a:lnSpc>
                <a:spcPct val="120000"/>
              </a:lnSpc>
            </a:pPr>
            <a:r>
              <a:rPr lang="en-US" sz="1200"/>
              <a:t>5 year or 1500 cycles</a:t>
            </a:r>
          </a:p>
          <a:p>
            <a:pPr>
              <a:lnSpc>
                <a:spcPct val="120000"/>
              </a:lnSpc>
            </a:pPr>
            <a:r>
              <a:rPr lang="en-US" sz="1200"/>
              <a:t>Opportunity charge is a </a:t>
            </a:r>
            <a:br>
              <a:rPr lang="en-US" sz="1200"/>
            </a:br>
            <a:r>
              <a:rPr lang="en-US" sz="1200"/>
              <a:t>partial cycle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C90FBA-B61C-04B7-81B5-03375873F08C}"/>
              </a:ext>
            </a:extLst>
          </p:cNvPr>
          <p:cNvSpPr/>
          <p:nvPr/>
        </p:nvSpPr>
        <p:spPr>
          <a:xfrm>
            <a:off x="5856370" y="3610807"/>
            <a:ext cx="504825" cy="485775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844657ED-F27F-B6D9-2EA5-1335FEF76BB9}"/>
              </a:ext>
            </a:extLst>
          </p:cNvPr>
          <p:cNvSpPr txBox="1">
            <a:spLocks/>
          </p:cNvSpPr>
          <p:nvPr/>
        </p:nvSpPr>
        <p:spPr>
          <a:xfrm>
            <a:off x="7637862" y="3853695"/>
            <a:ext cx="2651760" cy="2242306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457200" rIns="182880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>
                <a:latin typeface="+mj-lt"/>
              </a:rPr>
              <a:t>Scalable</a:t>
            </a:r>
          </a:p>
          <a:p>
            <a:pPr>
              <a:lnSpc>
                <a:spcPct val="120000"/>
              </a:lnSpc>
            </a:pPr>
            <a:r>
              <a:rPr lang="en-US" sz="1200"/>
              <a:t>12 minimum modules</a:t>
            </a:r>
          </a:p>
          <a:p>
            <a:pPr>
              <a:lnSpc>
                <a:spcPct val="120000"/>
              </a:lnSpc>
            </a:pPr>
            <a:r>
              <a:rPr lang="en-US" sz="1200"/>
              <a:t>2 module incremental</a:t>
            </a:r>
          </a:p>
          <a:p>
            <a:pPr>
              <a:lnSpc>
                <a:spcPct val="120000"/>
              </a:lnSpc>
            </a:pPr>
            <a:r>
              <a:rPr lang="en-US" sz="1200"/>
              <a:t>24 maximum modules</a:t>
            </a:r>
          </a:p>
          <a:p>
            <a:pPr>
              <a:lnSpc>
                <a:spcPct val="120000"/>
              </a:lnSpc>
            </a:pPr>
            <a:r>
              <a:rPr lang="en-US" sz="1200"/>
              <a:t>Up to 55% more runtime over lead-acid on single charge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D73FAC-F6CB-AE39-F38B-24006D595A41}"/>
              </a:ext>
            </a:extLst>
          </p:cNvPr>
          <p:cNvSpPr/>
          <p:nvPr/>
        </p:nvSpPr>
        <p:spPr>
          <a:xfrm>
            <a:off x="8711330" y="3610807"/>
            <a:ext cx="504825" cy="485775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3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D041A221-4DDC-310E-650E-6CA819CF4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9627" y="2049900"/>
            <a:ext cx="1097282" cy="10972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7B4814B-2543-035B-2C1E-10A7EB1EB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9235" y="2045593"/>
            <a:ext cx="114498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35BE-2DE6-C9F6-DB78-8E7319858E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21558" y="93091"/>
            <a:ext cx="7348885" cy="3799245"/>
          </a:xfrm>
          <a:noFill/>
          <a:effectLst/>
        </p:spPr>
        <p:txBody>
          <a:bodyPr tIns="0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marL="0" indent="0" algn="ctr">
              <a:buNone/>
            </a:pPr>
            <a:r>
              <a:rPr lang="en-US" sz="2800">
                <a:solidFill>
                  <a:schemeClr val="accent3"/>
                </a:solidFill>
              </a:rPr>
              <a:t>Multi-shift Productivity</a:t>
            </a:r>
          </a:p>
          <a:p>
            <a:pPr marL="0" indent="0" algn="ctr">
              <a:buNone/>
            </a:pPr>
            <a:r>
              <a:rPr lang="en-US"/>
              <a:t>____________________________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Get back to getting your job done faster</a:t>
            </a:r>
          </a:p>
          <a:p>
            <a:pPr marL="0" indent="0" algn="ctr">
              <a:buNone/>
            </a:pPr>
            <a:r>
              <a:rPr lang="en-US"/>
              <a:t>Fast charge up to 90% in 2.2 hours</a:t>
            </a:r>
          </a:p>
          <a:p>
            <a:pPr marL="0" indent="0" algn="ctr">
              <a:buNone/>
            </a:pPr>
            <a:r>
              <a:rPr lang="en-US"/>
              <a:t>Charge 3-4x faster than traditional battery</a:t>
            </a:r>
          </a:p>
          <a:p>
            <a:pPr marL="0" indent="0" algn="ctr">
              <a:buNone/>
            </a:pPr>
            <a:r>
              <a:rPr lang="en-US"/>
              <a:t>No cooling period needed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Get a quick boost during a short break</a:t>
            </a:r>
          </a:p>
          <a:p>
            <a:pPr marL="0" indent="0" algn="ctr">
              <a:buNone/>
            </a:pPr>
            <a:r>
              <a:rPr lang="en-US"/>
              <a:t>Opportunity charge if needed without battery damage</a:t>
            </a:r>
          </a:p>
          <a:p>
            <a:pPr marL="0" indent="0" algn="ctr">
              <a:buNone/>
            </a:pPr>
            <a:r>
              <a:rPr lang="en-US"/>
              <a:t>1 hour of total opportunity charge adds between 1.9 hours (entry package) to 3.8 hours (maxed out package) of runtime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Extend runtime to meet needs</a:t>
            </a:r>
          </a:p>
          <a:p>
            <a:pPr marL="0" indent="0" algn="ctr">
              <a:buNone/>
            </a:pPr>
            <a:r>
              <a:rPr lang="en-US"/>
              <a:t>You can get up to 55% machine runtime over current battery machine by adding modules</a:t>
            </a:r>
          </a:p>
          <a:p>
            <a:pPr marL="0" indent="0" algn="ctr">
              <a:buNone/>
            </a:pPr>
            <a:r>
              <a:rPr lang="en-US"/>
              <a:t>Customize the runtime (on single charge) from 4.2h to 8.4h in steps of 42 minutes 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B65799-B64B-D80E-B39E-6DD7BB7D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39" y="562517"/>
            <a:ext cx="731522" cy="7315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447221-0884-BD3B-85DC-A13DC8D4E838}"/>
              </a:ext>
            </a:extLst>
          </p:cNvPr>
          <p:cNvSpPr/>
          <p:nvPr/>
        </p:nvSpPr>
        <p:spPr>
          <a:xfrm flipH="1">
            <a:off x="5930479" y="5951532"/>
            <a:ext cx="331042" cy="318550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60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35BE-2DE6-C9F6-DB78-8E7319858E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69385" y="358307"/>
            <a:ext cx="5453230" cy="3799245"/>
          </a:xfrm>
          <a:noFill/>
          <a:effectLst/>
        </p:spPr>
        <p:txBody>
          <a:bodyPr tIns="0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marL="0" indent="0" algn="ctr">
              <a:buNone/>
            </a:pPr>
            <a:r>
              <a:rPr lang="en-US" sz="2800">
                <a:solidFill>
                  <a:schemeClr val="accent3"/>
                </a:solidFill>
              </a:rPr>
              <a:t>Confidence and Simplicity </a:t>
            </a:r>
          </a:p>
          <a:p>
            <a:pPr marL="0" indent="0" algn="ctr">
              <a:buNone/>
            </a:pPr>
            <a:r>
              <a:rPr lang="en-US"/>
              <a:t>____________________________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Rest easy knowing you’re covered </a:t>
            </a:r>
          </a:p>
          <a:p>
            <a:pPr marL="0" indent="0" algn="ctr">
              <a:buNone/>
            </a:pPr>
            <a:r>
              <a:rPr lang="en-US"/>
              <a:t>Longest warranty among battery options</a:t>
            </a:r>
          </a:p>
          <a:p>
            <a:pPr marL="0" indent="0" algn="ctr">
              <a:buNone/>
            </a:pPr>
            <a:r>
              <a:rPr lang="en-US"/>
              <a:t>5 years or 1500 cycles, non-pro-rated (whichever comes first)</a:t>
            </a:r>
          </a:p>
          <a:p>
            <a:pPr marL="0" indent="0" algn="ctr">
              <a:buNone/>
            </a:pPr>
            <a:r>
              <a:rPr lang="en-US"/>
              <a:t>Can fully charge/discharge battery 5 times/week for 5 years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Spend your time cleaning, not maintaining batteries</a:t>
            </a:r>
          </a:p>
          <a:p>
            <a:pPr marL="0" indent="0" algn="ctr">
              <a:buNone/>
            </a:pPr>
            <a:r>
              <a:rPr lang="en-US"/>
              <a:t>Modules require no maintenance</a:t>
            </a:r>
          </a:p>
          <a:p>
            <a:pPr marL="0" indent="0" algn="ctr">
              <a:buNone/>
            </a:pPr>
            <a:r>
              <a:rPr lang="en-US"/>
              <a:t>No expensive and complicated maintenance programs</a:t>
            </a:r>
          </a:p>
          <a:p>
            <a:pPr marL="0" indent="0" algn="ctr">
              <a:buNone/>
            </a:pPr>
            <a:endParaRPr lang="en-US" sz="1600">
              <a:latin typeface="+mj-lt"/>
            </a:endParaRPr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Virtually eliminates dealer pain point with batteries</a:t>
            </a:r>
          </a:p>
          <a:p>
            <a:pPr marL="0" indent="0" algn="ctr">
              <a:buNone/>
            </a:pPr>
            <a:r>
              <a:rPr lang="en-US"/>
              <a:t>Keep dealers focused on growing Nilfisk, not battery failures</a:t>
            </a:r>
          </a:p>
          <a:p>
            <a:pPr marL="0" indent="0" algn="ctr">
              <a:buNone/>
            </a:pP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ED1B3A-B129-B9D0-0604-965833A6AB1B}"/>
              </a:ext>
            </a:extLst>
          </p:cNvPr>
          <p:cNvGrpSpPr/>
          <p:nvPr/>
        </p:nvGrpSpPr>
        <p:grpSpPr>
          <a:xfrm>
            <a:off x="5127775" y="821260"/>
            <a:ext cx="1936450" cy="712608"/>
            <a:chOff x="8037249" y="2094527"/>
            <a:chExt cx="2209837" cy="81321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AC3B538-8A80-AF3C-8587-B30308BA8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7249" y="2094527"/>
              <a:ext cx="624290" cy="8132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97578-C92D-63B7-A88F-753F9FF20806}"/>
                </a:ext>
              </a:extLst>
            </p:cNvPr>
            <p:cNvSpPr txBox="1"/>
            <p:nvPr/>
          </p:nvSpPr>
          <p:spPr>
            <a:xfrm>
              <a:off x="8702605" y="2186240"/>
              <a:ext cx="1544481" cy="702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Font typeface="Arial" panose="020B0604020202020204" pitchFamily="34" charset="0"/>
                <a:buNone/>
              </a:pPr>
              <a:r>
                <a:rPr lang="en-US" sz="1700">
                  <a:solidFill>
                    <a:schemeClr val="accent3"/>
                  </a:solidFill>
                  <a:latin typeface="Roboto Bold" panose="02000000000000000000" pitchFamily="2" charset="0"/>
                </a:rPr>
                <a:t>5 YEAR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700">
                  <a:solidFill>
                    <a:schemeClr val="accent3"/>
                  </a:solidFill>
                </a:rPr>
                <a:t>WARRANTY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311C1C7B-1424-4DA2-3645-7CD3BFB5D237}"/>
              </a:ext>
            </a:extLst>
          </p:cNvPr>
          <p:cNvSpPr/>
          <p:nvPr/>
        </p:nvSpPr>
        <p:spPr>
          <a:xfrm flipH="1">
            <a:off x="5930479" y="5797098"/>
            <a:ext cx="331042" cy="318550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56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9223D-AAA1-4ECD-8F18-530F671C36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22388" y="3853695"/>
            <a:ext cx="2651760" cy="2242306"/>
          </a:xfrm>
        </p:spPr>
        <p:txBody>
          <a:bodyPr lIns="252000" tIns="457200" rIns="182880"/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>
                <a:latin typeface="+mj-lt"/>
              </a:rPr>
              <a:t>Multi-shift Productivity</a:t>
            </a:r>
          </a:p>
          <a:p>
            <a:pPr>
              <a:lnSpc>
                <a:spcPct val="120000"/>
              </a:lnSpc>
            </a:pPr>
            <a:r>
              <a:rPr lang="en-US" sz="1200"/>
              <a:t>Fast charge</a:t>
            </a:r>
          </a:p>
          <a:p>
            <a:pPr>
              <a:lnSpc>
                <a:spcPct val="120000"/>
              </a:lnSpc>
            </a:pPr>
            <a:r>
              <a:rPr lang="en-US" sz="1200"/>
              <a:t>Opportunity charge</a:t>
            </a:r>
          </a:p>
          <a:p>
            <a:pPr>
              <a:lnSpc>
                <a:spcPct val="120000"/>
              </a:lnSpc>
            </a:pPr>
            <a:r>
              <a:rPr lang="en-US" sz="1200"/>
              <a:t>Extended run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D89C-7D93-4D9F-A84C-4ABEA3541DE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C754-E674-4461-BE79-4325CF0260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D6B2D2-3890-48C7-BB80-02DBA931C4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D41EB4-D042-4C09-9C93-4869340D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Lithium Battery Attractive over Engine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810C05-A04D-24DA-1277-331727A9BC78}"/>
              </a:ext>
            </a:extLst>
          </p:cNvPr>
          <p:cNvSpPr/>
          <p:nvPr/>
        </p:nvSpPr>
        <p:spPr>
          <a:xfrm>
            <a:off x="2995856" y="3610807"/>
            <a:ext cx="504825" cy="485775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1</a:t>
            </a:r>
            <a:endParaRPr lang="en-US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72BEBA3-0203-6D40-6828-A4CDE5C5C37A}"/>
              </a:ext>
            </a:extLst>
          </p:cNvPr>
          <p:cNvSpPr txBox="1">
            <a:spLocks/>
          </p:cNvSpPr>
          <p:nvPr/>
        </p:nvSpPr>
        <p:spPr>
          <a:xfrm>
            <a:off x="4782902" y="3853695"/>
            <a:ext cx="2651760" cy="2242306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457200" rIns="182880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>
                <a:latin typeface="+mj-lt"/>
              </a:rPr>
              <a:t>Better ROI</a:t>
            </a:r>
          </a:p>
          <a:p>
            <a:pPr>
              <a:lnSpc>
                <a:spcPct val="120000"/>
              </a:lnSpc>
            </a:pPr>
            <a:r>
              <a:rPr lang="en-US" sz="1200"/>
              <a:t>$5 saving on fuel per hour </a:t>
            </a:r>
            <a:br>
              <a:rPr lang="en-US" sz="1200"/>
            </a:br>
            <a:r>
              <a:rPr lang="en-US" sz="1200"/>
              <a:t>of operation</a:t>
            </a:r>
          </a:p>
          <a:p>
            <a:pPr>
              <a:lnSpc>
                <a:spcPct val="120000"/>
              </a:lnSpc>
            </a:pPr>
            <a:r>
              <a:rPr lang="en-US" sz="1200"/>
              <a:t>Pays for itself in less than </a:t>
            </a:r>
            <a:br>
              <a:rPr lang="en-US" sz="1200"/>
            </a:br>
            <a:r>
              <a:rPr lang="en-US" sz="1200"/>
              <a:t>3 years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C90FBA-B61C-04B7-81B5-03375873F08C}"/>
              </a:ext>
            </a:extLst>
          </p:cNvPr>
          <p:cNvSpPr/>
          <p:nvPr/>
        </p:nvSpPr>
        <p:spPr>
          <a:xfrm>
            <a:off x="5856370" y="3610807"/>
            <a:ext cx="504825" cy="485775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844657ED-F27F-B6D9-2EA5-1335FEF76BB9}"/>
              </a:ext>
            </a:extLst>
          </p:cNvPr>
          <p:cNvSpPr txBox="1">
            <a:spLocks/>
          </p:cNvSpPr>
          <p:nvPr/>
        </p:nvSpPr>
        <p:spPr>
          <a:xfrm>
            <a:off x="7637862" y="3853695"/>
            <a:ext cx="2651760" cy="2242306"/>
          </a:xfrm>
          <a:prstGeom prst="rect">
            <a:avLst/>
          </a:prstGeo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52000" tIns="457200" rIns="182880" bIns="216000" rtlCol="0">
            <a:no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>
                <a:latin typeface="+mj-lt"/>
              </a:rPr>
              <a:t>Better for Planet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&amp; People</a:t>
            </a:r>
          </a:p>
          <a:p>
            <a:pPr>
              <a:lnSpc>
                <a:spcPct val="120000"/>
              </a:lnSpc>
            </a:pPr>
            <a:r>
              <a:rPr lang="en-US" sz="1200"/>
              <a:t>No CO</a:t>
            </a:r>
            <a:r>
              <a:rPr lang="en-US" sz="1200" baseline="-25000"/>
              <a:t>2</a:t>
            </a:r>
            <a:r>
              <a:rPr lang="en-US" sz="1200"/>
              <a:t> or other GHG emission</a:t>
            </a:r>
          </a:p>
          <a:p>
            <a:pPr>
              <a:lnSpc>
                <a:spcPct val="120000"/>
              </a:lnSpc>
            </a:pPr>
            <a:r>
              <a:rPr lang="en-US" sz="1200"/>
              <a:t>Indoor air quality</a:t>
            </a:r>
          </a:p>
          <a:p>
            <a:pPr>
              <a:lnSpc>
                <a:spcPct val="120000"/>
              </a:lnSpc>
            </a:pPr>
            <a:r>
              <a:rPr lang="en-US" sz="1200"/>
              <a:t>Less noise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D73FAC-F6CB-AE39-F38B-24006D595A41}"/>
              </a:ext>
            </a:extLst>
          </p:cNvPr>
          <p:cNvSpPr/>
          <p:nvPr/>
        </p:nvSpPr>
        <p:spPr>
          <a:xfrm>
            <a:off x="8711330" y="3610807"/>
            <a:ext cx="504825" cy="485775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3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D041A221-4DDC-310E-650E-6CA819CF4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9627" y="2049900"/>
            <a:ext cx="1097282" cy="109728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46274C8-7761-1D55-98B4-DB7D985C5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5081" y="2049900"/>
            <a:ext cx="1346665" cy="10972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A0512DA-7112-E7B5-95A0-CCAC48185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9807" y="1999152"/>
            <a:ext cx="977950" cy="11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35BE-2DE6-C9F6-DB78-8E7319858E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17324" y="-2757"/>
            <a:ext cx="7357352" cy="3799245"/>
          </a:xfrm>
          <a:noFill/>
          <a:effectLst/>
        </p:spPr>
        <p:txBody>
          <a:bodyPr tIns="0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marL="0" indent="0" algn="ctr">
              <a:buNone/>
            </a:pPr>
            <a:r>
              <a:rPr lang="en-US" sz="2800">
                <a:solidFill>
                  <a:schemeClr val="accent3"/>
                </a:solidFill>
              </a:rPr>
              <a:t>Multi-shift Productivity </a:t>
            </a:r>
          </a:p>
          <a:p>
            <a:pPr marL="0" indent="0" algn="ctr">
              <a:buNone/>
            </a:pPr>
            <a:r>
              <a:rPr lang="en-US"/>
              <a:t>____________________________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Get back to getting your job done faster</a:t>
            </a:r>
          </a:p>
          <a:p>
            <a:pPr marL="0" indent="0" algn="ctr">
              <a:buNone/>
            </a:pPr>
            <a:r>
              <a:rPr lang="en-US"/>
              <a:t>Fast charge up to 90% in 2.2 hours</a:t>
            </a:r>
          </a:p>
          <a:p>
            <a:pPr marL="0" indent="0" algn="ctr">
              <a:buNone/>
            </a:pPr>
            <a:r>
              <a:rPr lang="en-US"/>
              <a:t>Charge 3-4x faster than traditional battery</a:t>
            </a:r>
          </a:p>
          <a:p>
            <a:pPr marL="0" indent="0" algn="ctr">
              <a:buNone/>
            </a:pPr>
            <a:r>
              <a:rPr lang="en-US"/>
              <a:t>No cooling period needed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Get a quick boost during a short break</a:t>
            </a:r>
          </a:p>
          <a:p>
            <a:pPr marL="0" indent="0" algn="ctr">
              <a:buNone/>
            </a:pPr>
            <a:r>
              <a:rPr lang="en-US"/>
              <a:t>Opportunity charge if needed without battery damage</a:t>
            </a:r>
          </a:p>
          <a:p>
            <a:pPr marL="0" indent="0" algn="ctr">
              <a:buNone/>
            </a:pPr>
            <a:r>
              <a:rPr lang="en-US"/>
              <a:t>1 hour of total opportunity charge adds between 1.9 hours (entry package) to 3.8 hours (maxed out package) of runtime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Extend runtime to meet needs</a:t>
            </a:r>
          </a:p>
          <a:p>
            <a:pPr marL="0" indent="0" algn="ctr">
              <a:buNone/>
            </a:pPr>
            <a:r>
              <a:rPr lang="en-US"/>
              <a:t>You can get up to 55% machine runtime over current battery machine by adding modules</a:t>
            </a:r>
          </a:p>
          <a:p>
            <a:pPr marL="0" indent="0" algn="ctr">
              <a:buNone/>
            </a:pPr>
            <a:r>
              <a:rPr lang="en-US"/>
              <a:t>Customize the runtime (on single charge) from 4.2h to 8.4h in steps of 42 minutes 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B65799-B64B-D80E-B39E-6DD7BB7D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39" y="466669"/>
            <a:ext cx="731522" cy="7315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447221-0884-BD3B-85DC-A13DC8D4E838}"/>
              </a:ext>
            </a:extLst>
          </p:cNvPr>
          <p:cNvSpPr/>
          <p:nvPr/>
        </p:nvSpPr>
        <p:spPr>
          <a:xfrm flipH="1">
            <a:off x="5930479" y="5962514"/>
            <a:ext cx="331042" cy="318550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926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AD1AB-6F54-41BD-954A-50C6FC0CBC5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5CAE0-7900-468B-BC93-530655F39A7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735BE-2DE6-C9F6-DB78-8E7319858E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417324" y="-2757"/>
            <a:ext cx="7357352" cy="3799245"/>
          </a:xfrm>
          <a:noFill/>
          <a:effectLst/>
        </p:spPr>
        <p:txBody>
          <a:bodyPr tIns="0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marL="0" indent="0" algn="ctr">
              <a:buNone/>
            </a:pPr>
            <a:r>
              <a:rPr lang="en-US" sz="2800">
                <a:solidFill>
                  <a:schemeClr val="accent3"/>
                </a:solidFill>
              </a:rPr>
              <a:t>ROI </a:t>
            </a:r>
          </a:p>
          <a:p>
            <a:pPr marL="0" indent="0" algn="ctr">
              <a:buNone/>
            </a:pPr>
            <a:r>
              <a:rPr lang="en-US"/>
              <a:t>____________________________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Save $5 on fuel cost every operational hour</a:t>
            </a:r>
          </a:p>
          <a:p>
            <a:pPr marL="0" indent="0" algn="ctr">
              <a:buNone/>
            </a:pPr>
            <a:r>
              <a:rPr lang="en-US"/>
              <a:t>Exchange cost of $30 for standard 33lbs LPG tank</a:t>
            </a:r>
          </a:p>
          <a:p>
            <a:pPr marL="0" indent="0" algn="ctr">
              <a:buNone/>
            </a:pPr>
            <a:r>
              <a:rPr lang="en-US"/>
              <a:t>Electricity cost of $0.1 per kilowatt hour</a:t>
            </a:r>
          </a:p>
          <a:p>
            <a:pPr marL="0" indent="0" algn="ctr">
              <a:buNone/>
            </a:pPr>
            <a:r>
              <a:rPr lang="en-US"/>
              <a:t>Runtime of 5.5h with LPG tank and 5.5h with 16 modules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Payback in 2.7 years</a:t>
            </a:r>
          </a:p>
          <a:p>
            <a:pPr marL="0" indent="0" algn="ctr">
              <a:buNone/>
            </a:pPr>
            <a:r>
              <a:rPr lang="en-US"/>
              <a:t>Assuming 6 hours per day and 5 times a week use for 16 module machine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1600">
                <a:latin typeface="+mj-lt"/>
              </a:rPr>
              <a:t>Reduced cost on maintenance and service</a:t>
            </a:r>
          </a:p>
          <a:p>
            <a:pPr marL="0" indent="0" algn="ctr">
              <a:buNone/>
            </a:pPr>
            <a:r>
              <a:rPr lang="en-US"/>
              <a:t> No oil or coolant change needed</a:t>
            </a:r>
          </a:p>
          <a:p>
            <a:pPr marL="0" indent="0" algn="ctr">
              <a:buNone/>
            </a:pPr>
            <a:r>
              <a:rPr lang="en-US"/>
              <a:t>Modules require no maintenance</a:t>
            </a:r>
          </a:p>
          <a:p>
            <a:pPr marL="0" indent="0" algn="ctr">
              <a:buNone/>
            </a:pPr>
            <a:r>
              <a:rPr lang="en-US"/>
              <a:t>No expensive and complicated maintenance programs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AB65799-B64B-D80E-B39E-6DD7BB7D8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39" y="466669"/>
            <a:ext cx="731522" cy="7315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447221-0884-BD3B-85DC-A13DC8D4E838}"/>
              </a:ext>
            </a:extLst>
          </p:cNvPr>
          <p:cNvSpPr/>
          <p:nvPr/>
        </p:nvSpPr>
        <p:spPr>
          <a:xfrm flipH="1">
            <a:off x="5930479" y="5776247"/>
            <a:ext cx="331042" cy="318550"/>
          </a:xfrm>
          <a:prstGeom prst="ellipse">
            <a:avLst/>
          </a:prstGeom>
          <a:solidFill>
            <a:srgbClr val="38AFD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84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0E30D1931D74AA31AAF46CFE106EB" ma:contentTypeVersion="12" ma:contentTypeDescription="Create a new document." ma:contentTypeScope="" ma:versionID="b79afbd18b75f370f452cc30941d5b59">
  <xsd:schema xmlns:xsd="http://www.w3.org/2001/XMLSchema" xmlns:xs="http://www.w3.org/2001/XMLSchema" xmlns:p="http://schemas.microsoft.com/office/2006/metadata/properties" xmlns:ns1="http://schemas.microsoft.com/sharepoint/v3" xmlns:ns2="354dde04-e399-458e-afd2-5780735c498f" xmlns:ns3="b38e86ad-ecae-4d8b-a6a2-599c57c8c9ab" targetNamespace="http://schemas.microsoft.com/office/2006/metadata/properties" ma:root="true" ma:fieldsID="0bee1d93ba4506912d08c8c1f7363610" ns1:_="" ns2:_="" ns3:_="">
    <xsd:import namespace="http://schemas.microsoft.com/sharepoint/v3"/>
    <xsd:import namespace="354dde04-e399-458e-afd2-5780735c498f"/>
    <xsd:import namespace="b38e86ad-ecae-4d8b-a6a2-599c57c8c9a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dde04-e399-458e-afd2-5780735c4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e86ad-ecae-4d8b-a6a2-599c57c8c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35D97F-54F6-4139-90B1-4BC360E16E53}">
  <ds:schemaRefs>
    <ds:schemaRef ds:uri="b38e86ad-ecae-4d8b-a6a2-599c57c8c9ab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354dde04-e399-458e-afd2-5780735c498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33518B-43B2-4E22-9BD4-31F5AEA37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4dde04-e399-458e-afd2-5780735c498f"/>
    <ds:schemaRef ds:uri="b38e86ad-ecae-4d8b-a6a2-599c57c8c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10739</TotalTime>
  <Words>1489</Words>
  <Application>Microsoft Office PowerPoint</Application>
  <PresentationFormat>Widescreen</PresentationFormat>
  <Paragraphs>372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Noto Sans SC Light</vt:lpstr>
      <vt:lpstr>Roboto Black</vt:lpstr>
      <vt:lpstr>Roboto Bold</vt:lpstr>
      <vt:lpstr>Roboto Light</vt:lpstr>
      <vt:lpstr>Nilfisk Toolbox_Standard_4-3</vt:lpstr>
      <vt:lpstr>think-cell Slide</vt:lpstr>
      <vt:lpstr>CS7010 Li-ion Battery</vt:lpstr>
      <vt:lpstr>What Our Customers Tell Us</vt:lpstr>
      <vt:lpstr>Battery Positioning</vt:lpstr>
      <vt:lpstr>Why is Lithium Battery Attractive over Other Batteries</vt:lpstr>
      <vt:lpstr>PowerPoint Presentation</vt:lpstr>
      <vt:lpstr>PowerPoint Presentation</vt:lpstr>
      <vt:lpstr>Why is Lithium Battery Attractive over Engine</vt:lpstr>
      <vt:lpstr>PowerPoint Presentation</vt:lpstr>
      <vt:lpstr>PowerPoint Presentation</vt:lpstr>
      <vt:lpstr>PowerPoint Presentation</vt:lpstr>
      <vt:lpstr>PowerPoint Presentation</vt:lpstr>
      <vt:lpstr>What is Unique About Nilfisk Lithium Offering?</vt:lpstr>
      <vt:lpstr>When Will Lithium Be Most Valuable?</vt:lpstr>
      <vt:lpstr>Single Cycle Usage Models – Productive vs Idle Time</vt:lpstr>
      <vt:lpstr>Customer Usage Models – CS7010 Li-ion</vt:lpstr>
      <vt:lpstr>Charge and Run Times for Li-ion</vt:lpstr>
      <vt:lpstr>The Li-ion Offering for EMEA</vt:lpstr>
      <vt:lpstr>CS7010 Li-ion Pricing for EMEA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presentation title here</dc:title>
  <dc:creator>TCC</dc:creator>
  <cp:lastModifiedBy>Tine Maribo</cp:lastModifiedBy>
  <cp:revision>228</cp:revision>
  <dcterms:created xsi:type="dcterms:W3CDTF">2023-05-29T10:09:04Z</dcterms:created>
  <dcterms:modified xsi:type="dcterms:W3CDTF">2024-02-15T10:02:09Z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2578482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D5.0.2</vt:lpwstr>
  </property>
  <property fmtid="{D5CDD505-2E9C-101B-9397-08002B2CF9AE}" pid="5" name="ContentTypeId">
    <vt:lpwstr>0x0101000D90E30D1931D74AA31AAF46CFE106EB</vt:lpwstr>
  </property>
  <property fmtid="{D5CDD505-2E9C-101B-9397-08002B2CF9AE}" pid="6" name="MSIP_Label_8af657d4-2045-4871-9872-e323e3545d60_Enabled">
    <vt:lpwstr>true</vt:lpwstr>
  </property>
  <property fmtid="{D5CDD505-2E9C-101B-9397-08002B2CF9AE}" pid="7" name="MSIP_Label_8af657d4-2045-4871-9872-e323e3545d60_SetDate">
    <vt:lpwstr>2022-03-07T09:52:37Z</vt:lpwstr>
  </property>
  <property fmtid="{D5CDD505-2E9C-101B-9397-08002B2CF9AE}" pid="8" name="MSIP_Label_8af657d4-2045-4871-9872-e323e3545d60_Method">
    <vt:lpwstr>Privileged</vt:lpwstr>
  </property>
  <property fmtid="{D5CDD505-2E9C-101B-9397-08002B2CF9AE}" pid="9" name="MSIP_Label_8af657d4-2045-4871-9872-e323e3545d60_Name">
    <vt:lpwstr>Open sublabel</vt:lpwstr>
  </property>
  <property fmtid="{D5CDD505-2E9C-101B-9397-08002B2CF9AE}" pid="10" name="MSIP_Label_8af657d4-2045-4871-9872-e323e3545d60_SiteId">
    <vt:lpwstr>753c5d99-05be-4237-b4c5-fdb2e6b32ab2</vt:lpwstr>
  </property>
  <property fmtid="{D5CDD505-2E9C-101B-9397-08002B2CF9AE}" pid="11" name="MSIP_Label_8af657d4-2045-4871-9872-e323e3545d60_ActionId">
    <vt:lpwstr>dc55aacb-2282-478e-992e-416176343d0e</vt:lpwstr>
  </property>
  <property fmtid="{D5CDD505-2E9C-101B-9397-08002B2CF9AE}" pid="12" name="MSIP_Label_8af657d4-2045-4871-9872-e323e3545d60_ContentBits">
    <vt:lpwstr>0</vt:lpwstr>
  </property>
</Properties>
</file>