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86" r:id="rId5"/>
    <p:sldId id="288" r:id="rId6"/>
    <p:sldId id="289" r:id="rId7"/>
    <p:sldId id="290" r:id="rId8"/>
    <p:sldId id="291" r:id="rId9"/>
    <p:sldId id="295" r:id="rId10"/>
    <p:sldId id="292" r:id="rId11"/>
    <p:sldId id="293" r:id="rId12"/>
    <p:sldId id="294" r:id="rId13"/>
    <p:sldId id="2697" r:id="rId14"/>
    <p:sldId id="2698" r:id="rId15"/>
    <p:sldId id="296" r:id="rId16"/>
    <p:sldId id="297" r:id="rId17"/>
    <p:sldId id="298" r:id="rId18"/>
    <p:sldId id="299" r:id="rId19"/>
  </p:sldIdLst>
  <p:sldSz cx="12192000" cy="6858000"/>
  <p:notesSz cx="6797675" cy="9872663"/>
  <p:custDataLst>
    <p:tags r:id="rId22"/>
  </p:custDataLst>
  <p:defaultTextStyle>
    <a:defPPr>
      <a:defRPr lang="en-US"/>
    </a:defPPr>
    <a:lvl1pPr marL="0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198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23967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35951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4793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59918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71901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8388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95868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09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28CEB01-E8FF-EA7F-A37C-5A7B9BF3D68A}" name="Sebastian Byskov Jensen" initials="SB" userId="S::sbjensen@Nilfisk.com::3627f06f-3224-4433-a481-d48ba3e130a2" providerId="AD"/>
  <p188:author id="{CCE1D22A-4564-FEA0-066D-AE80ED435C8C}" name="Line Skovbjerg" initials="LS" userId="S::lskovbjerg@Nilfisk.com::bd8d82be-b2a3-4297-892b-01dc5ddd9e5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rlotte Vittrup" initials="CV" lastIdx="44" clrIdx="0">
    <p:extLst>
      <p:ext uri="{19B8F6BF-5375-455C-9EA6-DF929625EA0E}">
        <p15:presenceInfo xmlns:p15="http://schemas.microsoft.com/office/powerpoint/2012/main" userId="S-1-5-21-2455030247-886758136-1406340923-94286" providerId="AD"/>
      </p:ext>
    </p:extLst>
  </p:cmAuthor>
  <p:cmAuthor id="2" name="Lars Chrois" initials="LC" lastIdx="26" clrIdx="1">
    <p:extLst>
      <p:ext uri="{19B8F6BF-5375-455C-9EA6-DF929625EA0E}">
        <p15:presenceInfo xmlns:p15="http://schemas.microsoft.com/office/powerpoint/2012/main" userId="3ee1608269410e2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97A4"/>
    <a:srgbClr val="7C878E"/>
    <a:srgbClr val="000000"/>
    <a:srgbClr val="979797"/>
    <a:srgbClr val="4B4F54"/>
    <a:srgbClr val="606A70"/>
    <a:srgbClr val="D4CFBE"/>
    <a:srgbClr val="82827E"/>
    <a:srgbClr val="DDCFBF"/>
    <a:srgbClr val="0547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2949" autoAdjust="0"/>
  </p:normalViewPr>
  <p:slideViewPr>
    <p:cSldViewPr snapToGrid="0">
      <p:cViewPr varScale="1">
        <p:scale>
          <a:sx n="60" d="100"/>
          <a:sy n="60" d="100"/>
        </p:scale>
        <p:origin x="64" y="4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3168" y="108"/>
      </p:cViewPr>
      <p:guideLst>
        <p:guide orient="horz" pos="3109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B4FFD1-7A7D-85C4-B3AB-55B355DA97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7DC1B0-0EC1-8336-2CF3-754A8FC4968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F273CE-5248-4578-90FB-C630F1ABB728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D28F5B-0703-C76E-B6B4-7C0CD82AFC0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D9C828-8360-D8D2-38C3-BAFEA7D0D9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93A72-F7F2-47A8-9E99-C02202810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22179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109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20T19:20:06.84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 7578,'0'0'1600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77487DA-082B-4712-87EF-A52F989376F6}" type="datetimeFigureOut">
              <a:rPr lang="en-US" smtClean="0"/>
              <a:pPr/>
              <a:t>2/22/2024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54CEA7-A081-4B80-B0DE-E1334A21D6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511984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023967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535951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047934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559918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71901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83884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95868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3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3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3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4" Type="http://schemas.openxmlformats.org/officeDocument/2006/relationships/image" Target="../media/image3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3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12192000" cy="6273799"/>
          </a:xfrm>
        </p:spPr>
        <p:txBody>
          <a:bodyPr tIns="1249724" anchor="ctr"/>
          <a:lstStyle>
            <a:lvl1pPr marL="0" indent="0" algn="ctr">
              <a:buNone/>
              <a:defRPr sz="1600" i="1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9203801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4B69735F-A452-4024-977F-DD52AC156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669851"/>
            <a:ext cx="11233150" cy="1169582"/>
          </a:xfrm>
        </p:spPr>
        <p:txBody>
          <a:bodyPr/>
          <a:lstStyle>
            <a:lvl1pPr algn="ctr">
              <a:lnSpc>
                <a:spcPts val="4000"/>
              </a:lnSpc>
              <a:defRPr sz="4000"/>
            </a:lvl1pPr>
          </a:lstStyle>
          <a:p>
            <a:r>
              <a:rPr lang="en-US" dirty="0"/>
              <a:t>Click to edit Presentation Headline.</a:t>
            </a:r>
            <a:br>
              <a:rPr lang="en-US" dirty="0"/>
            </a:br>
            <a:r>
              <a:rPr lang="en-US" dirty="0"/>
              <a:t>Use White or Nilfisk Dark as text color.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BDEE45-E090-44D1-98D1-825385BC723C}"/>
              </a:ext>
            </a:extLst>
          </p:cNvPr>
          <p:cNvSpPr/>
          <p:nvPr userDrawn="1"/>
        </p:nvSpPr>
        <p:spPr>
          <a:xfrm>
            <a:off x="348343" y="6479177"/>
            <a:ext cx="975360" cy="26996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73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/>
          <p:cNvSpPr>
            <a:spLocks noGrp="1"/>
          </p:cNvSpPr>
          <p:nvPr>
            <p:ph sz="quarter" idx="18"/>
          </p:nvPr>
        </p:nvSpPr>
        <p:spPr>
          <a:xfrm>
            <a:off x="479425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34880018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2" name="Content Placeholder 18">
            <a:extLst>
              <a:ext uri="{FF2B5EF4-FFF2-40B4-BE49-F238E27FC236}">
                <a16:creationId xmlns:a16="http://schemas.microsoft.com/office/drawing/2014/main" id="{6D336ECD-29CC-48D0-B322-298E9D3E152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361796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A89B6B4-D22F-43E5-8EC2-AD07CBFD85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1795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4" name="Content Placeholder 18">
            <a:extLst>
              <a:ext uri="{FF2B5EF4-FFF2-40B4-BE49-F238E27FC236}">
                <a16:creationId xmlns:a16="http://schemas.microsoft.com/office/drawing/2014/main" id="{4CB7A7D7-2A49-427E-874B-C10B706C1E77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244167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706FD9DE-D534-40CE-BADF-4806A01DAC4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4166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6" name="Content Placeholder 18">
            <a:extLst>
              <a:ext uri="{FF2B5EF4-FFF2-40B4-BE49-F238E27FC236}">
                <a16:creationId xmlns:a16="http://schemas.microsoft.com/office/drawing/2014/main" id="{47DA4058-84EF-461D-934F-D341A5BB3D40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9126537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B11B367-A392-4D07-A3AA-FEA082E5DF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26537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D02FB-189A-4BD4-8E2E-B325B0929E8F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0ED24883-5F2E-4E07-BB60-5EB91961E258}" type="datetime1">
              <a:rPr lang="en-US" smtClean="0"/>
              <a:t>2/22/2024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36B14F-11E0-4889-A413-CB3C7AFF79B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VP300 HEPA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B28851-AA76-4129-AC91-31C430AE821B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0C4B6512-58D0-4126-A96F-DCE2BC492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164CE1CF-9577-4E95-9A2E-848CA260D9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31259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208B418E-47E7-4CB3-9272-AFFEF9163A3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0" y="1"/>
            <a:ext cx="12192000" cy="2488018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41696195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1064435" y="2805514"/>
            <a:ext cx="4269012" cy="623486"/>
          </a:xfrm>
          <a:noFill/>
        </p:spPr>
        <p:txBody>
          <a:bodyPr lIns="144000" tIns="0" rIns="144000" bIns="0" anchor="ctr">
            <a:noAutofit/>
          </a:bodyPr>
          <a:lstStyle>
            <a:lvl1pPr marL="0" indent="0" algn="ctr">
              <a:lnSpc>
                <a:spcPts val="1700"/>
              </a:lnSpc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</a:t>
            </a:r>
            <a:br>
              <a:rPr lang="en-US" noProof="0" dirty="0"/>
            </a:br>
            <a:r>
              <a:rPr lang="en-US" noProof="0" dirty="0"/>
              <a:t>Master text styles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7" hasCustomPrompt="1"/>
          </p:nvPr>
        </p:nvSpPr>
        <p:spPr>
          <a:xfrm>
            <a:off x="6644154" y="2803583"/>
            <a:ext cx="4267530" cy="622719"/>
          </a:xfrm>
          <a:noFill/>
        </p:spPr>
        <p:txBody>
          <a:bodyPr lIns="144000" tIns="0" rIns="144000" bIns="0" anchor="ctr">
            <a:noAutofit/>
          </a:bodyPr>
          <a:lstStyle>
            <a:lvl1pPr marL="0" indent="0" algn="ctr">
              <a:lnSpc>
                <a:spcPts val="1700"/>
              </a:lnSpc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1064435" y="3429001"/>
            <a:ext cx="4269012" cy="2748516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0" name="Content Placeholder 18"/>
          <p:cNvSpPr>
            <a:spLocks noGrp="1"/>
          </p:cNvSpPr>
          <p:nvPr>
            <p:ph sz="quarter" idx="19" hasCustomPrompt="1"/>
          </p:nvPr>
        </p:nvSpPr>
        <p:spPr>
          <a:xfrm>
            <a:off x="6644154" y="3426304"/>
            <a:ext cx="4267531" cy="2748516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92606E51-302A-402C-B20F-54F37450EF5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824031" y="2079363"/>
            <a:ext cx="698400" cy="6982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A946F2A-6D15-4356-AACE-77B71305244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424045" y="2079363"/>
            <a:ext cx="698400" cy="6982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36295-A04E-410C-BC96-E703F87AF8FB}"/>
              </a:ext>
            </a:extLst>
          </p:cNvPr>
          <p:cNvSpPr>
            <a:spLocks noGrp="1"/>
          </p:cNvSpPr>
          <p:nvPr>
            <p:ph type="dt" sz="half" idx="45"/>
          </p:nvPr>
        </p:nvSpPr>
        <p:spPr/>
        <p:txBody>
          <a:bodyPr/>
          <a:lstStyle/>
          <a:p>
            <a:fld id="{3729AE7C-41DF-45CD-A4B2-3A7BABB2E673}" type="datetime1">
              <a:rPr lang="en-US" smtClean="0"/>
              <a:t>2/22/2024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B2DE98-0117-4A18-88E2-669F6FB209A4}"/>
              </a:ext>
            </a:extLst>
          </p:cNvPr>
          <p:cNvSpPr>
            <a:spLocks noGrp="1"/>
          </p:cNvSpPr>
          <p:nvPr>
            <p:ph type="ftr" sz="quarter" idx="46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VP300 HEPA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D719EE-E991-4D3D-BAFB-EB072BFB1EEB}"/>
              </a:ext>
            </a:extLst>
          </p:cNvPr>
          <p:cNvSpPr>
            <a:spLocks noGrp="1"/>
          </p:cNvSpPr>
          <p:nvPr>
            <p:ph type="sldNum" sz="quarter" idx="4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FC155D83-CC89-488D-A2E1-DDEE95784B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2CEEA349-D809-4E4C-BA93-BCE8AF64CA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76169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004E70DC-C3D2-4252-9260-04CDF1B85E1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1"/>
            <a:ext cx="12192000" cy="2488018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03443689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6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479426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0777F5BC-90F4-414E-B27A-79BDF9D4092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428341" y="2079363"/>
            <a:ext cx="828000" cy="82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BD7EB420-7E8D-454A-92D5-C5091905663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315198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3" name="Content Placeholder 18">
            <a:extLst>
              <a:ext uri="{FF2B5EF4-FFF2-40B4-BE49-F238E27FC236}">
                <a16:creationId xmlns:a16="http://schemas.microsoft.com/office/drawing/2014/main" id="{B228A39C-C8A6-4AC7-96A3-25A525A9A4F2}"/>
              </a:ext>
            </a:extLst>
          </p:cNvPr>
          <p:cNvSpPr>
            <a:spLocks noGrp="1"/>
          </p:cNvSpPr>
          <p:nvPr>
            <p:ph sz="quarter" idx="45" hasCustomPrompt="1"/>
          </p:nvPr>
        </p:nvSpPr>
        <p:spPr>
          <a:xfrm>
            <a:off x="3315199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47F886A1-D69F-4044-9B1C-2C721E721AF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264113" y="2079363"/>
            <a:ext cx="828000" cy="82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B89EAACB-7074-471C-BBA2-8BF0CC3E4EB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150970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6" name="Content Placeholder 18">
            <a:extLst>
              <a:ext uri="{FF2B5EF4-FFF2-40B4-BE49-F238E27FC236}">
                <a16:creationId xmlns:a16="http://schemas.microsoft.com/office/drawing/2014/main" id="{EB79EFFE-A060-4C8D-BD8F-E52045C9C7EF}"/>
              </a:ext>
            </a:extLst>
          </p:cNvPr>
          <p:cNvSpPr>
            <a:spLocks noGrp="1"/>
          </p:cNvSpPr>
          <p:nvPr>
            <p:ph sz="quarter" idx="48" hasCustomPrompt="1"/>
          </p:nvPr>
        </p:nvSpPr>
        <p:spPr>
          <a:xfrm>
            <a:off x="6150972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3BEA2D42-9FD4-4716-AB0B-9632B9F8E37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099885" y="2079363"/>
            <a:ext cx="828000" cy="82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8FD4303F-49FA-457B-B244-4E8B906863C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986744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9" name="Content Placeholder 18">
            <a:extLst>
              <a:ext uri="{FF2B5EF4-FFF2-40B4-BE49-F238E27FC236}">
                <a16:creationId xmlns:a16="http://schemas.microsoft.com/office/drawing/2014/main" id="{03E82EC9-6A37-4D1E-933C-F9272C7F54EE}"/>
              </a:ext>
            </a:extLst>
          </p:cNvPr>
          <p:cNvSpPr>
            <a:spLocks noGrp="1"/>
          </p:cNvSpPr>
          <p:nvPr>
            <p:ph sz="quarter" idx="51" hasCustomPrompt="1"/>
          </p:nvPr>
        </p:nvSpPr>
        <p:spPr>
          <a:xfrm>
            <a:off x="8986744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0169E3EB-3F89-482B-9603-7497CA07EED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935659" y="2079363"/>
            <a:ext cx="828000" cy="82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81527C-8083-4F64-ACF8-D0782F8C892E}"/>
              </a:ext>
            </a:extLst>
          </p:cNvPr>
          <p:cNvSpPr>
            <a:spLocks noGrp="1"/>
          </p:cNvSpPr>
          <p:nvPr>
            <p:ph type="dt" sz="half" idx="53"/>
          </p:nvPr>
        </p:nvSpPr>
        <p:spPr/>
        <p:txBody>
          <a:bodyPr/>
          <a:lstStyle/>
          <a:p>
            <a:fld id="{7A9A8E17-E82F-4F20-B7F0-98EE504D60D9}" type="datetime1">
              <a:rPr lang="en-US" smtClean="0"/>
              <a:t>2/22/2024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F89F93-34D9-4219-91BC-313CBE6E7366}"/>
              </a:ext>
            </a:extLst>
          </p:cNvPr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VP300 HEPA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6A6AB2-CD6B-4C00-BDB7-580562DE15F6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B42607E9-9610-476B-930F-0A95764131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26FADBE2-42E3-44BC-9BB9-E8F8F24A89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368611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04888757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9D9593-6010-4D84-B698-3916B996FA30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4038600" y="6529068"/>
            <a:ext cx="759950" cy="153888"/>
          </a:xfrm>
        </p:spPr>
        <p:txBody>
          <a:bodyPr/>
          <a:lstStyle/>
          <a:p>
            <a:fld id="{72C91489-1D9D-4F91-825F-299FFB37FE51}" type="datetime1">
              <a:rPr lang="en-US" smtClean="0"/>
              <a:t>2/22/2024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C73727-0AEF-4180-9A25-9D9E4AA4CDE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920896" y="6452124"/>
            <a:ext cx="3117704" cy="307777"/>
          </a:xfrm>
        </p:spPr>
        <p:txBody>
          <a:bodyPr/>
          <a:lstStyle/>
          <a:p>
            <a:pPr algn="l"/>
            <a:r>
              <a:rPr lang="en-US"/>
              <a:t>SALES &amp; TECHNICAL PRESENTATION VP300 HEPA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40819-2DD2-4C6A-B2BA-661DD2B0CB8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9F31923-D926-4EC1-927C-8708EF07DF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B7F5197-BFC0-474F-8B91-9B266F1A87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91305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79569955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270A7E1B-06C4-491A-A7D6-5E2BF0B762A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05538" y="0"/>
            <a:ext cx="5986461" cy="6284890"/>
          </a:xfrm>
        </p:spPr>
        <p:txBody>
          <a:bodyPr lIns="60458" tIns="60458" rIns="60458" bIns="6120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6292EC8F-CA80-4608-8BBB-26EAD825248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9425" y="1412875"/>
            <a:ext cx="5507038" cy="4870450"/>
          </a:xfrm>
          <a:noFill/>
        </p:spPr>
        <p:txBody>
          <a:bodyPr lIns="0" tIns="0" rIns="0" bIns="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D0F7C6-431E-46C4-9429-A3D456CBADB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26923E0B-6A38-43FD-97BB-1FE97A71758B}" type="datetime1">
              <a:rPr lang="en-US" smtClean="0"/>
              <a:t>2/22/2024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820383-CC25-496B-BB92-273CBD649C18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VP300 HEPA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F88412-719A-4E27-BE3B-7A6D9C0B356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AD0C1278-E9AE-4168-A595-99A55EA23DF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5507038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7B0E5E79-8AD5-4282-B864-D586098D06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5506081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63130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76385282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EC72F5BB-D66A-4AE5-BE40-DAC7B55741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00776" y="1412875"/>
            <a:ext cx="5511800" cy="4870450"/>
          </a:xfrm>
          <a:noFill/>
        </p:spPr>
        <p:txBody>
          <a:bodyPr lIns="0" tIns="0" rIns="0" bIns="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B5B7800E-C1F4-4988-9830-63D6CD965A3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5986463" cy="6283325"/>
          </a:xfrm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insert a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4AC8E3-7E26-425E-8440-6C36641BAB2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989BFC2F-02DA-4B4D-A6C3-F6460129D66B}" type="datetime1">
              <a:rPr lang="en-US" smtClean="0"/>
              <a:t>2/22/2024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2B9DD0-AE94-45C4-ABB9-A2AE218DA70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VP300 HEPA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3D825D-904C-4C01-BE1D-29445C0E59F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08A57AA-70F0-446E-8A3A-71C82A9FED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5539" y="873877"/>
            <a:ext cx="5505084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16E8E331-60E3-42A0-B941-83830F3205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08447" y="494490"/>
            <a:ext cx="5504128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9173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13F9A983-C937-4508-B213-1A5EC060D7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629649" y="0"/>
            <a:ext cx="3562350" cy="6283325"/>
          </a:xfrm>
          <a:solidFill>
            <a:schemeClr val="bg2">
              <a:lumMod val="20000"/>
              <a:lumOff val="80000"/>
            </a:schemeClr>
          </a:solidFill>
        </p:spPr>
        <p:txBody>
          <a:bodyPr lIns="288000" tIns="1692000" rIns="432000" bIns="18000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Chart Placeholder 3">
            <a:extLst>
              <a:ext uri="{FF2B5EF4-FFF2-40B4-BE49-F238E27FC236}">
                <a16:creationId xmlns:a16="http://schemas.microsoft.com/office/drawing/2014/main" id="{BD4EEDF5-749A-4E0A-9F2C-5DB6EC42D113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73569" y="1412875"/>
            <a:ext cx="7692236" cy="4870449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B3F6EE-929F-475B-BA0D-BAE5642C0B50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21FFD78B-5C2E-402F-BB00-7E21DCBDFDFC}" type="datetime1">
              <a:rPr lang="en-US" smtClean="0"/>
              <a:t>2/22/2024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56A101-CC96-4EEA-A848-52CCEB16DA2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VP300 HEPA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E14E5D-3CDA-4372-B95E-72D345C3A38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F8C0934-E3E7-4664-8099-283D222151C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7864216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54AC913B-9002-46E4-B468-3AFC28ABEC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78628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240600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08B08A26-BAAF-4968-8268-454F689232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1"/>
            <a:ext cx="12192000" cy="6283324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92788071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2A6F7A33-E8CB-44EE-8CDF-D0B516341419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990768E1-3553-46F6-8021-0267A3067B0C}" type="datetime1">
              <a:rPr lang="en-US" smtClean="0"/>
              <a:t>2/22/2024</a:t>
            </a:fld>
            <a:endParaRPr lang="en-US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7AC1C34-2EEF-4748-B554-904EDB9E2B1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VP300 HEPA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4698D3A-A577-4AD4-9616-F4D5993A770C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E5D4A826-2FEC-4303-893D-3DA3EF3C1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669851"/>
            <a:ext cx="11233150" cy="1169582"/>
          </a:xfrm>
        </p:spPr>
        <p:txBody>
          <a:bodyPr/>
          <a:lstStyle>
            <a:lvl1pPr algn="ctr">
              <a:lnSpc>
                <a:spcPts val="4000"/>
              </a:lnSpc>
              <a:defRPr sz="4000"/>
            </a:lvl1pPr>
          </a:lstStyle>
          <a:p>
            <a:r>
              <a:rPr lang="en-US" dirty="0"/>
              <a:t>Insert closing headline.</a:t>
            </a:r>
            <a:br>
              <a:rPr lang="en-US" dirty="0"/>
            </a:br>
            <a:r>
              <a:rPr lang="en-US" dirty="0"/>
              <a:t>Use white or dark colored text.</a:t>
            </a:r>
          </a:p>
        </p:txBody>
      </p:sp>
    </p:spTree>
    <p:extLst>
      <p:ext uri="{BB962C8B-B14F-4D97-AF65-F5344CB8AC3E}">
        <p14:creationId xmlns:p14="http://schemas.microsoft.com/office/powerpoint/2010/main" val="325102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ps and corporate 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>
            <a:extLst>
              <a:ext uri="{FF2B5EF4-FFF2-40B4-BE49-F238E27FC236}">
                <a16:creationId xmlns:a16="http://schemas.microsoft.com/office/drawing/2014/main" id="{908D9CAA-34CE-479D-8E34-30EAE7DFFC9C}"/>
              </a:ext>
            </a:extLst>
          </p:cNvPr>
          <p:cNvSpPr/>
          <p:nvPr userDrawn="1"/>
        </p:nvSpPr>
        <p:spPr>
          <a:xfrm>
            <a:off x="6204108" y="1014232"/>
            <a:ext cx="5516547" cy="519239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65DD7DB-93FC-4CE9-BB55-707FAD0F9441}"/>
              </a:ext>
            </a:extLst>
          </p:cNvPr>
          <p:cNvSpPr/>
          <p:nvPr userDrawn="1"/>
        </p:nvSpPr>
        <p:spPr>
          <a:xfrm>
            <a:off x="3574137" y="1014234"/>
            <a:ext cx="2534124" cy="349854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30F4D85-8103-4DAC-83B9-2EA8A555B766}"/>
              </a:ext>
            </a:extLst>
          </p:cNvPr>
          <p:cNvSpPr/>
          <p:nvPr userDrawn="1"/>
        </p:nvSpPr>
        <p:spPr>
          <a:xfrm>
            <a:off x="479425" y="1014232"/>
            <a:ext cx="2999687" cy="349854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C8352981-5F56-444D-A675-E830B4DDC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8308" t="9357" r="9482" b="37471"/>
          <a:stretch/>
        </p:blipFill>
        <p:spPr>
          <a:xfrm>
            <a:off x="6469662" y="1607847"/>
            <a:ext cx="1229752" cy="1373815"/>
          </a:xfrm>
          <a:prstGeom prst="rect">
            <a:avLst/>
          </a:prstGeom>
          <a:ln w="3175">
            <a:solidFill>
              <a:schemeClr val="bg2"/>
            </a:solidFill>
          </a:ln>
        </p:spPr>
      </p:pic>
      <p:sp>
        <p:nvSpPr>
          <p:cNvPr id="11" name="TextBox 10"/>
          <p:cNvSpPr txBox="1"/>
          <p:nvPr userDrawn="1"/>
        </p:nvSpPr>
        <p:spPr>
          <a:xfrm>
            <a:off x="2068307" y="1599603"/>
            <a:ext cx="1420105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SELECT SLIDE LAYOUTS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2068308" y="1767283"/>
            <a:ext cx="13663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Find title, agendas, section header, plain content and picture layouts: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068309" y="2268336"/>
            <a:ext cx="135702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Home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New Slide</a:t>
            </a:r>
          </a:p>
          <a:p>
            <a:pPr defTabSz="914400"/>
            <a:endParaRPr lang="en-US" sz="800" b="0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Home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Layout </a:t>
            </a:r>
            <a:r>
              <a:rPr lang="en-US" sz="800" b="0" dirty="0">
                <a:solidFill>
                  <a:schemeClr val="tx1"/>
                </a:solidFill>
                <a:latin typeface="+mn-lt"/>
                <a:cs typeface="Arial" pitchFamily="34" charset="0"/>
              </a:rPr>
              <a:t>(to change existing layout)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6359209" y="1177891"/>
            <a:ext cx="5628870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COLORS AND EFFECTS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576969" y="1178254"/>
            <a:ext cx="2987868" cy="26546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HOW TO...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6486246" y="3549534"/>
            <a:ext cx="2164800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CHARTS  </a:t>
            </a:r>
            <a:r>
              <a:rPr lang="en-US" sz="800" dirty="0">
                <a:solidFill>
                  <a:schemeClr val="tx1"/>
                </a:solidFill>
                <a:latin typeface="+mn-lt"/>
                <a:cs typeface="Arial" pitchFamily="34" charset="0"/>
              </a:rPr>
              <a:t>– DESIGN AND EFFECTS</a:t>
            </a:r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6443768" y="2745123"/>
            <a:ext cx="1255646" cy="190805"/>
            <a:chOff x="2834640" y="3855720"/>
            <a:chExt cx="708660" cy="228600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 userDrawn="1"/>
        </p:nvSpPr>
        <p:spPr>
          <a:xfrm>
            <a:off x="3678523" y="1177891"/>
            <a:ext cx="2287064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TEXT</a:t>
            </a:r>
          </a:p>
        </p:txBody>
      </p:sp>
      <p:sp>
        <p:nvSpPr>
          <p:cNvPr id="37" name="TextBox 36"/>
          <p:cNvSpPr txBox="1"/>
          <p:nvPr userDrawn="1"/>
        </p:nvSpPr>
        <p:spPr>
          <a:xfrm>
            <a:off x="3802777" y="1599603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FONT</a:t>
            </a:r>
          </a:p>
        </p:txBody>
      </p:sp>
      <p:sp>
        <p:nvSpPr>
          <p:cNvPr id="38" name="TextBox 37"/>
          <p:cNvSpPr txBox="1"/>
          <p:nvPr userDrawn="1"/>
        </p:nvSpPr>
        <p:spPr>
          <a:xfrm>
            <a:off x="3802541" y="1760575"/>
            <a:ext cx="227037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Roboto is used for all text</a:t>
            </a:r>
          </a:p>
        </p:txBody>
      </p:sp>
      <p:sp>
        <p:nvSpPr>
          <p:cNvPr id="39" name="TextBox 38"/>
          <p:cNvSpPr txBox="1"/>
          <p:nvPr userDrawn="1"/>
        </p:nvSpPr>
        <p:spPr>
          <a:xfrm>
            <a:off x="3802541" y="2073987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algn="l" defTabSz="914400" rtl="0" eaLnBrk="1" latinLnBrk="0" hangingPunct="1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STYLE AND SIZES</a:t>
            </a:r>
          </a:p>
        </p:txBody>
      </p:sp>
      <p:sp>
        <p:nvSpPr>
          <p:cNvPr id="40" name="TextBox 39"/>
          <p:cNvSpPr txBox="1"/>
          <p:nvPr userDrawn="1"/>
        </p:nvSpPr>
        <p:spPr>
          <a:xfrm>
            <a:off x="3802541" y="2250050"/>
            <a:ext cx="1922209" cy="471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Headline: Roboto Bold, size 34</a:t>
            </a:r>
          </a:p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Sub-headline: Roboto Light, size 20</a:t>
            </a:r>
          </a:p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Body text: Roboto Light, size 14</a:t>
            </a:r>
          </a:p>
        </p:txBody>
      </p:sp>
      <p:sp>
        <p:nvSpPr>
          <p:cNvPr id="44" name="TextBox 43"/>
          <p:cNvSpPr txBox="1"/>
          <p:nvPr userDrawn="1"/>
        </p:nvSpPr>
        <p:spPr>
          <a:xfrm>
            <a:off x="2062808" y="3216109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DISPLAY GUIDES </a:t>
            </a:r>
          </a:p>
        </p:txBody>
      </p:sp>
      <p:sp>
        <p:nvSpPr>
          <p:cNvPr id="45" name="TextBox 44"/>
          <p:cNvSpPr txBox="1"/>
          <p:nvPr userDrawn="1"/>
        </p:nvSpPr>
        <p:spPr>
          <a:xfrm>
            <a:off x="2062810" y="3445206"/>
            <a:ext cx="130243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Display guides on the screen to view the content area. All content should be inside the red guides.</a:t>
            </a:r>
          </a:p>
        </p:txBody>
      </p:sp>
      <p:sp>
        <p:nvSpPr>
          <p:cNvPr id="46" name="TextBox 45"/>
          <p:cNvSpPr txBox="1"/>
          <p:nvPr userDrawn="1"/>
        </p:nvSpPr>
        <p:spPr>
          <a:xfrm>
            <a:off x="2062809" y="3997816"/>
            <a:ext cx="128596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View 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Guides</a:t>
            </a:r>
            <a:endParaRPr lang="en-US" sz="800" b="0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8258296" y="1599603"/>
            <a:ext cx="1488000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dirty="0">
                <a:solidFill>
                  <a:srgbClr val="000000"/>
                </a:solidFill>
                <a:latin typeface="+mj-lt"/>
                <a:cs typeface="Arial" pitchFamily="34" charset="0"/>
              </a:rPr>
              <a:t>PRIMARY COLORS</a:t>
            </a:r>
          </a:p>
        </p:txBody>
      </p:sp>
      <p:sp>
        <p:nvSpPr>
          <p:cNvPr id="48" name="TextBox 47"/>
          <p:cNvSpPr txBox="1"/>
          <p:nvPr userDrawn="1"/>
        </p:nvSpPr>
        <p:spPr>
          <a:xfrm>
            <a:off x="9849330" y="1602000"/>
            <a:ext cx="1584000" cy="24622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dirty="0">
                <a:solidFill>
                  <a:srgbClr val="000000"/>
                </a:solidFill>
                <a:latin typeface="+mj-lt"/>
                <a:cs typeface="Arial" pitchFamily="34" charset="0"/>
              </a:rPr>
              <a:t>SECONDARY COLORS FOR CHARTS &amp; DIAGRAMS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582916" y="1826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Dark</a:t>
            </a:r>
          </a:p>
        </p:txBody>
      </p:sp>
      <p:sp>
        <p:nvSpPr>
          <p:cNvPr id="51" name="Rektangel 11"/>
          <p:cNvSpPr>
            <a:spLocks noChangeAspect="1"/>
          </p:cNvSpPr>
          <p:nvPr/>
        </p:nvSpPr>
        <p:spPr bwMode="auto">
          <a:xfrm>
            <a:off x="9849332" y="1921624"/>
            <a:ext cx="244800" cy="183600"/>
          </a:xfrm>
          <a:prstGeom prst="rect">
            <a:avLst/>
          </a:prstGeom>
          <a:solidFill>
            <a:schemeClr val="accent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168721" y="1951870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1: Grey/Blue</a:t>
            </a:r>
          </a:p>
        </p:txBody>
      </p:sp>
      <p:sp>
        <p:nvSpPr>
          <p:cNvPr id="53" name="Rektangel 18"/>
          <p:cNvSpPr/>
          <p:nvPr/>
        </p:nvSpPr>
        <p:spPr bwMode="auto">
          <a:xfrm>
            <a:off x="8258297" y="1796117"/>
            <a:ext cx="244800" cy="183600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582916" y="2063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Blue</a:t>
            </a:r>
          </a:p>
        </p:txBody>
      </p:sp>
      <p:sp>
        <p:nvSpPr>
          <p:cNvPr id="56" name="Rektangel 7"/>
          <p:cNvSpPr>
            <a:spLocks noChangeAspect="1"/>
          </p:cNvSpPr>
          <p:nvPr/>
        </p:nvSpPr>
        <p:spPr bwMode="auto">
          <a:xfrm>
            <a:off x="9849332" y="2158624"/>
            <a:ext cx="244800" cy="183600"/>
          </a:xfrm>
          <a:prstGeom prst="rect">
            <a:avLst/>
          </a:prstGeom>
          <a:solidFill>
            <a:schemeClr val="accent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168721" y="2188870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2: Dark blue</a:t>
            </a:r>
          </a:p>
        </p:txBody>
      </p:sp>
      <p:sp>
        <p:nvSpPr>
          <p:cNvPr id="58" name="Rektangel 18"/>
          <p:cNvSpPr/>
          <p:nvPr/>
        </p:nvSpPr>
        <p:spPr bwMode="auto">
          <a:xfrm>
            <a:off x="8258297" y="2033117"/>
            <a:ext cx="244800" cy="183600"/>
          </a:xfrm>
          <a:prstGeom prst="rect">
            <a:avLst/>
          </a:prstGeom>
          <a:solidFill>
            <a:schemeClr val="accent3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63" name="Rektangel 18"/>
          <p:cNvSpPr/>
          <p:nvPr/>
        </p:nvSpPr>
        <p:spPr bwMode="auto">
          <a:xfrm>
            <a:off x="3802541" y="3117398"/>
            <a:ext cx="325435" cy="264226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235215" y="3145852"/>
            <a:ext cx="1454281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Dark is the default color for headlines and body text. 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5E6F26DC-ED06-4AE5-BB8F-0CC90D2A969E}"/>
              </a:ext>
            </a:extLst>
          </p:cNvPr>
          <p:cNvGrpSpPr/>
          <p:nvPr userDrawn="1"/>
        </p:nvGrpSpPr>
        <p:grpSpPr>
          <a:xfrm>
            <a:off x="3796272" y="3597708"/>
            <a:ext cx="584370" cy="366154"/>
            <a:chOff x="3776319" y="3799737"/>
            <a:chExt cx="642807" cy="402769"/>
          </a:xfrm>
        </p:grpSpPr>
        <p:sp>
          <p:nvSpPr>
            <p:cNvPr id="68" name="Rektangel 22"/>
            <p:cNvSpPr/>
            <p:nvPr/>
          </p:nvSpPr>
          <p:spPr bwMode="auto">
            <a:xfrm>
              <a:off x="3776319" y="3799737"/>
              <a:ext cx="342913" cy="257185"/>
            </a:xfrm>
            <a:prstGeom prst="rect">
              <a:avLst/>
            </a:prstGeom>
            <a:solidFill>
              <a:schemeClr val="accent3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9" name="Rektangel 11"/>
            <p:cNvSpPr>
              <a:spLocks noChangeAspect="1"/>
            </p:cNvSpPr>
            <p:nvPr/>
          </p:nvSpPr>
          <p:spPr bwMode="auto">
            <a:xfrm>
              <a:off x="3876284" y="3848265"/>
              <a:ext cx="342913" cy="257185"/>
            </a:xfrm>
            <a:prstGeom prst="rect">
              <a:avLst/>
            </a:prstGeom>
            <a:solidFill>
              <a:schemeClr val="bg2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0" name="Rektangel 7"/>
            <p:cNvSpPr>
              <a:spLocks noChangeAspect="1"/>
            </p:cNvSpPr>
            <p:nvPr/>
          </p:nvSpPr>
          <p:spPr bwMode="auto">
            <a:xfrm>
              <a:off x="3976249" y="3896792"/>
              <a:ext cx="342913" cy="257185"/>
            </a:xfrm>
            <a:prstGeom prst="rect">
              <a:avLst/>
            </a:prstGeom>
            <a:solidFill>
              <a:schemeClr val="tx2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1" name="Rektangel 9"/>
            <p:cNvSpPr>
              <a:spLocks noChangeAspect="1"/>
            </p:cNvSpPr>
            <p:nvPr/>
          </p:nvSpPr>
          <p:spPr bwMode="auto">
            <a:xfrm>
              <a:off x="4076213" y="3945321"/>
              <a:ext cx="342913" cy="257185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0000"/>
                </a:solidFill>
              </a:endParaRPr>
            </a:p>
          </p:txBody>
        </p:sp>
      </p:grpSp>
      <p:sp>
        <p:nvSpPr>
          <p:cNvPr id="72" name="TextBox 71"/>
          <p:cNvSpPr txBox="1"/>
          <p:nvPr userDrawn="1"/>
        </p:nvSpPr>
        <p:spPr>
          <a:xfrm>
            <a:off x="4539038" y="3521694"/>
            <a:ext cx="1426550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Feel free to change the body text color to white or one of the other primary colors in order to create emphasis, highlight or better contrast between text and background.</a:t>
            </a:r>
          </a:p>
        </p:txBody>
      </p:sp>
      <p:sp>
        <p:nvSpPr>
          <p:cNvPr id="73" name="Rektangel 22"/>
          <p:cNvSpPr/>
          <p:nvPr userDrawn="1"/>
        </p:nvSpPr>
        <p:spPr bwMode="auto">
          <a:xfrm>
            <a:off x="8258296" y="2270116"/>
            <a:ext cx="244800" cy="183600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4" name="TextBox 73"/>
          <p:cNvSpPr txBox="1"/>
          <p:nvPr userDrawn="1"/>
        </p:nvSpPr>
        <p:spPr>
          <a:xfrm>
            <a:off x="8582915" y="2300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Accent 1</a:t>
            </a:r>
          </a:p>
        </p:txBody>
      </p:sp>
      <p:sp>
        <p:nvSpPr>
          <p:cNvPr id="75" name="Rektangel 9"/>
          <p:cNvSpPr>
            <a:spLocks noChangeAspect="1"/>
          </p:cNvSpPr>
          <p:nvPr userDrawn="1"/>
        </p:nvSpPr>
        <p:spPr bwMode="auto">
          <a:xfrm>
            <a:off x="9849330" y="2395623"/>
            <a:ext cx="244800" cy="183600"/>
          </a:xfrm>
          <a:prstGeom prst="rect">
            <a:avLst/>
          </a:prstGeom>
          <a:solidFill>
            <a:schemeClr val="accent4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6" name="TextBox 75"/>
          <p:cNvSpPr txBox="1"/>
          <p:nvPr userDrawn="1"/>
        </p:nvSpPr>
        <p:spPr>
          <a:xfrm>
            <a:off x="10168720" y="2425871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4: Ocean blue</a:t>
            </a:r>
          </a:p>
        </p:txBody>
      </p:sp>
      <p:sp>
        <p:nvSpPr>
          <p:cNvPr id="81" name="Content Placeholder 5"/>
          <p:cNvSpPr txBox="1">
            <a:spLocks/>
          </p:cNvSpPr>
          <p:nvPr userDrawn="1"/>
        </p:nvSpPr>
        <p:spPr>
          <a:xfrm>
            <a:off x="6474281" y="3081964"/>
            <a:ext cx="143602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800" dirty="0">
                <a:solidFill>
                  <a:schemeClr val="tx1"/>
                </a:solidFill>
              </a:rPr>
              <a:t>Never use the Standard Colors</a:t>
            </a:r>
          </a:p>
        </p:txBody>
      </p:sp>
      <p:cxnSp>
        <p:nvCxnSpPr>
          <p:cNvPr id="82" name="Straight Connector 81"/>
          <p:cNvCxnSpPr>
            <a:cxnSpLocks/>
          </p:cNvCxnSpPr>
          <p:nvPr userDrawn="1"/>
        </p:nvCxnSpPr>
        <p:spPr>
          <a:xfrm>
            <a:off x="6474281" y="3361226"/>
            <a:ext cx="4959049" cy="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itle 1"/>
          <p:cNvSpPr txBox="1">
            <a:spLocks/>
          </p:cNvSpPr>
          <p:nvPr userDrawn="1"/>
        </p:nvSpPr>
        <p:spPr>
          <a:xfrm>
            <a:off x="558868" y="885750"/>
            <a:ext cx="11171767" cy="6899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3" name="Date Placeholder 8">
            <a:extLst>
              <a:ext uri="{FF2B5EF4-FFF2-40B4-BE49-F238E27FC236}">
                <a16:creationId xmlns:a16="http://schemas.microsoft.com/office/drawing/2014/main" id="{FE12C273-601D-40AF-BD56-6F1846451924}"/>
              </a:ext>
            </a:extLst>
          </p:cNvPr>
          <p:cNvSpPr>
            <a:spLocks noGrp="1"/>
          </p:cNvSpPr>
          <p:nvPr userDrawn="1">
            <p:ph type="dt" sz="half" idx="19"/>
          </p:nvPr>
        </p:nvSpPr>
        <p:spPr>
          <a:xfrm>
            <a:off x="3008551" y="6529068"/>
            <a:ext cx="759950" cy="153888"/>
          </a:xfrm>
        </p:spPr>
        <p:txBody>
          <a:bodyPr/>
          <a:lstStyle/>
          <a:p>
            <a:fld id="{7BAD53BC-7CF6-4705-BEB7-443F5AFB6992}" type="datetime1">
              <a:rPr lang="en-US" smtClean="0"/>
              <a:t>2/22/2024</a:t>
            </a:fld>
            <a:endParaRPr lang="en-US"/>
          </a:p>
        </p:txBody>
      </p:sp>
      <p:sp>
        <p:nvSpPr>
          <p:cNvPr id="84" name="Footer Placeholder 12">
            <a:extLst>
              <a:ext uri="{FF2B5EF4-FFF2-40B4-BE49-F238E27FC236}">
                <a16:creationId xmlns:a16="http://schemas.microsoft.com/office/drawing/2014/main" id="{5E3596F1-2045-40CC-A80E-499FCE019B3A}"/>
              </a:ext>
            </a:extLst>
          </p:cNvPr>
          <p:cNvSpPr>
            <a:spLocks noGrp="1"/>
          </p:cNvSpPr>
          <p:nvPr userDrawn="1">
            <p:ph type="ftr" sz="quarter" idx="20"/>
          </p:nvPr>
        </p:nvSpPr>
        <p:spPr>
          <a:xfrm>
            <a:off x="920896" y="6529068"/>
            <a:ext cx="2087655" cy="153888"/>
          </a:xfrm>
        </p:spPr>
        <p:txBody>
          <a:bodyPr/>
          <a:lstStyle/>
          <a:p>
            <a:pPr algn="l"/>
            <a:r>
              <a:rPr lang="en-US"/>
              <a:t>SALES &amp; TECHNICAL PRESENTATION VP300 HEPA</a:t>
            </a:r>
            <a:endParaRPr lang="en-US" dirty="0"/>
          </a:p>
        </p:txBody>
      </p:sp>
      <p:sp>
        <p:nvSpPr>
          <p:cNvPr id="85" name="Slide Number Placeholder 13">
            <a:extLst>
              <a:ext uri="{FF2B5EF4-FFF2-40B4-BE49-F238E27FC236}">
                <a16:creationId xmlns:a16="http://schemas.microsoft.com/office/drawing/2014/main" id="{6A79043F-E70A-4446-8650-0C2A2B7B0881}"/>
              </a:ext>
            </a:extLst>
          </p:cNvPr>
          <p:cNvSpPr>
            <a:spLocks noGrp="1"/>
          </p:cNvSpPr>
          <p:nvPr userDrawn="1">
            <p:ph type="sldNum" sz="quarter" idx="21"/>
          </p:nvPr>
        </p:nvSpPr>
        <p:spPr>
          <a:xfrm>
            <a:off x="479426" y="6529068"/>
            <a:ext cx="270170" cy="153888"/>
          </a:xfrm>
        </p:spPr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7" name="Rektangel 22">
            <a:extLst>
              <a:ext uri="{FF2B5EF4-FFF2-40B4-BE49-F238E27FC236}">
                <a16:creationId xmlns:a16="http://schemas.microsoft.com/office/drawing/2014/main" id="{94B553FC-3AAD-430C-8BBF-3DF9335D0629}"/>
              </a:ext>
            </a:extLst>
          </p:cNvPr>
          <p:cNvSpPr/>
          <p:nvPr userDrawn="1"/>
        </p:nvSpPr>
        <p:spPr bwMode="auto">
          <a:xfrm>
            <a:off x="8258296" y="2511626"/>
            <a:ext cx="244800" cy="183600"/>
          </a:xfrm>
          <a:prstGeom prst="rect">
            <a:avLst/>
          </a:prstGeom>
          <a:solidFill>
            <a:schemeClr val="tx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2ECF2D3-E70D-444B-A194-20FBB4EF8314}"/>
              </a:ext>
            </a:extLst>
          </p:cNvPr>
          <p:cNvSpPr txBox="1"/>
          <p:nvPr userDrawn="1"/>
        </p:nvSpPr>
        <p:spPr>
          <a:xfrm>
            <a:off x="8582915" y="254187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Accent 2</a:t>
            </a:r>
          </a:p>
        </p:txBody>
      </p:sp>
      <p:sp>
        <p:nvSpPr>
          <p:cNvPr id="92" name="Rektangel 9">
            <a:extLst>
              <a:ext uri="{FF2B5EF4-FFF2-40B4-BE49-F238E27FC236}">
                <a16:creationId xmlns:a16="http://schemas.microsoft.com/office/drawing/2014/main" id="{C6A9245E-199C-439D-8F58-D6A26180CCF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849330" y="2629249"/>
            <a:ext cx="244800" cy="183600"/>
          </a:xfrm>
          <a:prstGeom prst="rect">
            <a:avLst/>
          </a:prstGeom>
          <a:solidFill>
            <a:schemeClr val="accent5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25B0928-DFF1-4B6F-8C9F-7FE6579D5FCC}"/>
              </a:ext>
            </a:extLst>
          </p:cNvPr>
          <p:cNvSpPr txBox="1"/>
          <p:nvPr userDrawn="1"/>
        </p:nvSpPr>
        <p:spPr>
          <a:xfrm>
            <a:off x="10168720" y="2659497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5: Green</a:t>
            </a:r>
          </a:p>
        </p:txBody>
      </p:sp>
      <p:sp>
        <p:nvSpPr>
          <p:cNvPr id="94" name="Rektangel 9">
            <a:extLst>
              <a:ext uri="{FF2B5EF4-FFF2-40B4-BE49-F238E27FC236}">
                <a16:creationId xmlns:a16="http://schemas.microsoft.com/office/drawing/2014/main" id="{37D8958A-387C-45BD-83D0-DBC3BB0017DA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849330" y="2853321"/>
            <a:ext cx="244800" cy="183600"/>
          </a:xfrm>
          <a:prstGeom prst="rect">
            <a:avLst/>
          </a:prstGeom>
          <a:solidFill>
            <a:schemeClr val="accent6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2D3E017-96F6-423B-9145-008DB23FF524}"/>
              </a:ext>
            </a:extLst>
          </p:cNvPr>
          <p:cNvSpPr txBox="1"/>
          <p:nvPr userDrawn="1"/>
        </p:nvSpPr>
        <p:spPr>
          <a:xfrm>
            <a:off x="10168720" y="2883569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6: Red Alert</a:t>
            </a: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1ABD7990-89CC-49DB-AA0A-0AC2D5EF72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6246" y="3852045"/>
            <a:ext cx="1815300" cy="1222363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6546A0DA-94D1-4668-A757-FF579938F67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3096" y="3878959"/>
            <a:ext cx="1797056" cy="1215521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6463409" y="5337962"/>
            <a:ext cx="268059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SMARTART </a:t>
            </a:r>
            <a:r>
              <a:rPr lang="en-US" sz="800" dirty="0">
                <a:solidFill>
                  <a:schemeClr val="tx1"/>
                </a:solidFill>
                <a:latin typeface="+mn-lt"/>
                <a:cs typeface="Arial" pitchFamily="34" charset="0"/>
              </a:rPr>
              <a:t>– DESIGN AND EFFECTS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03585E07-6B11-4B4F-AE56-460E3215EDE8}"/>
              </a:ext>
            </a:extLst>
          </p:cNvPr>
          <p:cNvGrpSpPr/>
          <p:nvPr userDrawn="1"/>
        </p:nvGrpSpPr>
        <p:grpSpPr>
          <a:xfrm>
            <a:off x="8513102" y="4099093"/>
            <a:ext cx="1730876" cy="944549"/>
            <a:chOff x="2834640" y="3855720"/>
            <a:chExt cx="708660" cy="22860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9809A7F2-F48F-4F60-957B-2DB7F7B34D5A}"/>
                </a:ext>
              </a:extLst>
            </p:cNvPr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6614DE27-4BEA-4798-AF7D-67C66CD04692}"/>
                </a:ext>
              </a:extLst>
            </p:cNvPr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9" name="Picture 108">
            <a:extLst>
              <a:ext uri="{FF2B5EF4-FFF2-40B4-BE49-F238E27FC236}">
                <a16:creationId xmlns:a16="http://schemas.microsoft.com/office/drawing/2014/main" id="{0B27BA4E-0BF4-4C02-940E-C2B8347325A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63409" y="5577357"/>
            <a:ext cx="4969921" cy="443263"/>
          </a:xfrm>
          <a:prstGeom prst="rect">
            <a:avLst/>
          </a:prstGeom>
        </p:spPr>
      </p:pic>
      <p:grpSp>
        <p:nvGrpSpPr>
          <p:cNvPr id="111" name="Group 110">
            <a:extLst>
              <a:ext uri="{FF2B5EF4-FFF2-40B4-BE49-F238E27FC236}">
                <a16:creationId xmlns:a16="http://schemas.microsoft.com/office/drawing/2014/main" id="{94A9BDE5-F054-4AD6-B204-D8056D976AEC}"/>
              </a:ext>
            </a:extLst>
          </p:cNvPr>
          <p:cNvGrpSpPr/>
          <p:nvPr userDrawn="1"/>
        </p:nvGrpSpPr>
        <p:grpSpPr>
          <a:xfrm>
            <a:off x="7019925" y="5670940"/>
            <a:ext cx="4375305" cy="217835"/>
            <a:chOff x="2834640" y="3855720"/>
            <a:chExt cx="708660" cy="228600"/>
          </a:xfrm>
        </p:grpSpPr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F45128B7-C518-458F-B497-DBD7A8897B75}"/>
                </a:ext>
              </a:extLst>
            </p:cNvPr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B1651C43-F09B-4205-ABB2-EAC554A231A2}"/>
                </a:ext>
              </a:extLst>
            </p:cNvPr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TextBox 113">
            <a:extLst>
              <a:ext uri="{FF2B5EF4-FFF2-40B4-BE49-F238E27FC236}">
                <a16:creationId xmlns:a16="http://schemas.microsoft.com/office/drawing/2014/main" id="{39575785-35B6-49AB-9E5B-A44383234BA4}"/>
              </a:ext>
            </a:extLst>
          </p:cNvPr>
          <p:cNvSpPr txBox="1"/>
          <p:nvPr userDrawn="1"/>
        </p:nvSpPr>
        <p:spPr>
          <a:xfrm>
            <a:off x="10495883" y="3991118"/>
            <a:ext cx="1064838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Keep charts and SmartArt simple and minimalistic. </a:t>
            </a:r>
            <a:br>
              <a:rPr lang="en-US" sz="800" dirty="0">
                <a:solidFill>
                  <a:schemeClr val="tx1"/>
                </a:solidFill>
                <a:cs typeface="Arial" pitchFamily="34" charset="0"/>
              </a:rPr>
            </a:br>
            <a:endParaRPr lang="en-US" sz="800" dirty="0">
              <a:solidFill>
                <a:schemeClr val="tx1"/>
              </a:solidFill>
              <a:cs typeface="Arial" pitchFamily="34" charset="0"/>
            </a:endParaRPr>
          </a:p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Avoid bevel, emboss and 3D effects.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2B4EC30E-B7CE-4A68-8E8B-D5254BC914CC}"/>
              </a:ext>
            </a:extLst>
          </p:cNvPr>
          <p:cNvSpPr/>
          <p:nvPr userDrawn="1"/>
        </p:nvSpPr>
        <p:spPr>
          <a:xfrm>
            <a:off x="479425" y="4611253"/>
            <a:ext cx="5628836" cy="158834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FD99C6E9-148D-4428-B5D8-6AD43505DA41}"/>
              </a:ext>
            </a:extLst>
          </p:cNvPr>
          <p:cNvSpPr txBox="1"/>
          <p:nvPr userDrawn="1"/>
        </p:nvSpPr>
        <p:spPr>
          <a:xfrm>
            <a:off x="558868" y="4773728"/>
            <a:ext cx="2287064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CALL OUTS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C1335B58-8355-4223-9A0F-3FB094B7984A}"/>
              </a:ext>
            </a:extLst>
          </p:cNvPr>
          <p:cNvSpPr txBox="1"/>
          <p:nvPr userDrawn="1"/>
        </p:nvSpPr>
        <p:spPr>
          <a:xfrm>
            <a:off x="3802541" y="2920536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algn="l" defTabSz="914400" rtl="0" eaLnBrk="1" latinLnBrk="0" hangingPunct="1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TEXT COLOR</a:t>
            </a:r>
          </a:p>
        </p:txBody>
      </p:sp>
      <p:pic>
        <p:nvPicPr>
          <p:cNvPr id="120" name="Picture 119">
            <a:extLst>
              <a:ext uri="{FF2B5EF4-FFF2-40B4-BE49-F238E27FC236}">
                <a16:creationId xmlns:a16="http://schemas.microsoft.com/office/drawing/2014/main" id="{EA7DB651-0930-424D-8AAB-494794615B2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2" y="1513060"/>
            <a:ext cx="1225191" cy="1407314"/>
          </a:xfrm>
          <a:prstGeom prst="rect">
            <a:avLst/>
          </a:prstGeom>
        </p:spPr>
      </p:pic>
      <p:sp>
        <p:nvSpPr>
          <p:cNvPr id="124" name="Oval 123">
            <a:extLst>
              <a:ext uri="{FF2B5EF4-FFF2-40B4-BE49-F238E27FC236}">
                <a16:creationId xmlns:a16="http://schemas.microsoft.com/office/drawing/2014/main" id="{F7AB58B9-3487-4503-98A3-261B6871E0AB}"/>
              </a:ext>
            </a:extLst>
          </p:cNvPr>
          <p:cNvSpPr/>
          <p:nvPr userDrawn="1"/>
        </p:nvSpPr>
        <p:spPr>
          <a:xfrm>
            <a:off x="3076416" y="4919253"/>
            <a:ext cx="951609" cy="951609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Call-out text here</a:t>
            </a: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B6CD54A2-4412-4A84-AF5A-DACAD97CBE74}"/>
              </a:ext>
            </a:extLst>
          </p:cNvPr>
          <p:cNvSpPr/>
          <p:nvPr userDrawn="1"/>
        </p:nvSpPr>
        <p:spPr>
          <a:xfrm>
            <a:off x="4222590" y="5306886"/>
            <a:ext cx="1667164" cy="3232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Call out text here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5C803F96-D305-4337-A4A7-EF0BCC606DD0}"/>
              </a:ext>
            </a:extLst>
          </p:cNvPr>
          <p:cNvSpPr txBox="1"/>
          <p:nvPr userDrawn="1"/>
        </p:nvSpPr>
        <p:spPr>
          <a:xfrm>
            <a:off x="688006" y="5335884"/>
            <a:ext cx="2120985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Circles and race-track shapes are preferred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26944829-53C6-4832-B927-4DF77768AF22}"/>
              </a:ext>
            </a:extLst>
          </p:cNvPr>
          <p:cNvSpPr txBox="1"/>
          <p:nvPr userDrawn="1"/>
        </p:nvSpPr>
        <p:spPr>
          <a:xfrm>
            <a:off x="686640" y="5170041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SHAPES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501F335D-AC9C-4F79-BE6D-7BFEDF74FE27}"/>
              </a:ext>
            </a:extLst>
          </p:cNvPr>
          <p:cNvSpPr txBox="1"/>
          <p:nvPr userDrawn="1"/>
        </p:nvSpPr>
        <p:spPr>
          <a:xfrm>
            <a:off x="688007" y="5769347"/>
            <a:ext cx="219384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Use a bright color as Nilfisk Blue, if an alert call out is needed then use the Red Alert color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9E6CBA77-60E5-4B50-BBFC-943B830A4FB8}"/>
              </a:ext>
            </a:extLst>
          </p:cNvPr>
          <p:cNvSpPr txBox="1"/>
          <p:nvPr userDrawn="1"/>
        </p:nvSpPr>
        <p:spPr>
          <a:xfrm>
            <a:off x="686640" y="5597590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COLORS</a:t>
            </a:r>
          </a:p>
        </p:txBody>
      </p:sp>
      <p:pic>
        <p:nvPicPr>
          <p:cNvPr id="133" name="Picture 132">
            <a:extLst>
              <a:ext uri="{FF2B5EF4-FFF2-40B4-BE49-F238E27FC236}">
                <a16:creationId xmlns:a16="http://schemas.microsoft.com/office/drawing/2014/main" id="{DBC42F93-7A2E-45E5-BF9E-672AE70AF5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696"/>
          <a:stretch/>
        </p:blipFill>
        <p:spPr>
          <a:xfrm>
            <a:off x="686641" y="3203941"/>
            <a:ext cx="1205207" cy="951982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FB05DA62-B4C6-45AC-9BFB-A0E475FE9E84}"/>
              </a:ext>
            </a:extLst>
          </p:cNvPr>
          <p:cNvSpPr txBox="1"/>
          <p:nvPr userDrawn="1"/>
        </p:nvSpPr>
        <p:spPr>
          <a:xfrm>
            <a:off x="484566" y="420116"/>
            <a:ext cx="7304039" cy="523220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2800" noProof="0" dirty="0">
                <a:latin typeface="+mj-lt"/>
              </a:rPr>
              <a:t>Nilfisk presentation guidelines and tips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016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66D4F2E-FFF6-4D94-A0A4-43A43FCD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presentation title via Header &amp; Footer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10EAA6D-6226-4D0B-A23A-3D2469B69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204BC-C5BA-4EF4-ABC8-D45123A0C52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Date Placeholder 5" hidden="1">
            <a:extLst>
              <a:ext uri="{FF2B5EF4-FFF2-40B4-BE49-F238E27FC236}">
                <a16:creationId xmlns:a16="http://schemas.microsoft.com/office/drawing/2014/main" id="{C3750702-865E-424E-BDAE-F6B87694C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78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 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6199282" cy="451808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7" hasCustomPrompt="1"/>
          </p:nvPr>
        </p:nvSpPr>
        <p:spPr>
          <a:xfrm>
            <a:off x="1968167" y="1381125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38" hasCustomPrompt="1"/>
          </p:nvPr>
        </p:nvSpPr>
        <p:spPr>
          <a:xfrm>
            <a:off x="1968167" y="2222844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39" hasCustomPrompt="1"/>
          </p:nvPr>
        </p:nvSpPr>
        <p:spPr>
          <a:xfrm>
            <a:off x="1968167" y="3064563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40" hasCustomPrompt="1"/>
          </p:nvPr>
        </p:nvSpPr>
        <p:spPr>
          <a:xfrm>
            <a:off x="1968167" y="3906282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41" hasCustomPrompt="1"/>
          </p:nvPr>
        </p:nvSpPr>
        <p:spPr>
          <a:xfrm>
            <a:off x="1968167" y="4748001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42" hasCustomPrompt="1"/>
          </p:nvPr>
        </p:nvSpPr>
        <p:spPr>
          <a:xfrm>
            <a:off x="1968167" y="5589718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43" hasCustomPrompt="1"/>
          </p:nvPr>
        </p:nvSpPr>
        <p:spPr>
          <a:xfrm>
            <a:off x="1117600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44" hasCustomPrompt="1"/>
          </p:nvPr>
        </p:nvSpPr>
        <p:spPr>
          <a:xfrm>
            <a:off x="1117600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45" hasCustomPrompt="1"/>
          </p:nvPr>
        </p:nvSpPr>
        <p:spPr>
          <a:xfrm>
            <a:off x="1117600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46" hasCustomPrompt="1"/>
          </p:nvPr>
        </p:nvSpPr>
        <p:spPr>
          <a:xfrm>
            <a:off x="1117600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47" hasCustomPrompt="1"/>
          </p:nvPr>
        </p:nvSpPr>
        <p:spPr>
          <a:xfrm>
            <a:off x="1117600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48" hasCustomPrompt="1"/>
          </p:nvPr>
        </p:nvSpPr>
        <p:spPr>
          <a:xfrm>
            <a:off x="1117600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92633BA2-668C-4362-AF86-6885DEF6DFD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929718" y="0"/>
            <a:ext cx="5262281" cy="6273800"/>
          </a:xfrm>
        </p:spPr>
        <p:txBody>
          <a:bodyPr lIns="60458" tIns="60458" rIns="60458" bIns="6120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B7C68E-A9DB-482D-8573-A1E734D89C45}"/>
              </a:ext>
            </a:extLst>
          </p:cNvPr>
          <p:cNvSpPr>
            <a:spLocks noGrp="1"/>
          </p:cNvSpPr>
          <p:nvPr>
            <p:ph type="dt" sz="half" idx="49"/>
          </p:nvPr>
        </p:nvSpPr>
        <p:spPr/>
        <p:txBody>
          <a:bodyPr/>
          <a:lstStyle/>
          <a:p>
            <a:fld id="{03F78441-5396-48E8-A972-4FA6BA9ECF42}" type="datetime1">
              <a:rPr lang="en-US" smtClean="0"/>
              <a:t>2/22/2024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036050-6042-4828-AEF7-BEF88D457057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VP300 HEPA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648AB8-957A-40F5-BE6A-A1A7B5839E37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3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 / 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5EC2438A-E891-4FFF-BA92-718E67D50B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6199282" cy="451808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351349A8-F4AD-481C-B833-2018086AEB1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968167" y="1381125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BCB23696-A8EE-4D7D-9CF8-BFE08B462CA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968167" y="2222844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E3258258-BD87-4BF7-A9C9-7E4A20BC8D3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968167" y="3064563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F0CC60F9-E018-493B-A231-1CF8D7DF68A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968167" y="3906282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70697D3F-4B19-4E9B-B001-70DCCED5AAE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968167" y="4748001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87D41523-EEDC-4E02-B090-DC27D43D682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968167" y="5589718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8E766D98-EE19-481A-A53E-6807A968ABA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117600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B2146F9C-B635-4DAF-B173-D1BB2897C7A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117600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4F56AAD3-4EAB-4030-838D-7F5893CBAAF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117600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5C907538-E1C5-4754-89E9-C3EB0BA8E6D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117600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F15BB5B4-070C-45C6-8263-A39458E6957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117600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4794B6D5-516E-4598-95CB-8FACBE449A1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117600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2375903A-F4B6-40A4-9007-A4446B00364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113355" y="1381125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2597909E-9336-428B-BD7D-97A3705EE7B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113355" y="2222844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17599A58-0AE1-48B2-8DB7-C4041E1E228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113355" y="3064563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75E0B5C7-0542-41B5-83BD-F4877256F02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113355" y="3906282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13407488-E31A-4BD6-BA18-CEE59220234C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13355" y="4748001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473C5B7A-5DE6-4EE7-A616-36152F42921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13355" y="5589718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50" name="Text Placeholder 6">
            <a:extLst>
              <a:ext uri="{FF2B5EF4-FFF2-40B4-BE49-F238E27FC236}">
                <a16:creationId xmlns:a16="http://schemas.microsoft.com/office/drawing/2014/main" id="{D32C3EDB-5591-4579-9FE5-7193CC5A5C1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262788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1" name="Text Placeholder 6">
            <a:extLst>
              <a:ext uri="{FF2B5EF4-FFF2-40B4-BE49-F238E27FC236}">
                <a16:creationId xmlns:a16="http://schemas.microsoft.com/office/drawing/2014/main" id="{57A219F9-4663-4810-9DB6-6EA406D3B6C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262788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2" name="Text Placeholder 6">
            <a:extLst>
              <a:ext uri="{FF2B5EF4-FFF2-40B4-BE49-F238E27FC236}">
                <a16:creationId xmlns:a16="http://schemas.microsoft.com/office/drawing/2014/main" id="{BDC7CE9C-FBC7-4161-BD88-75178F21B73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262788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11ACFE30-978D-4A7F-97D7-D7AC99268D5A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62788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CCC62BDF-1677-4A73-8312-A8E0954470A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262788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5" name="Text Placeholder 6">
            <a:extLst>
              <a:ext uri="{FF2B5EF4-FFF2-40B4-BE49-F238E27FC236}">
                <a16:creationId xmlns:a16="http://schemas.microsoft.com/office/drawing/2014/main" id="{9646ABFE-34F3-4E34-8A80-DF3F4164BB5C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262788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AEA049-3D98-4D27-BBB6-7363FCAE05E4}"/>
              </a:ext>
            </a:extLst>
          </p:cNvPr>
          <p:cNvSpPr>
            <a:spLocks noGrp="1"/>
          </p:cNvSpPr>
          <p:nvPr>
            <p:ph type="dt" sz="half" idx="61"/>
          </p:nvPr>
        </p:nvSpPr>
        <p:spPr>
          <a:xfrm>
            <a:off x="4038600" y="6529068"/>
            <a:ext cx="759950" cy="153888"/>
          </a:xfrm>
        </p:spPr>
        <p:txBody>
          <a:bodyPr/>
          <a:lstStyle/>
          <a:p>
            <a:fld id="{7ED0B700-F189-43DC-B3F3-84814311A6B1}" type="datetime1">
              <a:rPr lang="en-US" smtClean="0"/>
              <a:t>2/22/2024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6CB17F-ACF8-494F-935E-30DE3EDF065F}"/>
              </a:ext>
            </a:extLst>
          </p:cNvPr>
          <p:cNvSpPr>
            <a:spLocks noGrp="1"/>
          </p:cNvSpPr>
          <p:nvPr>
            <p:ph type="ftr" sz="quarter" idx="62"/>
          </p:nvPr>
        </p:nvSpPr>
        <p:spPr>
          <a:xfrm>
            <a:off x="920896" y="6452124"/>
            <a:ext cx="2894966" cy="307777"/>
          </a:xfrm>
        </p:spPr>
        <p:txBody>
          <a:bodyPr/>
          <a:lstStyle/>
          <a:p>
            <a:pPr algn="l"/>
            <a:r>
              <a:rPr lang="en-US"/>
              <a:t>SALES &amp; TECHNICAL PRESENTATION VP300 HEPA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133BF0-8957-4E9B-BE04-D45722805AD4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0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/ time slo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41" name="Text Placeholder 6"/>
          <p:cNvSpPr>
            <a:spLocks noGrp="1"/>
          </p:cNvSpPr>
          <p:nvPr>
            <p:ph type="body" sz="quarter" idx="61" hasCustomPrompt="1"/>
          </p:nvPr>
        </p:nvSpPr>
        <p:spPr>
          <a:xfrm>
            <a:off x="479425" y="1669646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time</a:t>
            </a:r>
          </a:p>
        </p:txBody>
      </p:sp>
      <p:sp>
        <p:nvSpPr>
          <p:cNvPr id="42" name="Text Placeholder 6"/>
          <p:cNvSpPr>
            <a:spLocks noGrp="1"/>
          </p:cNvSpPr>
          <p:nvPr>
            <p:ph type="body" sz="quarter" idx="62" hasCustomPrompt="1"/>
          </p:nvPr>
        </p:nvSpPr>
        <p:spPr>
          <a:xfrm>
            <a:off x="2305050" y="1669646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3" name="Text Placeholder 6"/>
          <p:cNvSpPr>
            <a:spLocks noGrp="1"/>
          </p:cNvSpPr>
          <p:nvPr>
            <p:ph type="body" sz="quarter" idx="63" hasCustomPrompt="1"/>
          </p:nvPr>
        </p:nvSpPr>
        <p:spPr>
          <a:xfrm>
            <a:off x="8148638" y="1669646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44" name="Text Placeholder 6"/>
          <p:cNvSpPr>
            <a:spLocks noGrp="1"/>
          </p:cNvSpPr>
          <p:nvPr>
            <p:ph type="body" sz="quarter" idx="64" hasCustomPrompt="1"/>
          </p:nvPr>
        </p:nvSpPr>
        <p:spPr>
          <a:xfrm>
            <a:off x="479425" y="2224867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time</a:t>
            </a:r>
          </a:p>
        </p:txBody>
      </p:sp>
      <p:sp>
        <p:nvSpPr>
          <p:cNvPr id="45" name="Text Placeholder 6"/>
          <p:cNvSpPr>
            <a:spLocks noGrp="1"/>
          </p:cNvSpPr>
          <p:nvPr>
            <p:ph type="body" sz="quarter" idx="65" hasCustomPrompt="1"/>
          </p:nvPr>
        </p:nvSpPr>
        <p:spPr>
          <a:xfrm>
            <a:off x="2305050" y="2224867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6" name="Text Placeholder 6"/>
          <p:cNvSpPr>
            <a:spLocks noGrp="1"/>
          </p:cNvSpPr>
          <p:nvPr>
            <p:ph type="body" sz="quarter" idx="66" hasCustomPrompt="1"/>
          </p:nvPr>
        </p:nvSpPr>
        <p:spPr>
          <a:xfrm>
            <a:off x="8148638" y="2224867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47" name="Text Placeholder 6"/>
          <p:cNvSpPr>
            <a:spLocks noGrp="1"/>
          </p:cNvSpPr>
          <p:nvPr>
            <p:ph type="body" sz="quarter" idx="67" hasCustomPrompt="1"/>
          </p:nvPr>
        </p:nvSpPr>
        <p:spPr>
          <a:xfrm>
            <a:off x="479425" y="2780088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48" name="Text Placeholder 6"/>
          <p:cNvSpPr>
            <a:spLocks noGrp="1"/>
          </p:cNvSpPr>
          <p:nvPr>
            <p:ph type="body" sz="quarter" idx="68" hasCustomPrompt="1"/>
          </p:nvPr>
        </p:nvSpPr>
        <p:spPr>
          <a:xfrm>
            <a:off x="2305050" y="2780088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9" name="Text Placeholder 6"/>
          <p:cNvSpPr>
            <a:spLocks noGrp="1"/>
          </p:cNvSpPr>
          <p:nvPr>
            <p:ph type="body" sz="quarter" idx="69" hasCustomPrompt="1"/>
          </p:nvPr>
        </p:nvSpPr>
        <p:spPr>
          <a:xfrm>
            <a:off x="8148638" y="2780088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0" name="Text Placeholder 6"/>
          <p:cNvSpPr>
            <a:spLocks noGrp="1"/>
          </p:cNvSpPr>
          <p:nvPr>
            <p:ph type="body" sz="quarter" idx="70" hasCustomPrompt="1"/>
          </p:nvPr>
        </p:nvSpPr>
        <p:spPr>
          <a:xfrm>
            <a:off x="479425" y="3335309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1" name="Text Placeholder 6"/>
          <p:cNvSpPr>
            <a:spLocks noGrp="1"/>
          </p:cNvSpPr>
          <p:nvPr>
            <p:ph type="body" sz="quarter" idx="71" hasCustomPrompt="1"/>
          </p:nvPr>
        </p:nvSpPr>
        <p:spPr>
          <a:xfrm>
            <a:off x="2305050" y="3335309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52" name="Text Placeholder 6"/>
          <p:cNvSpPr>
            <a:spLocks noGrp="1"/>
          </p:cNvSpPr>
          <p:nvPr>
            <p:ph type="body" sz="quarter" idx="72" hasCustomPrompt="1"/>
          </p:nvPr>
        </p:nvSpPr>
        <p:spPr>
          <a:xfrm>
            <a:off x="8148638" y="3335309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73" hasCustomPrompt="1"/>
          </p:nvPr>
        </p:nvSpPr>
        <p:spPr>
          <a:xfrm>
            <a:off x="479425" y="3890530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4" name="Text Placeholder 6"/>
          <p:cNvSpPr>
            <a:spLocks noGrp="1"/>
          </p:cNvSpPr>
          <p:nvPr>
            <p:ph type="body" sz="quarter" idx="74" hasCustomPrompt="1"/>
          </p:nvPr>
        </p:nvSpPr>
        <p:spPr>
          <a:xfrm>
            <a:off x="2305050" y="3890530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55" name="Text Placeholder 6"/>
          <p:cNvSpPr>
            <a:spLocks noGrp="1"/>
          </p:cNvSpPr>
          <p:nvPr>
            <p:ph type="body" sz="quarter" idx="75" hasCustomPrompt="1"/>
          </p:nvPr>
        </p:nvSpPr>
        <p:spPr>
          <a:xfrm>
            <a:off x="8148638" y="3890530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6" name="Text Placeholder 6"/>
          <p:cNvSpPr>
            <a:spLocks noGrp="1"/>
          </p:cNvSpPr>
          <p:nvPr>
            <p:ph type="body" sz="quarter" idx="76" hasCustomPrompt="1"/>
          </p:nvPr>
        </p:nvSpPr>
        <p:spPr>
          <a:xfrm>
            <a:off x="479425" y="4445751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7" name="Text Placeholder 6"/>
          <p:cNvSpPr>
            <a:spLocks noGrp="1"/>
          </p:cNvSpPr>
          <p:nvPr>
            <p:ph type="body" sz="quarter" idx="77" hasCustomPrompt="1"/>
          </p:nvPr>
        </p:nvSpPr>
        <p:spPr>
          <a:xfrm>
            <a:off x="2305050" y="4445751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60" name="Text Placeholder 6"/>
          <p:cNvSpPr>
            <a:spLocks noGrp="1"/>
          </p:cNvSpPr>
          <p:nvPr>
            <p:ph type="body" sz="quarter" idx="78" hasCustomPrompt="1"/>
          </p:nvPr>
        </p:nvSpPr>
        <p:spPr>
          <a:xfrm>
            <a:off x="8148638" y="4445751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61" name="Text Placeholder 6"/>
          <p:cNvSpPr>
            <a:spLocks noGrp="1"/>
          </p:cNvSpPr>
          <p:nvPr>
            <p:ph type="body" sz="quarter" idx="79" hasCustomPrompt="1"/>
          </p:nvPr>
        </p:nvSpPr>
        <p:spPr>
          <a:xfrm>
            <a:off x="479425" y="5000972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62" name="Text Placeholder 6"/>
          <p:cNvSpPr>
            <a:spLocks noGrp="1"/>
          </p:cNvSpPr>
          <p:nvPr>
            <p:ph type="body" sz="quarter" idx="80" hasCustomPrompt="1"/>
          </p:nvPr>
        </p:nvSpPr>
        <p:spPr>
          <a:xfrm>
            <a:off x="2305050" y="5000972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87" name="Text Placeholder 6"/>
          <p:cNvSpPr>
            <a:spLocks noGrp="1"/>
          </p:cNvSpPr>
          <p:nvPr>
            <p:ph type="body" sz="quarter" idx="81" hasCustomPrompt="1"/>
          </p:nvPr>
        </p:nvSpPr>
        <p:spPr>
          <a:xfrm>
            <a:off x="8148638" y="5000972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88" name="Text Placeholder 6"/>
          <p:cNvSpPr>
            <a:spLocks noGrp="1"/>
          </p:cNvSpPr>
          <p:nvPr>
            <p:ph type="body" sz="quarter" idx="82" hasCustomPrompt="1"/>
          </p:nvPr>
        </p:nvSpPr>
        <p:spPr>
          <a:xfrm>
            <a:off x="479425" y="5556195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89" name="Text Placeholder 6"/>
          <p:cNvSpPr>
            <a:spLocks noGrp="1"/>
          </p:cNvSpPr>
          <p:nvPr>
            <p:ph type="body" sz="quarter" idx="83" hasCustomPrompt="1"/>
          </p:nvPr>
        </p:nvSpPr>
        <p:spPr>
          <a:xfrm>
            <a:off x="2305050" y="5556195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topic</a:t>
            </a:r>
          </a:p>
        </p:txBody>
      </p:sp>
      <p:sp>
        <p:nvSpPr>
          <p:cNvPr id="90" name="Text Placeholder 6"/>
          <p:cNvSpPr>
            <a:spLocks noGrp="1"/>
          </p:cNvSpPr>
          <p:nvPr>
            <p:ph type="body" sz="quarter" idx="84" hasCustomPrompt="1"/>
          </p:nvPr>
        </p:nvSpPr>
        <p:spPr>
          <a:xfrm>
            <a:off x="8148638" y="5556195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AF44546-1648-451C-910B-498F6D308F00}"/>
              </a:ext>
            </a:extLst>
          </p:cNvPr>
          <p:cNvGrpSpPr/>
          <p:nvPr userDrawn="1"/>
        </p:nvGrpSpPr>
        <p:grpSpPr>
          <a:xfrm>
            <a:off x="479425" y="2147408"/>
            <a:ext cx="1611313" cy="3869217"/>
            <a:chOff x="479425" y="2414108"/>
            <a:chExt cx="1611313" cy="386921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42555AF-E1A4-47F5-9169-374271B957B4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6555386-084F-44D3-B220-7A39E6783EB0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FC74258-649D-42DB-8F4B-05803E4E7B8D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1A03A7E-9A9A-4333-9151-BC46EA3D27AE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14D6B63-DD53-44E0-AA42-1B8355B27F89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EA73CE9F-97CF-4512-BA54-4F5407269A09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9934C2C-659B-435B-A3B2-493AAA8DE686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D0207F92-367E-4524-AEC3-120A62965AEE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4339DDD-B4E1-4358-B5FA-586443067ECA}"/>
              </a:ext>
            </a:extLst>
          </p:cNvPr>
          <p:cNvGrpSpPr/>
          <p:nvPr userDrawn="1"/>
        </p:nvGrpSpPr>
        <p:grpSpPr>
          <a:xfrm>
            <a:off x="2305050" y="2147408"/>
            <a:ext cx="5629275" cy="3869217"/>
            <a:chOff x="479425" y="2414108"/>
            <a:chExt cx="1611313" cy="3869217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6EBD5BF6-E829-4F5D-A7C5-0B0025A2B99F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D595886B-5507-40D2-BF5B-5383C7AABAD4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9675BA35-8745-48FB-A3AD-4DEF70AC235D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C039D460-405B-4C89-B79D-7C5F880B0C58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13AA718-6E4C-4272-9664-3EEC7F75FBA9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A585297A-85B5-40D8-B839-32C2284A0177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45BDA541-7155-4EFF-9480-6AE2114A726F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EF7B504-2473-4887-8FC2-1F170BFC35C3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2810FF3-0234-4B54-BE32-7F32EEC9220B}"/>
              </a:ext>
            </a:extLst>
          </p:cNvPr>
          <p:cNvGrpSpPr/>
          <p:nvPr userDrawn="1"/>
        </p:nvGrpSpPr>
        <p:grpSpPr>
          <a:xfrm>
            <a:off x="8148636" y="2147408"/>
            <a:ext cx="3563937" cy="3869217"/>
            <a:chOff x="479425" y="2414108"/>
            <a:chExt cx="1611313" cy="3869217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63DAC0C6-1596-44CF-8D3E-DEECCFCEB7CC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3FFDAAC-D868-410B-A29F-658E0FAA73D7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AB109B53-EDD2-476E-80A7-AFB992AF7D43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B04AFB6E-1ED5-4909-80A7-0C41EBB886B9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B8D16148-854F-429E-9BE5-ACB42857AFC3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D279F8E-5166-4C03-A3BF-EE2758DA71B3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A451ACE-7DEC-41A9-A0A0-952E37DFB5A8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4A4AEAD-0AA2-4ADE-A79A-B34BB9BAFAA2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834548-5653-41F2-B56C-2C649F09CA2A}"/>
              </a:ext>
            </a:extLst>
          </p:cNvPr>
          <p:cNvSpPr>
            <a:spLocks noGrp="1"/>
          </p:cNvSpPr>
          <p:nvPr>
            <p:ph type="dt" sz="half" idx="85"/>
          </p:nvPr>
        </p:nvSpPr>
        <p:spPr/>
        <p:txBody>
          <a:bodyPr/>
          <a:lstStyle/>
          <a:p>
            <a:fld id="{5C3BE4FD-EE00-4B61-AFA8-0EB9D9A0F581}" type="datetime1">
              <a:rPr lang="en-US" smtClean="0"/>
              <a:t>2/22/2024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97B84B0-822D-49C6-A34C-86186352F6A5}"/>
              </a:ext>
            </a:extLst>
          </p:cNvPr>
          <p:cNvSpPr>
            <a:spLocks noGrp="1"/>
          </p:cNvSpPr>
          <p:nvPr>
            <p:ph type="ftr" sz="quarter" idx="86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VP300 HEPA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D0B388B-F2D2-4661-9DC9-E8C0621E3BBE}"/>
              </a:ext>
            </a:extLst>
          </p:cNvPr>
          <p:cNvSpPr>
            <a:spLocks noGrp="1"/>
          </p:cNvSpPr>
          <p:nvPr>
            <p:ph type="sldNum" sz="quarter" idx="8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45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" y="0"/>
            <a:ext cx="12191999" cy="6283325"/>
          </a:xfrm>
          <a:solidFill>
            <a:schemeClr val="tx1"/>
          </a:solidFill>
        </p:spPr>
        <p:txBody>
          <a:bodyPr vert="horz" lIns="396000" tIns="1188000" rIns="0" bIns="0" rtlCol="0" anchor="t">
            <a:noAutofit/>
          </a:bodyPr>
          <a:lstStyle>
            <a:lvl1pPr>
              <a:defRPr lang="en-US" sz="11200">
                <a:solidFill>
                  <a:schemeClr val="bg1"/>
                </a:solidFill>
              </a:defRPr>
            </a:lvl1pPr>
          </a:lstStyle>
          <a:p>
            <a:pPr marL="0" lvl="0"/>
            <a:r>
              <a:rPr lang="en-US" noProof="0" dirty="0"/>
              <a:t>No.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9E59AC80-2065-4B79-ABB9-E0090AED57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905581"/>
            <a:ext cx="4533899" cy="3355393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199104" indent="0">
              <a:buNone/>
              <a:defRPr sz="2400" b="1">
                <a:solidFill>
                  <a:schemeClr val="bg1"/>
                </a:solidFill>
              </a:defRPr>
            </a:lvl2pPr>
            <a:lvl3pPr marL="398209" indent="0">
              <a:buNone/>
              <a:defRPr sz="2400" b="1">
                <a:solidFill>
                  <a:schemeClr val="bg1"/>
                </a:solidFill>
              </a:defRPr>
            </a:lvl3pPr>
            <a:lvl4pPr marL="597314" indent="0">
              <a:buNone/>
              <a:defRPr sz="2400" b="1">
                <a:solidFill>
                  <a:schemeClr val="bg1"/>
                </a:solidFill>
              </a:defRPr>
            </a:lvl4pPr>
            <a:lvl5pPr marL="810640" indent="0">
              <a:buNone/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Chapter description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9CADED-E389-4A90-8695-2241B35CC4B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BD00485-9A1B-480A-972B-5D2B1FA5F572}" type="datetime1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70BB6-25A7-4634-8894-E73E4AFD407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VP300 HEPA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63D1F-9BC2-4C83-B4E0-D420BF762FF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40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billede 3">
            <a:extLst>
              <a:ext uri="{FF2B5EF4-FFF2-40B4-BE49-F238E27FC236}">
                <a16:creationId xmlns:a16="http://schemas.microsoft.com/office/drawing/2014/main" id="{4B4BFD70-DB4E-40A7-BB2B-CDCE358B2D1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283325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to insert a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F308AD-319A-4257-8F36-D8EC672BBAF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F622FB2-141D-4544-88FF-337F7A304FFA}" type="datetime1">
              <a:rPr lang="en-US" smtClean="0"/>
              <a:t>2/22/2024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2CDDB3-FE79-401E-B3FC-2814F04A41D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VP300 HEPA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6AB3FD-5A37-415A-B656-2C687E1EE8C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1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48012001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663" imgH="659" progId="TCLayout.ActiveDocument.1">
                  <p:embed/>
                </p:oleObj>
              </mc:Choice>
              <mc:Fallback>
                <p:oleObj name="think-cell Slide" r:id="rId3" imgW="663" imgH="659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898C72-7053-41C8-962D-E7ABA07F07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F8D286F-0631-4A74-BC0F-B8FAF09572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8CF4EB-E2D2-439D-9045-B7CD284FB98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7B5E98E-9137-4627-B1A2-A813B4B4BDA4}" type="datetime1">
              <a:rPr lang="en-US" smtClean="0"/>
              <a:t>2/22/2024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58D13E1-3A34-43A4-9A9E-36AA975739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VP300 HEPA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79AEF6-0861-4BED-8DBA-F8E201DBF67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01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6B0225-7039-48B3-98CA-F9C79F378E5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0BCA3336-BCC2-4F5F-9A2A-F8D6A96AD7E9}" type="datetime1">
              <a:rPr lang="en-US" smtClean="0"/>
              <a:t>2/22/2024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2861D1-EF2F-4EB2-AEF2-E522D67DA9D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VP300 HEPA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C9D6DA-69E9-442F-A773-A891DDE182EB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0E30B8C3-99BC-4EA8-9F51-16441ACFF1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9425" y="1520455"/>
            <a:ext cx="5453230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5" name="Content Placeholder 15">
            <a:extLst>
              <a:ext uri="{FF2B5EF4-FFF2-40B4-BE49-F238E27FC236}">
                <a16:creationId xmlns:a16="http://schemas.microsoft.com/office/drawing/2014/main" id="{75D73B26-0895-4883-BA0C-764814FBE6E2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57393" y="1520455"/>
            <a:ext cx="5453230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933180D-75FE-4F14-8D5E-D9A2074AA9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00FB905-32CD-42E9-8258-F12B29798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12185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/>
          </p:cNvSpPr>
          <p:nvPr>
            <p:ph sz="quarter" idx="18"/>
          </p:nvPr>
        </p:nvSpPr>
        <p:spPr>
          <a:xfrm>
            <a:off x="479425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15">
            <a:extLst>
              <a:ext uri="{FF2B5EF4-FFF2-40B4-BE49-F238E27FC236}">
                <a16:creationId xmlns:a16="http://schemas.microsoft.com/office/drawing/2014/main" id="{0B733BB0-DDF7-43FE-8650-14ED80168530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316412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40624097-47BA-486C-B254-5708E62FF98C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153400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A9E12F-56E6-4CE7-AC36-74FAA7DC90B1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351F6ABA-353C-46C0-B54D-83A5D734A447}" type="datetime1">
              <a:rPr lang="en-US" smtClean="0"/>
              <a:t>2/22/2024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FCB355-B74E-4957-8F6A-00F07C389E7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VP300 HEPA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A9B464-C3D1-4C04-9D0D-15CDD8B1CFE8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BD1A00F-254A-4998-AD1B-BC5B24CBC0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C65BD86D-DE0C-4FF1-A7AE-72A2DA5249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283367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3594057031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2" imgW="270" imgH="270" progId="TCLayout.ActiveDocument.1">
                  <p:embed/>
                </p:oleObj>
              </mc:Choice>
              <mc:Fallback>
                <p:oleObj name="think-cell Slide" r:id="rId22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425" y="494490"/>
            <a:ext cx="11233150" cy="451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 dirty="0"/>
              <a:t>Click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425" y="1416345"/>
            <a:ext cx="11235102" cy="48637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08551" y="6529068"/>
            <a:ext cx="75995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62993839-9FF0-4423-B264-00D838BD1305}" type="datetime1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0896" y="6529068"/>
            <a:ext cx="2087655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/>
              <a:t>SALES &amp; TECHNICAL PRESENTATION VP300 HEPA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9426" y="6529068"/>
            <a:ext cx="27017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E554F899-0C42-4584-AB31-B3CB5C39A5FE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1763" y="6280109"/>
            <a:ext cx="1698923" cy="57803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9F4330D-ED58-4D57-AF19-921FEB513F99}"/>
              </a:ext>
            </a:extLst>
          </p:cNvPr>
          <p:cNvCxnSpPr/>
          <p:nvPr userDrawn="1"/>
        </p:nvCxnSpPr>
        <p:spPr>
          <a:xfrm>
            <a:off x="759891" y="6529068"/>
            <a:ext cx="0" cy="153888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56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7" r:id="rId2"/>
    <p:sldLayoutId id="2147483735" r:id="rId3"/>
    <p:sldLayoutId id="2147483698" r:id="rId4"/>
    <p:sldLayoutId id="2147483660" r:id="rId5"/>
    <p:sldLayoutId id="2147483725" r:id="rId6"/>
    <p:sldLayoutId id="2147483650" r:id="rId7"/>
    <p:sldLayoutId id="2147483652" r:id="rId8"/>
    <p:sldLayoutId id="2147483721" r:id="rId9"/>
    <p:sldLayoutId id="2147483724" r:id="rId10"/>
    <p:sldLayoutId id="2147483653" r:id="rId11"/>
    <p:sldLayoutId id="2147483723" r:id="rId12"/>
    <p:sldLayoutId id="2147483654" r:id="rId13"/>
    <p:sldLayoutId id="2147483732" r:id="rId14"/>
    <p:sldLayoutId id="2147483731" r:id="rId15"/>
    <p:sldLayoutId id="2147483728" r:id="rId16"/>
    <p:sldLayoutId id="2147483736" r:id="rId17"/>
    <p:sldLayoutId id="2147483720" r:id="rId18"/>
    <p:sldLayoutId id="2147483737" r:id="rId19"/>
  </p:sldLayoutIdLst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hf hdr="0"/>
  <p:txStyles>
    <p:titleStyle>
      <a:lvl1pPr algn="l" defTabSz="1023967" rtl="0" eaLnBrk="1" latinLnBrk="0" hangingPunct="1">
        <a:lnSpc>
          <a:spcPts val="3100"/>
        </a:lnSpc>
        <a:spcBef>
          <a:spcPct val="0"/>
        </a:spcBef>
        <a:spcAft>
          <a:spcPts val="400"/>
        </a:spcAft>
        <a:buNone/>
        <a:tabLst>
          <a:tab pos="989013" algn="l"/>
        </a:tabLs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105" indent="-199105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98209" indent="-199105" algn="l" defTabSz="1023967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97314" indent="-199105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10641" indent="-213327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009745" indent="-199105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5910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7892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9876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51859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98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3967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5951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793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9918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71901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388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5868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 userDrawn="1">
          <p15:clr>
            <a:srgbClr val="F26B43"/>
          </p15:clr>
        </p15:guide>
        <p15:guide id="2" pos="302" userDrawn="1">
          <p15:clr>
            <a:srgbClr val="F26B43"/>
          </p15:clr>
        </p15:guide>
        <p15:guide id="4" orient="horz" pos="3952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10" orient="horz" pos="890" userDrawn="1">
          <p15:clr>
            <a:srgbClr val="F26B43"/>
          </p15:clr>
        </p15:guide>
        <p15:guide id="18" pos="1317" userDrawn="1">
          <p15:clr>
            <a:srgbClr val="A4A3A4"/>
          </p15:clr>
        </p15:guide>
        <p15:guide id="19" pos="1452" userDrawn="1">
          <p15:clr>
            <a:srgbClr val="A4A3A4"/>
          </p15:clr>
        </p15:guide>
        <p15:guide id="22" pos="2544" userDrawn="1">
          <p15:clr>
            <a:srgbClr val="A4A3A4"/>
          </p15:clr>
        </p15:guide>
        <p15:guide id="23" pos="2679" userDrawn="1">
          <p15:clr>
            <a:srgbClr val="A4A3A4"/>
          </p15:clr>
        </p15:guide>
        <p15:guide id="26" pos="3771" userDrawn="1">
          <p15:clr>
            <a:srgbClr val="A4A3A4"/>
          </p15:clr>
        </p15:guide>
        <p15:guide id="27" pos="3906" userDrawn="1">
          <p15:clr>
            <a:srgbClr val="A4A3A4"/>
          </p15:clr>
        </p15:guide>
        <p15:guide id="30" pos="4998" userDrawn="1">
          <p15:clr>
            <a:srgbClr val="A4A3A4"/>
          </p15:clr>
        </p15:guide>
        <p15:guide id="31" pos="5133" userDrawn="1">
          <p15:clr>
            <a:srgbClr val="A4A3A4"/>
          </p15:clr>
        </p15:guide>
        <p15:guide id="34" pos="6225" userDrawn="1">
          <p15:clr>
            <a:srgbClr val="A4A3A4"/>
          </p15:clr>
        </p15:guide>
        <p15:guide id="35" pos="6360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9.jpg"/><Relationship Id="rId5" Type="http://schemas.openxmlformats.org/officeDocument/2006/relationships/image" Target="../media/image18.emf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20.png"/><Relationship Id="rId5" Type="http://schemas.openxmlformats.org/officeDocument/2006/relationships/image" Target="../media/image18.emf"/><Relationship Id="rId4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62DA7-FDE7-C7CA-3865-CC02F80C6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0C577D60-E544-AB46-B90F-18ABF5EED79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859"/>
          <a:stretch/>
        </p:blipFill>
        <p:spPr>
          <a:xfrm>
            <a:off x="0" y="1"/>
            <a:ext cx="12192000" cy="6273799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42A003B-5BE0-06B0-C8E3-97AD101B1A50}"/>
              </a:ext>
            </a:extLst>
          </p:cNvPr>
          <p:cNvSpPr/>
          <p:nvPr/>
        </p:nvSpPr>
        <p:spPr>
          <a:xfrm>
            <a:off x="0" y="-1"/>
            <a:ext cx="12192000" cy="6273799"/>
          </a:xfrm>
          <a:prstGeom prst="rect">
            <a:avLst/>
          </a:prstGeom>
          <a:gradFill>
            <a:gsLst>
              <a:gs pos="0">
                <a:schemeClr val="tx1">
                  <a:alpha val="90000"/>
                </a:schemeClr>
              </a:gs>
              <a:gs pos="64000">
                <a:srgbClr val="28313F">
                  <a:alpha val="25000"/>
                </a:srgbClr>
              </a:gs>
              <a:gs pos="100000">
                <a:schemeClr val="tx1">
                  <a:alpha val="76000"/>
                </a:schemeClr>
              </a:gs>
            </a:gsLst>
            <a:lin ang="27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o" sz="200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4A2743-0AF5-7F08-1B24-00FDC28CAC24}"/>
              </a:ext>
            </a:extLst>
          </p:cNvPr>
          <p:cNvSpPr/>
          <p:nvPr/>
        </p:nvSpPr>
        <p:spPr>
          <a:xfrm>
            <a:off x="0" y="0"/>
            <a:ext cx="12192000" cy="3543300"/>
          </a:xfrm>
          <a:prstGeom prst="rect">
            <a:avLst/>
          </a:prstGeom>
          <a:gradFill>
            <a:gsLst>
              <a:gs pos="0">
                <a:schemeClr val="tx1">
                  <a:alpha val="42000"/>
                </a:schemeClr>
              </a:gs>
              <a:gs pos="91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o" sz="200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A068CE1-1C78-259D-072D-2BBDE70C2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>
              <a:lnSpc>
                <a:spcPts val="5000"/>
              </a:lnSpc>
            </a:pPr>
            <a:r>
              <a:rPr b="1" i="0" u="none" baseline="0" lang="ro">
                <a:solidFill>
                  <a:schemeClr val="bg1"/>
                </a:solidFill>
              </a:rPr>
              <a:t>VP300 HEPA</a:t>
            </a:r>
            <a:br>
              <a:rPr lang="ro">
                <a:solidFill>
                  <a:schemeClr val="bg1"/>
                </a:solidFill>
              </a:rPr>
            </a:br>
            <a:r>
              <a:rPr sz="3000" b="0" i="0" u="none" baseline="0" lang="ro">
                <a:solidFill>
                  <a:schemeClr val="bg1"/>
                </a:solidFill>
                <a:latin typeface="+mn-lt"/>
              </a:rPr>
              <a:t>Prezentare comericală și tehnică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263E40B-3BF9-2419-7D33-1E271111AC0E}"/>
                  </a:ext>
                </a:extLst>
              </p14:cNvPr>
              <p14:cNvContentPartPr/>
              <p14:nvPr/>
            </p14:nvContentPartPr>
            <p14:xfrm>
              <a:off x="-255960" y="1515154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66939D6-6557-4237-898B-931BC890A7B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264960" y="1506514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83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352E4C44-75CC-4132-9FCB-EB9708929DA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352E4C44-75CC-4132-9FCB-EB9708929D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8C4705D2-F52F-4913-B137-5D6DEE9EBC0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 rtl="0"/>
            <a:endParaRPr lang="ro" sz="2800" noProof="0" err="1">
              <a:latin typeface="Maersk Headline Office Light" panose="020B0604020202020204" charset="0"/>
              <a:ea typeface="+mj-ea"/>
              <a:cs typeface="+mj-cs"/>
              <a:sym typeface="Maersk Headline Office Light" panose="020B060402020202020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0F1204-11A2-4AF8-84B6-A878EF89B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b="0" i="0" u="none" baseline="0" lang="ro">
                <a:solidFill>
                  <a:schemeClr val="bg1"/>
                </a:solidFill>
              </a:rPr>
              <a:t>Recenzie produs T3 2021</a:t>
            </a:r>
          </a:p>
        </p:txBody>
      </p:sp>
      <p:sp>
        <p:nvSpPr>
          <p:cNvPr id="24" name="Pladsholder til indhold 9">
            <a:extLst>
              <a:ext uri="{FF2B5EF4-FFF2-40B4-BE49-F238E27FC236}">
                <a16:creationId xmlns:a16="http://schemas.microsoft.com/office/drawing/2014/main" id="{BD6E015F-63A8-494C-A211-C3A362511079}"/>
              </a:ext>
            </a:extLst>
          </p:cNvPr>
          <p:cNvSpPr txBox="1">
            <a:spLocks/>
          </p:cNvSpPr>
          <p:nvPr/>
        </p:nvSpPr>
        <p:spPr>
          <a:xfrm>
            <a:off x="6470507" y="1598242"/>
            <a:ext cx="4997098" cy="5111162"/>
          </a:xfrm>
          <a:prstGeom prst="rect">
            <a:avLst/>
          </a:prstGeom>
          <a:noFill/>
        </p:spPr>
        <p:txBody>
          <a:bodyPr lIns="91440" tIns="45720" rIns="91440" bIns="45720" anchor="t"/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​"/>
              <a:tabLst/>
              <a:defRPr sz="160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​"/>
              <a:defRPr sz="2000" i="1" kern="1200">
                <a:solidFill>
                  <a:schemeClr val="tx1"/>
                </a:solidFill>
                <a:latin typeface="Maersk Headline Office" panose="00000500000000000000" pitchFamily="2" charset="0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1100" b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11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6000" kern="12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 algn="l" rtl="0">
              <a:buNone/>
            </a:pPr>
            <a:r>
              <a:rPr sz="1100" b="1" i="0" u="none" baseline="0" lang="ro"/>
              <a:t>Motivul dezvoltării modelului VP300 R:</a:t>
            </a:r>
            <a:endParaRPr lang="ro" sz="1100" b="1" dirty="0"/>
          </a:p>
          <a:p>
            <a:pPr marL="0" indent="0" algn="l" rtl="0">
              <a:buNone/>
            </a:pPr>
            <a:br>
              <a:rPr sz="1100" b="1" lang="ro"/>
            </a:br>
            <a:r>
              <a:rPr sz="1100" b="0" i="0" u="none" baseline="0" lang="ro"/>
              <a:t>Concentrarea sporită asupra produselor sustenabile ne-a determinat să ne actualizăm gama VP300 cu un model cu 30% plastic PCR. Această mișcare strategică se aliniază cu cererea clienților pentru sustenabilitate și ne îmbunătățește poziția competitivă pe piață.</a:t>
            </a:r>
            <a:endParaRPr lang="ro" sz="1100" b="1" dirty="0"/>
          </a:p>
          <a:p>
            <a:pPr marL="0" indent="0" algn="l" rtl="0">
              <a:buFont typeface="Arial" panose="020B0604020202020204" pitchFamily="34" charset="0"/>
              <a:buNone/>
            </a:pPr>
            <a:r>
              <a:rPr sz="1100" b="1" i="0" u="none" baseline="0" lang="ro">
                <a:latin typeface="+mj-lt"/>
              </a:rPr>
              <a:t>Caracteristici ale produsului: </a:t>
            </a:r>
            <a:r>
              <a:rPr sz="1100" b="1" i="0" u="none" baseline="0" lang="ro">
                <a:latin typeface="+mj-lt"/>
              </a:rPr>
              <a:t>Fabricat din 30% plastic PCR sustenabil</a:t>
            </a:r>
            <a:endParaRPr lang="ro" sz="1100" b="1" dirty="0">
              <a:latin typeface="+mj-lt"/>
            </a:endParaRPr>
          </a:p>
          <a:p>
            <a:pPr marL="179705" indent="-179705" algn="l" rtl="0"/>
            <a:r>
              <a:rPr sz="1100" b="0" i="0" u="none" baseline="0" lang="ro"/>
              <a:t>Modelul VP300 R păstrează caracteristicile fiabile și durabile ale seriei originale VP300, făcându-l adecvat pentru utilizarea zilnică în diverse aplicații, cum ar fi birouri, camere de hotel și magazine.</a:t>
            </a:r>
            <a:endParaRPr lang="ro" sz="1100" dirty="0">
              <a:ea typeface="Roboto Light"/>
              <a:cs typeface="Roboto Light"/>
            </a:endParaRPr>
          </a:p>
          <a:p>
            <a:pPr marL="179705" indent="-179705" algn="l" rtl="0"/>
            <a:r>
              <a:rPr sz="1100" b="0" i="0" u="none" baseline="0" lang="ro"/>
              <a:t>Se remarcă printr-o </a:t>
            </a:r>
            <a:r>
              <a:rPr sz="1100" b="1" i="0" u="none" baseline="0" lang="ro"/>
              <a:t>compoziție de 30% plastic reciclat post-consum (PCR)</a:t>
            </a:r>
            <a:r>
              <a:rPr sz="1100" b="0" i="0" u="none" baseline="0" lang="ro"/>
              <a:t> amestecat cu 70% plastic nou. </a:t>
            </a:r>
            <a:r>
              <a:rPr sz="1100" b="1" i="0" u="none" baseline="0" lang="ro"/>
              <a:t>Acest lucru îl diferențiază de concurenți</a:t>
            </a:r>
            <a:r>
              <a:rPr sz="1100" b="0" i="0" u="none" baseline="0" lang="ro"/>
              <a:t>, cum ar fi Re!Plast de la Kärcher și ERP180 ReFlo de la Numatic, care utilizează exclusiv plastic reciclat post-industrial (PIR)</a:t>
            </a:r>
            <a:endParaRPr lang="ro" sz="1100" dirty="0">
              <a:ea typeface="Roboto Light"/>
              <a:cs typeface="Roboto Light"/>
            </a:endParaRPr>
          </a:p>
          <a:p>
            <a:pPr marL="179705" indent="-179705" algn="l" rtl="0"/>
            <a:r>
              <a:rPr sz="1100" b="0" i="0" u="none" baseline="0" lang="ro"/>
              <a:t>Modelul VP300 R are 18 componente din plastic, fiecare compusă din 30% material PCR reciclat, acoperind un total de 11 materiale reciclate. </a:t>
            </a:r>
            <a:endParaRPr lang="ro" sz="1100" dirty="0"/>
          </a:p>
          <a:p>
            <a:pPr marL="179705" indent="-179705" algn="l" rtl="0"/>
            <a:r>
              <a:rPr sz="1100" b="0" i="0" u="none" baseline="0" lang="ro"/>
              <a:t>Utilizarea plasticului PCR, nu a plasticului PIR, ne face unici în ceea ce privește sustenabilitatea. </a:t>
            </a:r>
            <a:r>
              <a:rPr sz="1100" b="1" i="0" u="none" baseline="0" lang="ro"/>
              <a:t>Procesul nostru este</a:t>
            </a:r>
            <a:r>
              <a:rPr sz="1100" b="0" i="0" u="none" baseline="0" lang="ro"/>
              <a:t> </a:t>
            </a:r>
            <a:r>
              <a:rPr sz="1100" b="1" i="0" u="none" baseline="0" lang="ro"/>
              <a:t>verificat de o terță parte</a:t>
            </a:r>
            <a:r>
              <a:rPr sz="1100" b="0" i="0" u="none" baseline="0" lang="ro"/>
              <a:t> în ceea ce privește credibilitatea.</a:t>
            </a:r>
            <a:endParaRPr lang="ro" sz="1100" dirty="0">
              <a:ea typeface="Roboto Light"/>
              <a:cs typeface="Roboto Light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77CE653-D167-0514-C278-CE4931420DE0}"/>
              </a:ext>
            </a:extLst>
          </p:cNvPr>
          <p:cNvSpPr txBox="1">
            <a:spLocks/>
          </p:cNvSpPr>
          <p:nvPr/>
        </p:nvSpPr>
        <p:spPr>
          <a:xfrm>
            <a:off x="409757" y="873419"/>
            <a:ext cx="11235102" cy="376456"/>
          </a:xfrm>
          <a:prstGeom prst="rect">
            <a:avLst/>
          </a:prstGeom>
        </p:spPr>
        <p:txBody>
          <a:bodyPr/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None/>
            </a:pPr>
            <a:r>
              <a:rPr b="0" i="0" u="none" baseline="0" lang="ro"/>
              <a:t>Baza pentru actualizarea modelului VP300 existent  </a:t>
            </a:r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28A3D5BD-CC01-80DF-EDE5-072EAFAE6E8A}"/>
              </a:ext>
            </a:extLst>
          </p:cNvPr>
          <p:cNvSpPr txBox="1">
            <a:spLocks/>
          </p:cNvSpPr>
          <p:nvPr/>
        </p:nvSpPr>
        <p:spPr>
          <a:xfrm>
            <a:off x="479425" y="452212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lnSpc>
                <a:spcPts val="3100"/>
              </a:lnSpc>
              <a:spcBef>
                <a:spcPct val="0"/>
              </a:spcBef>
              <a:spcAft>
                <a:spcPts val="400"/>
              </a:spcAft>
              <a:buNone/>
              <a:tabLst>
                <a:tab pos="989013" algn="l"/>
              </a:tabLs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b="1" i="0" u="none" baseline="0" lang="ro"/>
              <a:t>Vă prezentăm modelul Nilfisk VP300 R </a:t>
            </a:r>
            <a:endParaRPr lang="ro"/>
          </a:p>
        </p:txBody>
      </p:sp>
      <p:pic>
        <p:nvPicPr>
          <p:cNvPr id="4" name="Picture 3" descr="A black vacuum cleaner with wheels&#10;&#10;Description automatically generated">
            <a:extLst>
              <a:ext uri="{FF2B5EF4-FFF2-40B4-BE49-F238E27FC236}">
                <a16:creationId xmlns:a16="http://schemas.microsoft.com/office/drawing/2014/main" id="{77D98601-83A9-3249-A165-FDDDF018B4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757" y="1494850"/>
            <a:ext cx="4981066" cy="5111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7646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352E4C44-75CC-4132-9FCB-EB9708929DA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352E4C44-75CC-4132-9FCB-EB9708929D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8C4705D2-F52F-4913-B137-5D6DEE9EBC0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 rtl="0"/>
            <a:endParaRPr lang="ro" sz="2800" noProof="0" err="1">
              <a:latin typeface="Maersk Headline Office Light" panose="020B0604020202020204" charset="0"/>
              <a:ea typeface="+mj-ea"/>
              <a:cs typeface="+mj-cs"/>
              <a:sym typeface="Maersk Headline Office Light" panose="020B060402020202020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0F1204-11A2-4AF8-84B6-A878EF89B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b="0" i="0" u="none" baseline="0" lang="ro">
                <a:solidFill>
                  <a:schemeClr val="bg1"/>
                </a:solidFill>
              </a:rPr>
              <a:t>Recenzie produs T3 2021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77CE653-D167-0514-C278-CE4931420DE0}"/>
              </a:ext>
            </a:extLst>
          </p:cNvPr>
          <p:cNvSpPr txBox="1">
            <a:spLocks/>
          </p:cNvSpPr>
          <p:nvPr/>
        </p:nvSpPr>
        <p:spPr>
          <a:xfrm>
            <a:off x="409757" y="873419"/>
            <a:ext cx="11235102" cy="376456"/>
          </a:xfrm>
          <a:prstGeom prst="rect">
            <a:avLst/>
          </a:prstGeom>
        </p:spPr>
        <p:txBody>
          <a:bodyPr/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None/>
            </a:pPr>
            <a:r>
              <a:rPr b="0" i="0" u="none" baseline="0" lang="ro"/>
              <a:t>Care este diferența dintre plasticul PCR/PIR </a:t>
            </a:r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28A3D5BD-CC01-80DF-EDE5-072EAFAE6E8A}"/>
              </a:ext>
            </a:extLst>
          </p:cNvPr>
          <p:cNvSpPr txBox="1">
            <a:spLocks/>
          </p:cNvSpPr>
          <p:nvPr/>
        </p:nvSpPr>
        <p:spPr>
          <a:xfrm>
            <a:off x="479425" y="452212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lnSpc>
                <a:spcPts val="3100"/>
              </a:lnSpc>
              <a:spcBef>
                <a:spcPct val="0"/>
              </a:spcBef>
              <a:spcAft>
                <a:spcPts val="400"/>
              </a:spcAft>
              <a:buNone/>
              <a:tabLst>
                <a:tab pos="989013" algn="l"/>
              </a:tabLs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b="1" i="0" u="none" baseline="0" lang="ro"/>
              <a:t>Explicație PCR vs. PIR </a:t>
            </a:r>
          </a:p>
        </p:txBody>
      </p:sp>
      <p:pic>
        <p:nvPicPr>
          <p:cNvPr id="4" name="Picture 3" descr="A diagram of a recycling process&#10;&#10;Description automatically generated">
            <a:extLst>
              <a:ext uri="{FF2B5EF4-FFF2-40B4-BE49-F238E27FC236}">
                <a16:creationId xmlns:a16="http://schemas.microsoft.com/office/drawing/2014/main" id="{BD41F1AC-2D65-C0CA-1143-1C80117802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66403" y="1499939"/>
            <a:ext cx="8140919" cy="388590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F0C3DF6-544A-C8DE-50AF-C705BFDC75B5}"/>
              </a:ext>
            </a:extLst>
          </p:cNvPr>
          <p:cNvSpPr txBox="1"/>
          <p:nvPr/>
        </p:nvSpPr>
        <p:spPr>
          <a:xfrm>
            <a:off x="2471312" y="5596116"/>
            <a:ext cx="763601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sz="1050" b="0" i="0" u="none" baseline="0" lang="ro"/>
              <a:t>PCR</a:t>
            </a:r>
            <a:r>
              <a:rPr sz="1050" b="1" i="0" u="none" baseline="0" lang="ro"/>
              <a:t> este realizat din deșeuri de plastic, cum ar fi sticle, ambalaje și recipiente din gospodării etc.</a:t>
            </a:r>
          </a:p>
          <a:p>
            <a:endParaRPr lang="ro" sz="1050" b="1" dirty="0"/>
          </a:p>
          <a:p>
            <a:pPr algn="l" rtl="0"/>
            <a:r>
              <a:rPr sz="1050" b="0" i="0" u="none" baseline="0" lang="ro"/>
              <a:t>PIR</a:t>
            </a:r>
            <a:r>
              <a:rPr sz="1050" b="1" i="0" u="none" baseline="0" lang="ro"/>
              <a:t> este realizat din deșeuri de plastic generate în timpul procesului de fabricație, cum ar fi reprelucrarea, reșlefuirea și deșeurile.</a:t>
            </a:r>
          </a:p>
          <a:p>
            <a:endParaRPr lang="ro" sz="1050" b="1" dirty="0"/>
          </a:p>
          <a:p>
            <a:pPr algn="l" rtl="0"/>
            <a:r>
              <a:rPr sz="1050" b="1" i="0" u="none" baseline="0" lang="ro"/>
              <a:t>Pe scurt, PCR este un tip mai sustenabil de plastic reciclat. </a:t>
            </a:r>
            <a:r>
              <a:rPr sz="1050" b="1" i="0" u="none" baseline="0" lang="ro"/>
              <a:t>Reducerea deșeurilor generale de plastic are un impact mai mare asupra mediului</a:t>
            </a:r>
            <a:r>
              <a:rPr sz="1400" b="1" i="0" u="none" baseline="0" lang="ro"/>
              <a:t>.</a:t>
            </a:r>
            <a:br>
              <a:rPr sz="2000" b="1" lang="ro"/>
            </a:br>
            <a:endParaRPr lang="ro" sz="2000" b="1" dirty="0"/>
          </a:p>
        </p:txBody>
      </p:sp>
    </p:spTree>
    <p:extLst>
      <p:ext uri="{BB962C8B-B14F-4D97-AF65-F5344CB8AC3E}">
        <p14:creationId xmlns:p14="http://schemas.microsoft.com/office/powerpoint/2010/main" val="504485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B3E96C-11BE-9363-E70F-DDF7059734F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>PREZENTARE COMERCIALĂ ȘI TEHNICĂ VP300 HEPA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0955AC-933E-D9E0-AEE7-55C012359D11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/>
            </a:r>
            <a:fld id="{6C385236-B7BA-4938-9EA6-6DEC8CA653D7}" type="slidenum">
              <a:rPr/>
              <a:pPr/>
              <a:t>12</a:t>
            </a:fld>
            <a:endParaRPr lang="ro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88DD809-B75B-BFEF-C356-70DF27133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b="1" i="0" u="none" baseline="0" lang="ro"/>
              <a:t>Specificații tehnice</a:t>
            </a:r>
            <a:endParaRPr lang="ro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D7D19215-3F91-497D-502A-44AB5996D1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381600"/>
              </p:ext>
            </p:extLst>
          </p:nvPr>
        </p:nvGraphicFramePr>
        <p:xfrm>
          <a:off x="479425" y="1542600"/>
          <a:ext cx="11247120" cy="3772800"/>
        </p:xfrm>
        <a:graphic>
          <a:graphicData uri="http://schemas.openxmlformats.org/drawingml/2006/table">
            <a:tbl>
              <a:tblPr/>
              <a:tblGrid>
                <a:gridCol w="2286000">
                  <a:extLst>
                    <a:ext uri="{9D8B030D-6E8A-4147-A177-3AD203B41FA5}">
                      <a16:colId xmlns:a16="http://schemas.microsoft.com/office/drawing/2014/main" val="297427069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1094157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4093659808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955890298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641811600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85212321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1269831506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8885726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 rtl="0"/>
                      <a:endParaRPr lang="ro" sz="1200" b="0" i="0" u="none" strike="noStrike" baseline="0" dirty="0">
                        <a:solidFill>
                          <a:schemeClr val="tx1"/>
                        </a:solidFill>
                        <a:effectLst/>
                        <a:latin typeface="Roboto Bold" panose="02000000000000000000" pitchFamily="2" charset="0"/>
                      </a:endParaRP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ECO HEPA UE</a:t>
                      </a:r>
                    </a:p>
                  </a:txBody>
                  <a:tcPr marL="36000" marR="36000" marT="108000" marB="108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 300 R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HEPA UE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HEPA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DE BAZĂ UE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HEPA DE BAZĂ UE2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HEPA NORDIC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HEPA UE1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HEPA UE2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914868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Putere nominală (W)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400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800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800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800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800/400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800/400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800/400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156735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Putere de aspirație la capătul tubului (W)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110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215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215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215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215/110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215/110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215/110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68375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Flux de aer (l/sec.)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25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25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25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25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32/25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32/25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32/25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689768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Capacitate sac de hârtie (l)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833183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Lungime x lățime x înălțime (mm)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395x340x390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395x340x390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395x340x390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395x340x390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395x340x390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395x340x390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395x340x390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823090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Lungime cablu (m)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10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10</a:t>
                      </a:r>
                      <a:endParaRPr lang="ro" sz="1200" dirty="0"/>
                    </a:p>
                  </a:txBody>
                  <a:tcPr marT="108000" marB="10800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15</a:t>
                      </a:r>
                      <a:endParaRPr lang="ro" sz="1200" dirty="0"/>
                    </a:p>
                  </a:txBody>
                  <a:tcPr marT="108000" marB="10800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15</a:t>
                      </a:r>
                      <a:endParaRPr lang="ro" sz="1200" dirty="0"/>
                    </a:p>
                  </a:txBody>
                  <a:tcPr marT="108000" marB="10800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10</a:t>
                      </a:r>
                      <a:endParaRPr lang="ro" sz="1200" dirty="0"/>
                    </a:p>
                  </a:txBody>
                  <a:tcPr marT="108000" marB="10800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7352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Greutate (kg)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5,5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5,5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5,5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5,5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5,5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5,5</a:t>
                      </a:r>
                      <a:endParaRPr lang="ro" sz="1200" dirty="0"/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804046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Articol nr. 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107415311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107421140 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107415322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107421301 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1074142284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41600870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41600871</a:t>
                      </a:r>
                    </a:p>
                  </a:txBody>
                  <a:tcPr marL="36000" marR="3600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73601709"/>
                  </a:ext>
                </a:extLst>
              </a:tr>
            </a:tbl>
          </a:graphicData>
        </a:graphic>
      </p:graphicFrame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1CBA19F4-857D-1A6B-DF6A-A7F6C2CAA317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/>
            </a:r>
            <a:fld id="{9061F8C7-F471-4C32-AC19-5817FA619B05}" type="datetime1">
              <a:rPr/>
              <a:t>2/22/2024</a:t>
            </a:fld>
            <a:endParaRPr lang="ro" dirty="0"/>
          </a:p>
        </p:txBody>
      </p:sp>
    </p:spTree>
    <p:extLst>
      <p:ext uri="{BB962C8B-B14F-4D97-AF65-F5344CB8AC3E}">
        <p14:creationId xmlns:p14="http://schemas.microsoft.com/office/powerpoint/2010/main" val="151179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34A4D-BF3D-E09D-6749-350EB6DEB8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A8677B-3306-EF1C-D837-6445391BDD5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>PREZENTARE COMERCIALĂ ȘI TEHNICĂ VP300 HEPA</a:t>
            </a:r>
            <a:endParaRPr lang="r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F1FE58-A961-37ED-84D8-DE71E4D6B0D2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/>
            </a:r>
            <a:fld id="{6C385236-B7BA-4938-9EA6-6DEC8CA653D7}" type="slidenum">
              <a:rPr/>
              <a:pPr/>
              <a:t>13</a:t>
            </a:fld>
            <a:endParaRPr lang="ro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A925D66-4F8D-5833-236D-BCEC4A080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b="1" i="0" u="none" baseline="0" lang="ro"/>
              <a:t>Caracteristici</a:t>
            </a:r>
            <a:endParaRPr lang="ro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4B4C694-3B27-88ED-90F5-28951D8EFB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095225"/>
              </p:ext>
            </p:extLst>
          </p:nvPr>
        </p:nvGraphicFramePr>
        <p:xfrm>
          <a:off x="479410" y="1544400"/>
          <a:ext cx="11247120" cy="2975040"/>
        </p:xfrm>
        <a:graphic>
          <a:graphicData uri="http://schemas.openxmlformats.org/drawingml/2006/table">
            <a:tbl>
              <a:tblPr/>
              <a:tblGrid>
                <a:gridCol w="2286000">
                  <a:extLst>
                    <a:ext uri="{9D8B030D-6E8A-4147-A177-3AD203B41FA5}">
                      <a16:colId xmlns:a16="http://schemas.microsoft.com/office/drawing/2014/main" val="297427069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1094157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4093659808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955890298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641811600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85212321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1269831506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8885726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 rtl="0"/>
                      <a:endParaRPr lang="ro" sz="1200" b="0" i="0" u="none" strike="noStrike" baseline="0" dirty="0">
                        <a:solidFill>
                          <a:schemeClr val="tx1"/>
                        </a:solidFill>
                        <a:effectLst/>
                        <a:latin typeface="Roboto Bold" panose="02000000000000000000" pitchFamily="2" charset="0"/>
                      </a:endParaRP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ECO HEPA UE</a:t>
                      </a:r>
                    </a:p>
                  </a:txBody>
                  <a:tcPr marL="0" marR="0" marT="108000" marB="108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 300 R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HEPA UE</a:t>
                      </a: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HEPA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DE BAZĂ UE</a:t>
                      </a: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HEPA DE BAZĂ UE2</a:t>
                      </a: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HEPA NORDIC</a:t>
                      </a: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HEPA UE1</a:t>
                      </a: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HEPA UE2</a:t>
                      </a: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914868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Cablul detașabil</a:t>
                      </a: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156735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Cu cablu fix</a:t>
                      </a: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68375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Sac de praf 1 buc.</a:t>
                      </a: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689768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Filtrare HEPA</a:t>
                      </a: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833183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Două turaţii</a:t>
                      </a: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823090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Filtru de evacuare H13</a:t>
                      </a: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kumimoji="0" sz="1200" strike="noStrike" kern="1200" cap="none" spc="0" normalizeH="0" b="0" i="0" u="none" baseline="0" lang="ro">
                          <a:ln>
                            <a:noFill/>
                          </a:ln>
                          <a:solidFill>
                            <a:srgbClr val="28313F"/>
                          </a:solidFill>
                          <a:effectLst/>
                          <a:uLnTx/>
                          <a:uFillTx/>
                          <a:latin typeface="Roboto Light"/>
                          <a:ea typeface="+mn-ea"/>
                          <a:cs typeface="+mn-cs"/>
                        </a:rPr>
                        <a:t>•</a:t>
                      </a:r>
                      <a:endParaRPr lang="ro" sz="1200" dirty="0"/>
                    </a:p>
                  </a:txBody>
                  <a:tcPr marL="0" marR="0" marT="108000" marB="10800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73528886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78AC5F-6444-308F-7D9B-35FD50A7D46F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/>
            </a:r>
            <a:fld id="{306C4323-841D-470E-9E9C-8E9F6CF97A4F}" type="datetime1">
              <a:rPr/>
              <a:t>2/22/2024</a:t>
            </a:fld>
            <a:endParaRPr lang="ro"/>
          </a:p>
        </p:txBody>
      </p:sp>
    </p:spTree>
    <p:extLst>
      <p:ext uri="{BB962C8B-B14F-4D97-AF65-F5344CB8AC3E}">
        <p14:creationId xmlns:p14="http://schemas.microsoft.com/office/powerpoint/2010/main" val="225307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905D1-FE17-C79A-36AD-A766BE94C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D6860-7153-8FC2-A9A6-3266CE5DF654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>PREZENTARE COMERCIALĂ ȘI TEHNICĂ VP300 HEPA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262047-E2EA-1F88-4A03-C8C6BDB4D63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/>
            </a:r>
            <a:fld id="{6C385236-B7BA-4938-9EA6-6DEC8CA653D7}" type="slidenum">
              <a:rPr/>
              <a:pPr/>
              <a:t>14</a:t>
            </a:fld>
            <a:endParaRPr lang="ro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1ECB101-9419-0321-FBD7-576386CFD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b="1" i="0" u="none" baseline="0" lang="ro"/>
              <a:t>Accesorii</a:t>
            </a:r>
            <a:endParaRPr lang="ro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7E60F71-3A6A-3D07-7521-6A76613C21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420342"/>
              </p:ext>
            </p:extLst>
          </p:nvPr>
        </p:nvGraphicFramePr>
        <p:xfrm>
          <a:off x="479425" y="1141865"/>
          <a:ext cx="11247120" cy="5127840"/>
        </p:xfrm>
        <a:graphic>
          <a:graphicData uri="http://schemas.openxmlformats.org/drawingml/2006/table">
            <a:tbl>
              <a:tblPr/>
              <a:tblGrid>
                <a:gridCol w="2286000">
                  <a:extLst>
                    <a:ext uri="{9D8B030D-6E8A-4147-A177-3AD203B41FA5}">
                      <a16:colId xmlns:a16="http://schemas.microsoft.com/office/drawing/2014/main" val="297427069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1094157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4093659808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955890298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641811600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85212321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1269831506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888572662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l" fontAlgn="b" rtl="0"/>
                      <a:endParaRPr lang="ro" sz="1200" b="0" i="0" u="none" strike="noStrike" baseline="0">
                        <a:solidFill>
                          <a:schemeClr val="tx1"/>
                        </a:solidFill>
                        <a:effectLst/>
                        <a:latin typeface="Roboto Bold" panose="02000000000000000000" pitchFamily="2" charset="0"/>
                      </a:endParaRP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ECO HEPA UE</a:t>
                      </a:r>
                    </a:p>
                  </a:txBody>
                  <a:tcPr marL="36000" marR="36000" marT="54000" marB="54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 300 R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HEPA UE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HEPA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DE BAZĂ UE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HEPA DE BAZĂ UE2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HEPA NORDIC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HEPA UE1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VP300 </a:t>
                      </a:r>
                      <a:br>
                        <a:rPr sz="1200" b="0" i="0" u="none" strike="noStrik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</a:br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HEPA UE2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9148680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Furtun CPL D32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147 0765 500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147 0765 500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147 0765 500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147 0765 500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147 0765 500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147 0765 500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147 0765 500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1567352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Tub prelungitor din aluminiu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011 6431 500</a:t>
                      </a:r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6837563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Tub telescopic acc.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107403804</a:t>
                      </a:r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6897688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Tub telescopic din aluminiu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011 8130 500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011 8130 500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8331832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Duză cutată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107408039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107408039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107408039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107408039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107408039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107408039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107408039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8230908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Duză cu perie D32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140 8244 500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140 8244 500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140 8244 500</a:t>
                      </a:r>
                      <a:endParaRPr lang="ro" sz="1200" dirty="0"/>
                    </a:p>
                  </a:txBody>
                  <a:tcPr marT="54000" marB="5400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140 8244 500</a:t>
                      </a:r>
                      <a:endParaRPr lang="ro" sz="1200" dirty="0"/>
                    </a:p>
                  </a:txBody>
                  <a:tcPr marT="54000" marB="5400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140 8244 500</a:t>
                      </a:r>
                      <a:endParaRPr lang="ro" sz="1200" dirty="0"/>
                    </a:p>
                  </a:txBody>
                  <a:tcPr marT="54000" marB="5400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140 8244 500</a:t>
                      </a:r>
                      <a:endParaRPr lang="ro" sz="1200" dirty="0"/>
                    </a:p>
                  </a:txBody>
                  <a:tcPr marT="54000" marB="5400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7352888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Duză pentru crestături D32 L153 negru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147 0146 500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147 0146 500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147 0146 500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8040461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Duză combinată RD295P cu Clemă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107417790</a:t>
                      </a:r>
                      <a:endParaRPr lang="ro" sz="120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5452535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Duză combinată NA38 fără set cu clic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107418965</a:t>
                      </a:r>
                      <a:endParaRPr lang="ro" sz="120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9033122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Duză pentru suprafețe multiple 32 MM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140 6700 540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140 6700 540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140 6700 540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140 6700 540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140 6700 540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3596669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Filtru sac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147 1432 500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147 1432 500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147 1432 500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147 1432 500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147 1432 500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147 1432 500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147 1432 500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719843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Filtru HEPA H13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147 1250 600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147 1250 600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147 1250 600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147 1250 600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147 1250 600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147 1250 600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147 1250 600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3535922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Set cablu detașabil 10 m portocaliu UE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107402676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86582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Set cablu detașabil 15 m portocaliu EU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107402901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107402901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6171240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</a:rPr>
                        <a:t>Țeavă de extensie oțel D32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140 8246 040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140 8246 040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140 8246 040</a:t>
                      </a:r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ro" sz="1200" dirty="0"/>
                    </a:p>
                  </a:txBody>
                  <a:tcPr marT="54000" marB="5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2844491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Articol nr. 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107415311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107421140 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107415322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107421301 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1074142284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41600870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 rtl="0"/>
                      <a:r>
                        <a:rPr sz="1200" strike="noStrike" b="0" i="0" u="none" baseline="0" lang="ro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</a:rPr>
                        <a:t>41600871</a:t>
                      </a:r>
                    </a:p>
                  </a:txBody>
                  <a:tcPr marL="36000" marR="36000" marT="5400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82269977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EF89E9-4F43-93CC-3151-53E97660872D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/>
            </a:r>
            <a:fld id="{5A4C1C73-A3F6-4E1A-89D8-D634B4744138}" type="datetime1">
              <a:rPr/>
              <a:t>2/22/2024</a:t>
            </a:fld>
            <a:endParaRPr lang="ro"/>
          </a:p>
        </p:txBody>
      </p:sp>
    </p:spTree>
    <p:extLst>
      <p:ext uri="{BB962C8B-B14F-4D97-AF65-F5344CB8AC3E}">
        <p14:creationId xmlns:p14="http://schemas.microsoft.com/office/powerpoint/2010/main" val="20798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92F6A-6574-62AB-2C2D-D90E91036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BE91BBBE-F413-B2BC-186D-CDF3ABD8B75A}"/>
              </a:ext>
            </a:extLst>
          </p:cNvPr>
          <p:cNvSpPr/>
          <p:nvPr/>
        </p:nvSpPr>
        <p:spPr>
          <a:xfrm>
            <a:off x="6205539" y="13719"/>
            <a:ext cx="5986462" cy="627117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o" sz="2000">
              <a:solidFill>
                <a:schemeClr val="tx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3485A6-C1D0-8790-BC1E-7DF629092FB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/>
            </a:r>
            <a:fld id="{6C385236-B7BA-4938-9EA6-6DEC8CA653D7}" type="slidenum">
              <a:rPr/>
              <a:pPr/>
              <a:t>15</a:t>
            </a:fld>
            <a:endParaRPr lang="ro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AAB6E33-A271-3EDE-C4FB-6CF563D17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b="1" i="0" u="none" baseline="0" lang="ro"/>
              <a:t>Accesorii</a:t>
            </a:r>
            <a:endParaRPr lang="ro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20823CC-6B29-48A3-E826-F1544898EE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49706"/>
              </p:ext>
            </p:extLst>
          </p:nvPr>
        </p:nvGraphicFramePr>
        <p:xfrm>
          <a:off x="479425" y="1416841"/>
          <a:ext cx="5507038" cy="3988800"/>
        </p:xfrm>
        <a:graphic>
          <a:graphicData uri="http://schemas.openxmlformats.org/drawingml/2006/table">
            <a:tbl>
              <a:tblPr/>
              <a:tblGrid>
                <a:gridCol w="3530153">
                  <a:extLst>
                    <a:ext uri="{9D8B030D-6E8A-4147-A177-3AD203B41FA5}">
                      <a16:colId xmlns:a16="http://schemas.microsoft.com/office/drawing/2014/main" val="297427069"/>
                    </a:ext>
                  </a:extLst>
                </a:gridCol>
                <a:gridCol w="1976885">
                  <a:extLst>
                    <a:ext uri="{9D8B030D-6E8A-4147-A177-3AD203B41FA5}">
                      <a16:colId xmlns:a16="http://schemas.microsoft.com/office/drawing/2014/main" val="31094157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b="0" i="0" u="none" baseline="0" lang="ro"/>
                        <a:t>Filtru HEPA 13 </a:t>
                      </a:r>
                      <a:endParaRPr lang="ro" sz="1200" b="0" i="0" u="none" strike="noStrike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</a:endParaRP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147 1250 600 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6735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b="0" i="0" u="none" baseline="0" lang="ro"/>
                        <a:t>Filtru sac </a:t>
                      </a:r>
                      <a:endParaRPr lang="ro" sz="1200" b="0" i="0" u="none" strike="noStrike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</a:endParaRP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147 1432 500</a:t>
                      </a:r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8375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b="0" i="0" u="none" baseline="0" lang="ro"/>
                        <a:t>Saci de unică folosință din fleece 10 l, pachet de 10 bucăți</a:t>
                      </a:r>
                      <a:endParaRPr lang="ro" sz="1200" b="0" i="0" u="none" strike="noStrike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</a:endParaRP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82367820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9768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b="0" i="0" u="none" baseline="0" lang="ro"/>
                        <a:t>Saci de hârtie de unică folosință 10 l, pachet de 5 bucăți</a:t>
                      </a:r>
                      <a:endParaRPr lang="ro" sz="1200" b="0" i="0" u="none" strike="noStrike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</a:endParaRP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82367810</a:t>
                      </a:r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3183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b="0" i="0" u="none" baseline="0" lang="ro"/>
                        <a:t>Saci de hârtie de unică folosință 10 l, pachet de 10 bucăți </a:t>
                      </a:r>
                      <a:endParaRPr lang="ro" sz="1200" b="0" i="0" u="none" strike="noStrike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</a:endParaRP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140 8618 000 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3090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b="0" i="0" u="none" baseline="0" lang="ro"/>
                        <a:t>Cablu detașabil 15 metri UE, portocaliu </a:t>
                      </a:r>
                      <a:endParaRPr lang="ro" sz="1200" b="0" i="0" u="none" strike="noStrike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</a:endParaRP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107402901</a:t>
                      </a:r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7867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b="0" i="0" u="none" baseline="0" lang="ro"/>
                        <a:t>Cablu detașabil 10 metri UE, portocaliu </a:t>
                      </a:r>
                      <a:endParaRPr lang="ro" sz="1200" b="0" i="0" u="none" strike="noStrike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</a:endParaRP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sz="1200" b="0" i="0" u="none" baseline="0" lang="ro"/>
                        <a:t>107402676</a:t>
                      </a:r>
                      <a:endParaRPr lang="ro" sz="1200" dirty="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615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b="0" i="0" u="none" baseline="0" lang="ro"/>
                        <a:t>Cablu detașabil 10 metri UK, portocaliu </a:t>
                      </a:r>
                      <a:endParaRPr lang="ro" sz="1200" b="0" i="0" u="none" strike="noStrike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</a:endParaRP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107402677</a:t>
                      </a:r>
                      <a:endParaRPr lang="ro" sz="1200"/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88918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b="0" i="0" u="none" baseline="0" lang="ro"/>
                        <a:t>Cablu detașabil 10 metri AU/NZ, portocaliu </a:t>
                      </a:r>
                      <a:endParaRPr lang="ro" sz="1200" b="0" i="0" u="none" strike="noStrike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</a:endParaRP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107402678</a:t>
                      </a:r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281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 rtl="0"/>
                      <a:r>
                        <a:rPr sz="1200" b="0" i="0" u="none" baseline="0" lang="ro"/>
                        <a:t>Adaptor Numatic (20 buc.) </a:t>
                      </a:r>
                      <a:endParaRPr lang="ro" sz="1200" b="0" i="0" u="none" strike="noStrike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</a:endParaRPr>
                    </a:p>
                  </a:txBody>
                  <a:tcPr marL="0" marR="0" marT="108000" marB="108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eaLnBrk="1" fontAlgn="auto" latinLnBrk="0" hangingPunct="1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sz="1200" b="0" i="0" u="none" baseline="0" lang="ro"/>
                        <a:t>107401199</a:t>
                      </a:r>
                    </a:p>
                  </a:txBody>
                  <a:tcPr marL="0" marR="0"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0240544"/>
                  </a:ext>
                </a:extLst>
              </a:tr>
            </a:tbl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4CE10520-F558-3F65-FE2C-8764CF69CB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8998" y="933883"/>
            <a:ext cx="2250541" cy="150549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175171D-B6FB-0871-1197-9A51040A53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1520" y="2968188"/>
            <a:ext cx="4076700" cy="303847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3B5F415-3743-6363-C917-034F014D08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9539" y="1336496"/>
            <a:ext cx="2341561" cy="154781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A02D1D1-17AA-8B27-C574-51F29C914F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5381" y="2616403"/>
            <a:ext cx="2332278" cy="1732738"/>
          </a:xfrm>
          <a:prstGeom prst="rect">
            <a:avLst/>
          </a:prstGeom>
        </p:spPr>
      </p:pic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431BFAA6-149A-60DC-98F5-0D57DEAE637C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3117704" cy="307777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ro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sz="1000" b="0" i="0" u="none" baseline="0" lang="ro">
                <a:solidFill>
                  <a:schemeClr val="bg2"/>
                </a:solidFill>
              </a:rPr>
              <a:t>PREZENTARE COMERCIALĂ ȘI TEHNICĂ VP300 HEPA</a:t>
            </a:r>
          </a:p>
        </p:txBody>
      </p:sp>
      <p:sp>
        <p:nvSpPr>
          <p:cNvPr id="26" name="Date Placeholder 1">
            <a:extLst>
              <a:ext uri="{FF2B5EF4-FFF2-40B4-BE49-F238E27FC236}">
                <a16:creationId xmlns:a16="http://schemas.microsoft.com/office/drawing/2014/main" id="{43D51474-7DD9-9993-BCD2-2F56805FC476}"/>
              </a:ext>
            </a:extLst>
          </p:cNvPr>
          <p:cNvSpPr txBox="1">
            <a:spLocks/>
          </p:cNvSpPr>
          <p:nvPr/>
        </p:nvSpPr>
        <p:spPr>
          <a:xfrm>
            <a:off x="4038600" y="6529068"/>
            <a:ext cx="759950" cy="153888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None/>
            </a:pPr>
            <a:r>
              <a:rPr b="0" i="0" u="none" baseline="0" lang="ro"/>
              <a:t/>
            </a:r>
            <a:fld id="{5A4C1C73-A3F6-4E1A-89D8-D634B4744138}" type="datetime1">
              <a:rPr sz="1000">
                <a:solidFill>
                  <a:schemeClr val="bg2"/>
                </a:solidFill>
              </a:rPr>
              <a:pPr marL="0" indent="0">
                <a:buNone/>
              </a:pPr>
              <a:t>2/22/2024</a:t>
            </a:fld>
            <a:endParaRPr lang="ro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39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8CEED-261A-1C56-A579-B30E289FF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b="1" i="0" u="none" baseline="0" lang="ro">
                <a:ea typeface="ＭＳ Ｐゴシック" pitchFamily="34" charset="-128"/>
              </a:rPr>
              <a:t>Cuprins</a:t>
            </a:r>
            <a:endParaRPr lang="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9DBD3-4CA0-D97D-CA80-2B94616EEF7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pPr algn="l" rtl="0"/>
            <a:r>
              <a:rPr b="0" i="0" u="none" baseline="0" lang="ro">
                <a:ea typeface="ＭＳ Ｐゴシック" pitchFamily="34" charset="-128"/>
              </a:rPr>
              <a:t>Fundal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2C1C8-ABB7-7C6E-A699-B07A2366FB11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pPr algn="l" rtl="0"/>
            <a:r>
              <a:rPr b="0" i="0" u="none" baseline="0" lang="ro">
                <a:ea typeface="ＭＳ Ｐゴシック" pitchFamily="34" charset="-128"/>
              </a:rPr>
              <a:t>Rezumatul produsului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D2C4F2-298E-E71C-9AFE-61D5D2A978D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pPr algn="l" rtl="0"/>
            <a:r>
              <a:rPr b="0" i="0" u="none" baseline="0" lang="ro">
                <a:ea typeface="ＭＳ Ｐゴシック" pitchFamily="34" charset="-128"/>
              </a:rPr>
              <a:t>Utilizare primară și aplicații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D95EE8-A665-AD27-AF75-73268DE9110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pPr algn="l" rtl="0"/>
            <a:r>
              <a:rPr b="1" i="0" u="none" baseline="0" lang="ro">
                <a:ea typeface="ＭＳ Ｐゴシック" pitchFamily="34" charset="-128"/>
              </a:rPr>
              <a:t>Beneficii pentru clienți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D95AE3C-898D-E144-3F95-5E3BAFBEE3E7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pPr algn="l" rtl="0"/>
            <a:r>
              <a:rPr b="0" i="0" u="none" baseline="0" lang="ro">
                <a:ea typeface="ＭＳ Ｐゴシック" pitchFamily="34" charset="-128"/>
              </a:rPr>
              <a:t>Caracteristici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5BC9353-47F5-2B2F-4B9C-C71F17ABA2FA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pPr rtl="0"/>
            <a:r>
              <a:rPr b="1" i="0" u="none" baseline="0" lang="ro"/>
              <a:t>1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4DC075A-3AA2-8B4F-49A2-E729CD6AA66F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pPr rtl="0"/>
            <a:r>
              <a:rPr b="1" i="0" u="none" baseline="0" lang="ro"/>
              <a:t>2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99B7EAC-91A8-7C11-5904-612055E7CE2F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pPr rtl="0"/>
            <a:r>
              <a:rPr b="1" i="0" u="none" baseline="0" lang="ro"/>
              <a:t>3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5064B87-CFB8-DB91-844C-F0356EF0E074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pPr rtl="0"/>
            <a:r>
              <a:rPr b="1" i="0" u="none" baseline="0" lang="ro"/>
              <a:t>4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FE1F9E4-B8AB-5642-1243-AA5302E9BAC5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pPr rtl="0"/>
            <a:r>
              <a:rPr b="1" i="0" u="none" baseline="0" lang="ro"/>
              <a:t>5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457CD71-BEC8-A7F2-147E-02949BED3AD3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pPr algn="l" rtl="0"/>
            <a:r>
              <a:rPr b="0" i="0" u="none" baseline="0" lang="ro">
                <a:ea typeface="ＭＳ Ｐゴシック" pitchFamily="34" charset="-128"/>
              </a:rPr>
              <a:t>VP300 R</a:t>
            </a:r>
            <a:endParaRPr lang="ro" dirty="0">
              <a:ea typeface="ＭＳ Ｐゴシック" pitchFamily="34" charset="-128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08652B95-A095-8BE5-FF33-D391F6376C58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pPr algn="l" rtl="0"/>
            <a:r>
              <a:rPr b="0" i="0" u="none" baseline="0" lang="ro">
                <a:ea typeface="ＭＳ Ｐゴシック" pitchFamily="34" charset="-128"/>
              </a:rPr>
              <a:t>Specificații tehnice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88FD4ED-987C-E171-7F58-E35E38C2D5C6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ro" dirty="0">
              <a:ea typeface="ＭＳ Ｐゴシック" pitchFamily="34" charset="-128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32779F0-D2CE-6E96-9B25-305D86B59089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pPr rtl="0"/>
            <a:r>
              <a:rPr b="1" i="0" u="none" baseline="0" lang="ro"/>
              <a:t>6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6988A0-5B2A-7932-B6FA-FDB7DBDC6E29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pPr rtl="0"/>
            <a:r>
              <a:rPr b="1" i="0" u="none" baseline="0" lang="ro"/>
              <a:t>7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13F7C5B-45B0-626C-1127-AE13F31DBF5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ro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6FFD979-1B7D-A1F8-EBDC-295D618B30D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ro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D371243-C231-8264-6D43-8DBF7583266B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ro" dirty="0"/>
          </a:p>
        </p:txBody>
      </p:sp>
      <p:sp>
        <p:nvSpPr>
          <p:cNvPr id="29" name="Date Placeholder 28">
            <a:extLst>
              <a:ext uri="{FF2B5EF4-FFF2-40B4-BE49-F238E27FC236}">
                <a16:creationId xmlns:a16="http://schemas.microsoft.com/office/drawing/2014/main" id="{B812B7A8-4117-C4E2-5677-EE472B3A07BA}"/>
              </a:ext>
            </a:extLst>
          </p:cNvPr>
          <p:cNvSpPr>
            <a:spLocks noGrp="1"/>
          </p:cNvSpPr>
          <p:nvPr>
            <p:ph type="dt" sz="half" idx="61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/>
            </a:r>
            <a:fld id="{DBE82F84-0004-4AA1-9F50-EA561FD51292}" type="datetime1">
              <a:rPr/>
              <a:t>2/22/2024</a:t>
            </a:fld>
            <a:endParaRPr lang="ro" dirty="0"/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91CF64C6-D6C0-8AC7-B617-766EF8E048B9}"/>
              </a:ext>
            </a:extLst>
          </p:cNvPr>
          <p:cNvSpPr>
            <a:spLocks noGrp="1"/>
          </p:cNvSpPr>
          <p:nvPr>
            <p:ph type="ftr" sz="quarter" idx="62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>PREZENTARE COMERCIALĂ ȘI TEHNICĂ VP300 HEPA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F7509E80-E7F7-D728-A360-E12EE9619BBA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/>
            </a:r>
            <a:fld id="{6C385236-B7BA-4938-9EA6-6DEC8CA653D7}" type="slidenum">
              <a:rPr/>
              <a:pPr/>
              <a:t>2 .</a:t>
            </a:fld>
            <a:endParaRPr lang="ro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3800277-68CC-C32E-8902-3A2565BADA67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ro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A22D407-A2E2-5C70-A355-48C094814834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ro"/>
          </a:p>
        </p:txBody>
      </p:sp>
    </p:spTree>
    <p:extLst>
      <p:ext uri="{BB962C8B-B14F-4D97-AF65-F5344CB8AC3E}">
        <p14:creationId xmlns:p14="http://schemas.microsoft.com/office/powerpoint/2010/main" val="171880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3F4800E7-A8C4-153F-DBB1-5AA6261ACC6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03" b="6503"/>
          <a:stretch/>
        </p:blipFill>
        <p:spPr/>
      </p:pic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5C88664D-59B0-6531-1F99-D8D59D486DB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8962" y="1414440"/>
            <a:ext cx="5507038" cy="4870450"/>
          </a:xfrm>
        </p:spPr>
        <p:txBody>
          <a:bodyPr/>
          <a:lstStyle/>
          <a:p>
            <a:pPr marL="0" indent="0" algn="l" rtl="0">
              <a:buNone/>
            </a:pPr>
            <a:endParaRPr lang="ro" sz="1600" b="1" i="0" dirty="0">
              <a:solidFill>
                <a:srgbClr val="000000"/>
              </a:solidFill>
              <a:effectLst/>
              <a:latin typeface="+mj-lt"/>
            </a:endParaRPr>
          </a:p>
          <a:p>
            <a:pPr marL="0" indent="0" algn="l" rtl="0">
              <a:buNone/>
            </a:pPr>
            <a:endParaRPr lang="ro" sz="1600" b="1" i="0" dirty="0">
              <a:solidFill>
                <a:srgbClr val="000000"/>
              </a:solidFill>
              <a:effectLst/>
              <a:latin typeface="+mj-lt"/>
            </a:endParaRPr>
          </a:p>
          <a:p>
            <a:pPr marL="0" indent="0" algn="l" rtl="0">
              <a:buNone/>
            </a:pPr>
            <a:r>
              <a:rPr sz="1600" spc="20" b="0" i="0" u="none" baseline="0" lang="ro">
                <a:solidFill>
                  <a:schemeClr val="accent3"/>
                </a:solidFill>
                <a:effectLst/>
                <a:latin typeface="+mj-lt"/>
              </a:rPr>
              <a:t>Excepțional. Pur și simplu fiabil. Extrem de accesibil.</a:t>
            </a:r>
            <a:endParaRPr lang="ro" sz="1600" i="0" spc="20" dirty="0">
              <a:solidFill>
                <a:schemeClr val="accent3"/>
              </a:solidFill>
              <a:effectLst/>
              <a:latin typeface="+mj-lt"/>
            </a:endParaRPr>
          </a:p>
          <a:p>
            <a:pPr marL="0" indent="0" algn="l" rtl="0">
              <a:buNone/>
            </a:pPr>
            <a:endParaRPr lang="ro" sz="1600" b="1" i="0" dirty="0">
              <a:solidFill>
                <a:srgbClr val="000000"/>
              </a:solidFill>
              <a:effectLst/>
            </a:endParaRPr>
          </a:p>
          <a:p>
            <a:pPr marL="0" indent="0" algn="l" rtl="0">
              <a:buNone/>
            </a:pPr>
            <a:r>
              <a:rPr sz="1600" b="0" i="0" u="none" baseline="0" lang="ro">
                <a:solidFill>
                  <a:srgbClr val="000000"/>
                </a:solidFill>
                <a:effectLst/>
              </a:rPr>
              <a:t>Nilfisk VP300 este un aspirator de bază, bine construit, complet fiabil, proiectat cu atenție atât pentru confort, cât și pentru mediu.</a:t>
            </a:r>
          </a:p>
          <a:p>
            <a:pPr marL="0" indent="0" algn="l" rtl="0">
              <a:buNone/>
            </a:pPr>
            <a:endParaRPr lang="ro" sz="1600" b="0" i="0" dirty="0">
              <a:solidFill>
                <a:srgbClr val="000000"/>
              </a:solidFill>
              <a:effectLst/>
            </a:endParaRPr>
          </a:p>
          <a:p>
            <a:pPr marL="0" indent="0" algn="l" rtl="0">
              <a:buNone/>
            </a:pPr>
            <a:r>
              <a:rPr sz="1600" b="0" i="0" u="none" baseline="0" lang="ro">
                <a:solidFill>
                  <a:srgbClr val="000000"/>
                </a:solidFill>
                <a:effectLst/>
              </a:rPr>
              <a:t>Seria Nilfisk VP300 este echipată cu un filtru HEPA certificat care elimină eficient praful, polenul, mucegaiul, bacteriile și orice particule din aer. Cu o greutate de numai 5,5 kg, este ușor de deplasat, iar cu o presiune sonoră de numai </a:t>
            </a:r>
            <a:br>
              <a:rPr sz="1600" b="0" i="0" lang="ro">
                <a:solidFill>
                  <a:srgbClr val="000000"/>
                </a:solidFill>
                <a:effectLst/>
              </a:rPr>
            </a:br>
            <a:r>
              <a:rPr sz="1600" b="0" i="0" u="none" baseline="0" lang="ro">
                <a:solidFill>
                  <a:srgbClr val="000000"/>
                </a:solidFill>
                <a:effectLst/>
              </a:rPr>
              <a:t>62 dB(A), echivalentul unui frigider silențios, este adecvat pentru curățarea pe timpul zilei.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8C203A47-6A0F-2331-ED37-067B8C27937E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/>
            </a:r>
            <a:fld id="{6C385236-B7BA-4938-9EA6-6DEC8CA653D7}" type="slidenum">
              <a:rPr/>
              <a:pPr/>
              <a:t>3</a:t>
            </a:fld>
            <a:endParaRPr lang="ro"/>
          </a:p>
        </p:txBody>
      </p:sp>
      <p:sp>
        <p:nvSpPr>
          <p:cNvPr id="32" name="Title 31">
            <a:extLst>
              <a:ext uri="{FF2B5EF4-FFF2-40B4-BE49-F238E27FC236}">
                <a16:creationId xmlns:a16="http://schemas.microsoft.com/office/drawing/2014/main" id="{C566682E-BD25-5066-03D7-8EC82ACA7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b="1" i="0" u="none" baseline="0" lang="ro">
                <a:ea typeface="ＭＳ Ｐゴシック" pitchFamily="34" charset="-128"/>
              </a:rPr>
              <a:t>Fundal</a:t>
            </a:r>
            <a:endParaRPr lang="ro"/>
          </a:p>
        </p:txBody>
      </p:sp>
      <p:sp>
        <p:nvSpPr>
          <p:cNvPr id="7" name="Footer Placeholder 26">
            <a:extLst>
              <a:ext uri="{FF2B5EF4-FFF2-40B4-BE49-F238E27FC236}">
                <a16:creationId xmlns:a16="http://schemas.microsoft.com/office/drawing/2014/main" id="{D7E994C5-F5E9-25AF-5AE4-E21773334F26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2894966" cy="307777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ro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sz="1000" b="0" i="0" u="none" baseline="0" lang="ro">
                <a:solidFill>
                  <a:schemeClr val="bg2"/>
                </a:solidFill>
              </a:rPr>
              <a:t>PREZENTARE COMERCIALĂ ȘI TEHNICĂ VP300 HEPA</a:t>
            </a:r>
          </a:p>
        </p:txBody>
      </p:sp>
      <p:sp>
        <p:nvSpPr>
          <p:cNvPr id="8" name="Date Placeholder 28">
            <a:extLst>
              <a:ext uri="{FF2B5EF4-FFF2-40B4-BE49-F238E27FC236}">
                <a16:creationId xmlns:a16="http://schemas.microsoft.com/office/drawing/2014/main" id="{3C273163-623A-6200-0E00-2E640BE6D6EB}"/>
              </a:ext>
            </a:extLst>
          </p:cNvPr>
          <p:cNvSpPr txBox="1">
            <a:spLocks/>
          </p:cNvSpPr>
          <p:nvPr/>
        </p:nvSpPr>
        <p:spPr>
          <a:xfrm>
            <a:off x="4038600" y="6529068"/>
            <a:ext cx="759950" cy="153888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ro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b="0" i="0" u="none" baseline="0" lang="ro"/>
              <a:t/>
            </a:r>
            <a:fld id="{DBE82F84-0004-4AA1-9F50-EA561FD51292}" type="datetime1">
              <a:rPr sz="1000">
                <a:solidFill>
                  <a:schemeClr val="bg2"/>
                </a:solidFill>
              </a:rPr>
              <a:pPr/>
              <a:t>2/22/2024</a:t>
            </a:fld>
            <a:endParaRPr lang="ro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22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EC631F5F-BE9D-CC28-3C88-46BE2EDD530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8012" y="76202"/>
            <a:ext cx="5535976" cy="6680866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410BF577-7D5C-F328-09D2-BAF167BD7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b="1" i="0" u="none" baseline="0" lang="ro"/>
              <a:t>Rezumatul produsului</a:t>
            </a:r>
            <a:endParaRPr lang="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C5DAF4-0B3F-5F2D-0F74-0C34F0800AF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20896" y="6529068"/>
            <a:ext cx="2946254" cy="153888"/>
          </a:xfrm>
        </p:spPr>
        <p:txBody>
          <a:bodyPr/>
          <a:lstStyle/>
          <a:p>
            <a:pPr algn="l" rtl="0"/>
            <a:r>
              <a:rPr b="0" i="0" u="none" baseline="0" lang="ro"/>
              <a:t>PREZENTARE COMERCIALĂ ȘI TEHNICĂ VP300 HEPA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3A05D5-22C7-BE97-699F-A9960E7FE9B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/>
            </a:r>
            <a:fld id="{6C385236-B7BA-4938-9EA6-6DEC8CA653D7}" type="slidenum">
              <a:rPr/>
              <a:pPr/>
              <a:t>4.</a:t>
            </a:fld>
            <a:endParaRPr lang="ro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D69C6A0-8422-C18D-46BF-26D71FED4DBA}"/>
              </a:ext>
            </a:extLst>
          </p:cNvPr>
          <p:cNvGrpSpPr/>
          <p:nvPr/>
        </p:nvGrpSpPr>
        <p:grpSpPr>
          <a:xfrm>
            <a:off x="475521" y="1824007"/>
            <a:ext cx="2946254" cy="309593"/>
            <a:chOff x="475521" y="1824007"/>
            <a:chExt cx="2946254" cy="30959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7D51DC7-176E-0A9F-D32E-3ABBCF284481}"/>
                </a:ext>
              </a:extLst>
            </p:cNvPr>
            <p:cNvSpPr txBox="1"/>
            <p:nvPr/>
          </p:nvSpPr>
          <p:spPr>
            <a:xfrm>
              <a:off x="479425" y="1824007"/>
              <a:ext cx="260763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rtl="0"/>
              <a:r>
                <a:rPr sz="1400" b="0" i="0" u="none" baseline="0" lang="ro">
                  <a:latin typeface="+mn-lt"/>
                </a:rPr>
                <a:t>Mâner de transport ergonomic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46D2AC44-BF2D-0603-680C-B2BA6F432278}"/>
                </a:ext>
              </a:extLst>
            </p:cNvPr>
            <p:cNvCxnSpPr>
              <a:cxnSpLocks/>
            </p:cNvCxnSpPr>
            <p:nvPr/>
          </p:nvCxnSpPr>
          <p:spPr>
            <a:xfrm>
              <a:off x="475521" y="2133600"/>
              <a:ext cx="2946254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2581783-60DC-DC72-66A8-52628E3A276C}"/>
              </a:ext>
            </a:extLst>
          </p:cNvPr>
          <p:cNvGrpSpPr/>
          <p:nvPr/>
        </p:nvGrpSpPr>
        <p:grpSpPr>
          <a:xfrm>
            <a:off x="475521" y="2642634"/>
            <a:ext cx="2946254" cy="303153"/>
            <a:chOff x="475521" y="2642634"/>
            <a:chExt cx="2946254" cy="30315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144BB0F-39C6-A032-8F61-F4F171F1D1A2}"/>
                </a:ext>
              </a:extLst>
            </p:cNvPr>
            <p:cNvSpPr txBox="1"/>
            <p:nvPr/>
          </p:nvSpPr>
          <p:spPr>
            <a:xfrm>
              <a:off x="479425" y="2642634"/>
              <a:ext cx="260763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rtl="0"/>
              <a:r>
                <a:rPr sz="1400" b="0" i="0" u="none" baseline="0" lang="ro">
                  <a:latin typeface="+mn-lt"/>
                </a:rPr>
                <a:t>Buton pornire/oprire robust</a:t>
              </a:r>
              <a:endParaRPr lang="ro" sz="1400" dirty="0">
                <a:latin typeface="+mn-lt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3DBEE7C-992B-6176-EFF1-F971CBE9AF37}"/>
                </a:ext>
              </a:extLst>
            </p:cNvPr>
            <p:cNvCxnSpPr>
              <a:cxnSpLocks/>
            </p:cNvCxnSpPr>
            <p:nvPr/>
          </p:nvCxnSpPr>
          <p:spPr>
            <a:xfrm>
              <a:off x="475521" y="2945787"/>
              <a:ext cx="2946254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EC70E62-F441-1385-C8B3-042F4959283A}"/>
              </a:ext>
            </a:extLst>
          </p:cNvPr>
          <p:cNvGrpSpPr/>
          <p:nvPr/>
        </p:nvGrpSpPr>
        <p:grpSpPr>
          <a:xfrm>
            <a:off x="475521" y="3454821"/>
            <a:ext cx="2946254" cy="296713"/>
            <a:chOff x="475521" y="3454821"/>
            <a:chExt cx="2946254" cy="29671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C8011FB-097B-18D3-5779-7BF486D6071F}"/>
                </a:ext>
              </a:extLst>
            </p:cNvPr>
            <p:cNvSpPr txBox="1"/>
            <p:nvPr/>
          </p:nvSpPr>
          <p:spPr>
            <a:xfrm>
              <a:off x="479425" y="3454821"/>
              <a:ext cx="260763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rtl="0"/>
              <a:r>
                <a:rPr sz="1400" b="0" i="0" u="none" baseline="0" lang="ro">
                  <a:latin typeface="+mn-lt"/>
                </a:rPr>
                <a:t>Filtru HEPA și filtru de sac incluse</a:t>
              </a:r>
              <a:endParaRPr lang="ro" sz="1400" dirty="0">
                <a:latin typeface="+mn-lt"/>
              </a:endParaRP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9B67A7D-1C51-03D0-170B-A442B08410DF}"/>
                </a:ext>
              </a:extLst>
            </p:cNvPr>
            <p:cNvCxnSpPr>
              <a:cxnSpLocks/>
            </p:cNvCxnSpPr>
            <p:nvPr/>
          </p:nvCxnSpPr>
          <p:spPr>
            <a:xfrm>
              <a:off x="475521" y="3751534"/>
              <a:ext cx="2946254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B4A4E42-1F6A-FBB4-0D8A-E82E9520ECD0}"/>
              </a:ext>
            </a:extLst>
          </p:cNvPr>
          <p:cNvGrpSpPr/>
          <p:nvPr/>
        </p:nvGrpSpPr>
        <p:grpSpPr>
          <a:xfrm>
            <a:off x="475521" y="4260568"/>
            <a:ext cx="2946254" cy="290274"/>
            <a:chOff x="475521" y="4260568"/>
            <a:chExt cx="2946254" cy="29027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E2E986F-0172-0843-53A4-A5083F785C04}"/>
                </a:ext>
              </a:extLst>
            </p:cNvPr>
            <p:cNvSpPr txBox="1"/>
            <p:nvPr/>
          </p:nvSpPr>
          <p:spPr>
            <a:xfrm>
              <a:off x="479425" y="4260568"/>
              <a:ext cx="260763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rtl="0"/>
              <a:r>
                <a:rPr sz="1400" b="0" i="0" u="none" baseline="0" lang="ro">
                  <a:latin typeface="+mn-lt"/>
                </a:rPr>
                <a:t>Mecanism sigur cu o singură blocare</a:t>
              </a:r>
              <a:endParaRPr lang="ro" sz="1400" dirty="0">
                <a:latin typeface="+mn-lt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870C332-0FF8-B4B1-9A77-6CFD9C09026A}"/>
                </a:ext>
              </a:extLst>
            </p:cNvPr>
            <p:cNvCxnSpPr>
              <a:cxnSpLocks/>
            </p:cNvCxnSpPr>
            <p:nvPr/>
          </p:nvCxnSpPr>
          <p:spPr>
            <a:xfrm>
              <a:off x="475521" y="4550842"/>
              <a:ext cx="2946254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7DFF343-56EB-3970-4B1D-2E18DAF33AA1}"/>
              </a:ext>
            </a:extLst>
          </p:cNvPr>
          <p:cNvGrpSpPr/>
          <p:nvPr/>
        </p:nvGrpSpPr>
        <p:grpSpPr>
          <a:xfrm>
            <a:off x="475521" y="5059877"/>
            <a:ext cx="2946254" cy="283837"/>
            <a:chOff x="475521" y="5059877"/>
            <a:chExt cx="2946254" cy="28383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FB14237-3FE3-E63E-50BB-37438649495F}"/>
                </a:ext>
              </a:extLst>
            </p:cNvPr>
            <p:cNvSpPr txBox="1"/>
            <p:nvPr/>
          </p:nvSpPr>
          <p:spPr>
            <a:xfrm>
              <a:off x="479425" y="5059877"/>
              <a:ext cx="260763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rtl="0"/>
              <a:r>
                <a:rPr sz="1400" b="0" i="0" u="none" baseline="0" lang="ro">
                  <a:latin typeface="+mn-lt"/>
                </a:rPr>
                <a:t>Bară de protecție la praguri pentru roți intermediare</a:t>
              </a:r>
              <a:endParaRPr lang="ro" sz="1400" dirty="0">
                <a:latin typeface="+mn-lt"/>
              </a:endParaRP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7D53AE1-331B-9103-72FC-2457FDD9CCB4}"/>
                </a:ext>
              </a:extLst>
            </p:cNvPr>
            <p:cNvCxnSpPr>
              <a:cxnSpLocks/>
            </p:cNvCxnSpPr>
            <p:nvPr/>
          </p:nvCxnSpPr>
          <p:spPr>
            <a:xfrm>
              <a:off x="475521" y="5343714"/>
              <a:ext cx="2946254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40AD7C9-BC95-31A6-F7BD-4870A61277BB}"/>
              </a:ext>
            </a:extLst>
          </p:cNvPr>
          <p:cNvGrpSpPr/>
          <p:nvPr/>
        </p:nvGrpSpPr>
        <p:grpSpPr>
          <a:xfrm>
            <a:off x="8756119" y="1824007"/>
            <a:ext cx="2954504" cy="309593"/>
            <a:chOff x="8756119" y="1824007"/>
            <a:chExt cx="2954504" cy="30959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D27B896-2D88-AAC5-38E8-30510646C502}"/>
                </a:ext>
              </a:extLst>
            </p:cNvPr>
            <p:cNvSpPr txBox="1"/>
            <p:nvPr/>
          </p:nvSpPr>
          <p:spPr>
            <a:xfrm>
              <a:off x="9088466" y="1824007"/>
              <a:ext cx="260763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rtl="0"/>
              <a:r>
                <a:rPr sz="1400" b="0" i="0" u="none" baseline="0" lang="ro">
                  <a:latin typeface="+mn-lt"/>
                </a:rPr>
                <a:t>Depozitarea cablului</a:t>
              </a: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E5E6C3F-8161-AE89-987A-6CC47BC863FF}"/>
                </a:ext>
              </a:extLst>
            </p:cNvPr>
            <p:cNvCxnSpPr>
              <a:cxnSpLocks/>
            </p:cNvCxnSpPr>
            <p:nvPr/>
          </p:nvCxnSpPr>
          <p:spPr>
            <a:xfrm>
              <a:off x="8756119" y="2133600"/>
              <a:ext cx="2954504" cy="0"/>
            </a:xfrm>
            <a:prstGeom prst="line">
              <a:avLst/>
            </a:prstGeom>
            <a:ln w="12700">
              <a:solidFill>
                <a:schemeClr val="accent3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F4A6A7F8-150A-7BBF-D05F-D4FA1EC3AB53}"/>
              </a:ext>
            </a:extLst>
          </p:cNvPr>
          <p:cNvGrpSpPr/>
          <p:nvPr/>
        </p:nvGrpSpPr>
        <p:grpSpPr>
          <a:xfrm>
            <a:off x="8743084" y="2642634"/>
            <a:ext cx="2954504" cy="303153"/>
            <a:chOff x="8743084" y="2642634"/>
            <a:chExt cx="2954504" cy="30315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7ADC946-5590-828C-CF79-FA7F71E1E145}"/>
                </a:ext>
              </a:extLst>
            </p:cNvPr>
            <p:cNvSpPr txBox="1"/>
            <p:nvPr/>
          </p:nvSpPr>
          <p:spPr>
            <a:xfrm>
              <a:off x="9088466" y="2642634"/>
              <a:ext cx="260763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rtl="0"/>
              <a:r>
                <a:rPr sz="1400" b="0" i="0" u="none" baseline="0" lang="ro">
                  <a:latin typeface="+mn-lt"/>
                </a:rPr>
                <a:t>Parcare confortabilă a tubului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618E50EA-A625-AB24-2C1C-F6F78D87D458}"/>
                </a:ext>
              </a:extLst>
            </p:cNvPr>
            <p:cNvCxnSpPr>
              <a:cxnSpLocks/>
            </p:cNvCxnSpPr>
            <p:nvPr/>
          </p:nvCxnSpPr>
          <p:spPr>
            <a:xfrm>
              <a:off x="8743084" y="2945787"/>
              <a:ext cx="2954504" cy="0"/>
            </a:xfrm>
            <a:prstGeom prst="line">
              <a:avLst/>
            </a:prstGeom>
            <a:ln w="12700">
              <a:solidFill>
                <a:schemeClr val="accent3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E1E34D5-EDAA-9214-AE5A-3F69919A41A5}"/>
              </a:ext>
            </a:extLst>
          </p:cNvPr>
          <p:cNvGrpSpPr/>
          <p:nvPr/>
        </p:nvGrpSpPr>
        <p:grpSpPr>
          <a:xfrm>
            <a:off x="8743084" y="3454821"/>
            <a:ext cx="2954504" cy="296713"/>
            <a:chOff x="8743084" y="3454821"/>
            <a:chExt cx="2954504" cy="29671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8633651-EAE2-C50D-8DA0-E4F81CFCD533}"/>
                </a:ext>
              </a:extLst>
            </p:cNvPr>
            <p:cNvSpPr txBox="1"/>
            <p:nvPr/>
          </p:nvSpPr>
          <p:spPr>
            <a:xfrm>
              <a:off x="9088466" y="3454821"/>
              <a:ext cx="260763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rtl="0"/>
              <a:r>
                <a:rPr sz="1400" b="0" i="0" u="none" baseline="0" lang="ro">
                  <a:latin typeface="+mn-lt"/>
                </a:rPr>
                <a:t>Cablu detașabil*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999DEF6-8D29-E72D-C3AA-206226A9C2FE}"/>
                </a:ext>
              </a:extLst>
            </p:cNvPr>
            <p:cNvCxnSpPr>
              <a:cxnSpLocks/>
            </p:cNvCxnSpPr>
            <p:nvPr/>
          </p:nvCxnSpPr>
          <p:spPr>
            <a:xfrm>
              <a:off x="8743084" y="3751534"/>
              <a:ext cx="2954504" cy="0"/>
            </a:xfrm>
            <a:prstGeom prst="line">
              <a:avLst/>
            </a:prstGeom>
            <a:ln w="12700">
              <a:solidFill>
                <a:schemeClr val="accent3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4D028049-772C-C71E-243C-77CBDD546C95}"/>
              </a:ext>
            </a:extLst>
          </p:cNvPr>
          <p:cNvGrpSpPr/>
          <p:nvPr/>
        </p:nvGrpSpPr>
        <p:grpSpPr>
          <a:xfrm>
            <a:off x="8743084" y="4260568"/>
            <a:ext cx="2954504" cy="290274"/>
            <a:chOff x="8743084" y="4260568"/>
            <a:chExt cx="2954504" cy="290274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4FA30A9-B291-E9DE-0947-F84A8B616758}"/>
                </a:ext>
              </a:extLst>
            </p:cNvPr>
            <p:cNvSpPr txBox="1"/>
            <p:nvPr/>
          </p:nvSpPr>
          <p:spPr>
            <a:xfrm>
              <a:off x="9088466" y="4260568"/>
              <a:ext cx="2607634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rtl="0"/>
              <a:r>
                <a:rPr sz="1400" b="0" i="0" u="none" baseline="0" lang="ro">
                  <a:latin typeface="+mn-lt"/>
                </a:rPr>
                <a:t>Suporturi discrete și sigure pentru scule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100F27E-E6BD-D8DF-1061-90218CD5A85B}"/>
                </a:ext>
              </a:extLst>
            </p:cNvPr>
            <p:cNvCxnSpPr>
              <a:cxnSpLocks/>
            </p:cNvCxnSpPr>
            <p:nvPr/>
          </p:nvCxnSpPr>
          <p:spPr>
            <a:xfrm>
              <a:off x="8743084" y="4550842"/>
              <a:ext cx="2954504" cy="0"/>
            </a:xfrm>
            <a:prstGeom prst="line">
              <a:avLst/>
            </a:prstGeom>
            <a:ln w="12700">
              <a:solidFill>
                <a:schemeClr val="accent3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701751B-8DE6-711B-E7BB-7E33CE90784B}"/>
              </a:ext>
            </a:extLst>
          </p:cNvPr>
          <p:cNvGrpSpPr/>
          <p:nvPr/>
        </p:nvGrpSpPr>
        <p:grpSpPr>
          <a:xfrm>
            <a:off x="8743084" y="5059877"/>
            <a:ext cx="2954504" cy="283837"/>
            <a:chOff x="8743084" y="5059877"/>
            <a:chExt cx="2954504" cy="283837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5A6DE08-B592-DA62-93AE-7F6A48B419C2}"/>
                </a:ext>
              </a:extLst>
            </p:cNvPr>
            <p:cNvSpPr txBox="1"/>
            <p:nvPr/>
          </p:nvSpPr>
          <p:spPr>
            <a:xfrm>
              <a:off x="8743084" y="5059877"/>
              <a:ext cx="2953016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rtl="0"/>
              <a:r>
                <a:rPr sz="1400" b="0" i="0" u="none" baseline="0" lang="ro">
                  <a:latin typeface="+mn-lt"/>
                </a:rPr>
                <a:t>Disponibil cu o varietate de accesorii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071A5CD8-BC66-FEFF-DB57-117B1975E3D1}"/>
                </a:ext>
              </a:extLst>
            </p:cNvPr>
            <p:cNvCxnSpPr>
              <a:cxnSpLocks/>
            </p:cNvCxnSpPr>
            <p:nvPr/>
          </p:nvCxnSpPr>
          <p:spPr>
            <a:xfrm>
              <a:off x="8743084" y="5343714"/>
              <a:ext cx="2954504" cy="0"/>
            </a:xfrm>
            <a:prstGeom prst="line">
              <a:avLst/>
            </a:prstGeom>
            <a:ln w="12700">
              <a:solidFill>
                <a:schemeClr val="accent3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B6C84CCE-C9CC-9888-551A-9DEDFCCBB784}"/>
              </a:ext>
            </a:extLst>
          </p:cNvPr>
          <p:cNvSpPr txBox="1"/>
          <p:nvPr/>
        </p:nvSpPr>
        <p:spPr>
          <a:xfrm>
            <a:off x="9088466" y="5874275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rtl="0"/>
            <a:r>
              <a:rPr sz="1400" b="0" i="0" u="none" baseline="0" lang="ro">
                <a:latin typeface="+mn-lt"/>
              </a:rPr>
              <a:t>*modele selectate</a:t>
            </a:r>
          </a:p>
        </p:txBody>
      </p:sp>
      <p:sp>
        <p:nvSpPr>
          <p:cNvPr id="47" name="Date Placeholder 46">
            <a:extLst>
              <a:ext uri="{FF2B5EF4-FFF2-40B4-BE49-F238E27FC236}">
                <a16:creationId xmlns:a16="http://schemas.microsoft.com/office/drawing/2014/main" id="{A9E4521C-B89A-51B8-28AE-ECA7C2CBC82E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038600" y="6529068"/>
            <a:ext cx="759950" cy="153888"/>
          </a:xfrm>
        </p:spPr>
        <p:txBody>
          <a:bodyPr/>
          <a:lstStyle/>
          <a:p>
            <a:pPr algn="l" rtl="0"/>
            <a:r>
              <a:rPr b="0" i="0" u="none" baseline="0" lang="ro"/>
              <a:t/>
            </a:r>
            <a:fld id="{591CA700-FFA7-4361-935E-22119867D2CC}" type="datetime1">
              <a:rPr/>
              <a:t>2/22/2024</a:t>
            </a:fld>
            <a:endParaRPr lang="ro"/>
          </a:p>
        </p:txBody>
      </p:sp>
    </p:spTree>
    <p:extLst>
      <p:ext uri="{BB962C8B-B14F-4D97-AF65-F5344CB8AC3E}">
        <p14:creationId xmlns:p14="http://schemas.microsoft.com/office/powerpoint/2010/main" val="256399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7B23D2B-8106-4AED-3B7D-60908A3CD13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9425" y="1412875"/>
            <a:ext cx="4895764" cy="4870450"/>
          </a:xfrm>
        </p:spPr>
        <p:txBody>
          <a:bodyPr/>
          <a:lstStyle/>
          <a:p>
            <a:pPr marL="0" indent="0" algn="l" rtl="0">
              <a:buNone/>
            </a:pPr>
            <a:r>
              <a:rPr sz="1600" b="0" i="0" u="none" baseline="0" lang="ro"/>
              <a:t>VP300 HEPA este echipamentul de curățare ideal pentru clienții care au nevoie de o mașină economică și fiabilă, cu un plus de valoare:</a:t>
            </a:r>
          </a:p>
          <a:p>
            <a:pPr algn="l" rtl="0">
              <a:buNone/>
            </a:pPr>
            <a:endParaRPr lang="ro" sz="1600" dirty="0"/>
          </a:p>
          <a:p>
            <a:pPr algn="l" rtl="0"/>
            <a:r>
              <a:rPr sz="1600" b="0" i="0" u="none" baseline="0" lang="ro">
                <a:effectLst/>
              </a:rPr>
              <a:t>Hoteluri</a:t>
            </a:r>
          </a:p>
          <a:p>
            <a:pPr algn="l" rtl="0"/>
            <a:r>
              <a:rPr sz="1600" b="0" i="0" u="none" baseline="0" lang="ro">
                <a:effectLst/>
              </a:rPr>
              <a:t>Zone de recepție</a:t>
            </a:r>
          </a:p>
          <a:p>
            <a:pPr algn="l" rtl="0"/>
            <a:r>
              <a:rPr sz="1600" b="0" i="0" u="none" baseline="0" lang="ro">
                <a:effectLst/>
              </a:rPr>
              <a:t>Birouri</a:t>
            </a:r>
          </a:p>
          <a:p>
            <a:pPr algn="l" rtl="0"/>
            <a:r>
              <a:rPr sz="1600" b="0" i="0" u="none" baseline="0" lang="ro">
                <a:effectLst/>
              </a:rPr>
              <a:t>Magazine</a:t>
            </a:r>
          </a:p>
          <a:p>
            <a:pPr algn="l" rtl="0"/>
            <a:r>
              <a:rPr sz="1600" b="0" i="0" u="none" baseline="0" lang="ro">
                <a:effectLst/>
              </a:rPr>
              <a:t>Școli/universități </a:t>
            </a:r>
          </a:p>
          <a:p>
            <a:endParaRPr lang="ro" sz="1600" dirty="0">
              <a:effectLst/>
            </a:endParaRPr>
          </a:p>
          <a:p>
            <a:pPr marL="0" indent="0" algn="l" rtl="0">
              <a:buNone/>
            </a:pPr>
            <a:r>
              <a:rPr sz="1600" b="0" i="0" u="none" baseline="0" lang="ro"/>
              <a:t>Modelul VP300 HEPA trebuie să funcționeze timp de câteva ore pe zi în zonele care sunt curățate regulat.</a:t>
            </a:r>
          </a:p>
          <a:p>
            <a:pPr marL="0" indent="0" algn="l" rtl="0">
              <a:buNone/>
            </a:pPr>
            <a:endParaRPr lang="ro" sz="1600" dirty="0">
              <a:effectLst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107166-E34B-80C6-38C6-6ACAE39501C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/>
            </a:r>
            <a:fld id="{6C385236-B7BA-4938-9EA6-6DEC8CA653D7}" type="slidenum">
              <a:rPr/>
              <a:pPr/>
              <a:t>5</a:t>
            </a:fld>
            <a:endParaRPr lang="ro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9F2D7-098E-825E-8D3C-484F9CC0B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b="1" i="0" u="none" baseline="0" lang="ro"/>
              <a:t>Utilizare primară și aplicații </a:t>
            </a:r>
            <a:endParaRPr lang="ro"/>
          </a:p>
        </p:txBody>
      </p:sp>
      <p:pic>
        <p:nvPicPr>
          <p:cNvPr id="9" name="Picture Placeholder 9">
            <a:extLst>
              <a:ext uri="{FF2B5EF4-FFF2-40B4-BE49-F238E27FC236}">
                <a16:creationId xmlns:a16="http://schemas.microsoft.com/office/drawing/2014/main" id="{D41CF1B4-F85C-18DE-E0F0-3DBE6F52004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389" r="20389"/>
          <a:stretch/>
        </p:blipFill>
        <p:spPr>
          <a:xfrm>
            <a:off x="6205538" y="0"/>
            <a:ext cx="5986462" cy="6284913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BAE64D3A-77E3-CFFA-19C0-0D83A5021B9F}"/>
              </a:ext>
            </a:extLst>
          </p:cNvPr>
          <p:cNvSpPr txBox="1">
            <a:spLocks/>
          </p:cNvSpPr>
          <p:nvPr/>
        </p:nvSpPr>
        <p:spPr>
          <a:xfrm>
            <a:off x="920896" y="6529068"/>
            <a:ext cx="2946254" cy="153888"/>
          </a:xfrm>
          <a:prstGeom prst="rect">
            <a:avLst/>
          </a:prstGeom>
        </p:spPr>
        <p:txBody>
          <a:bodyPr lIns="0" tIns="0" rIns="0" bIns="0"/>
          <a:lstStyle>
            <a:defPPr>
              <a:defRPr lang="ro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sz="1000" b="0" i="0" u="none" baseline="0" lang="ro">
                <a:solidFill>
                  <a:schemeClr val="bg2"/>
                </a:solidFill>
              </a:rPr>
              <a:t>PREZENTARE COMERCIALĂ ȘI TEHNICĂ VP300 HEPA</a:t>
            </a:r>
          </a:p>
        </p:txBody>
      </p:sp>
      <p:sp>
        <p:nvSpPr>
          <p:cNvPr id="12" name="Date Placeholder 46">
            <a:extLst>
              <a:ext uri="{FF2B5EF4-FFF2-40B4-BE49-F238E27FC236}">
                <a16:creationId xmlns:a16="http://schemas.microsoft.com/office/drawing/2014/main" id="{C0EAE42A-439E-92DE-D665-983C868C56D8}"/>
              </a:ext>
            </a:extLst>
          </p:cNvPr>
          <p:cNvSpPr txBox="1">
            <a:spLocks/>
          </p:cNvSpPr>
          <p:nvPr/>
        </p:nvSpPr>
        <p:spPr>
          <a:xfrm>
            <a:off x="4038600" y="6529068"/>
            <a:ext cx="759950" cy="153888"/>
          </a:xfrm>
          <a:prstGeom prst="rect">
            <a:avLst/>
          </a:prstGeom>
        </p:spPr>
        <p:txBody>
          <a:bodyPr lIns="0" tIns="0" rIns="0" bIns="0"/>
          <a:lstStyle>
            <a:defPPr>
              <a:defRPr lang="ro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b="0" i="0" u="none" baseline="0" lang="ro"/>
              <a:t/>
            </a:r>
            <a:fld id="{591CA700-FFA7-4361-935E-22119867D2CC}" type="datetime1">
              <a:rPr sz="1000">
                <a:solidFill>
                  <a:schemeClr val="bg2"/>
                </a:solidFill>
              </a:rPr>
              <a:pPr/>
              <a:t>2/22/2024</a:t>
            </a:fld>
            <a:endParaRPr lang="ro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42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D3BFD-59A5-9E6D-BCBC-7D02BEE10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EF54226-6101-2890-A667-68AF44A741C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113" r="14113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631F1D-02AB-E09B-5436-2D9D4C3C382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9424" y="1412875"/>
            <a:ext cx="5299075" cy="4870450"/>
          </a:xfrm>
        </p:spPr>
        <p:txBody>
          <a:bodyPr/>
          <a:lstStyle/>
          <a:p>
            <a:pPr algn="l" rtl="0">
              <a:spcBef>
                <a:spcPts val="600"/>
              </a:spcBef>
              <a:buNone/>
            </a:pPr>
            <a:r>
              <a:rPr sz="1600" b="0" i="0" u="none" baseline="0" lang="ro">
                <a:latin typeface="+mj-lt"/>
              </a:rPr>
              <a:t>Puncte cheie pentru vânzare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Nivel redus de zgomot în comparație cu poziționarea</a:t>
            </a:r>
            <a:r>
              <a:rPr sz="1600" b="0" i="0" u="none" baseline="0" lang="ro"/>
              <a:t>; Nivelul de presiune sonoră de 62 dB(A) reduce perturbațiile la curățarea în zonele ocupate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/>
              <a:t>Filtru HEPA certificat pentru un mediu mai curat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Cablu detașabil, minimizează timpul de nefuncționare (modele selectate)</a:t>
            </a:r>
            <a:endParaRPr lang="ro" sz="1600" dirty="0">
              <a:effectLst/>
            </a:endParaRP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Cablu portocaliu, minimizează riscul de împiedicare a persoanelor (modele selectate; detașabil în principal)</a:t>
            </a:r>
            <a:endParaRPr lang="ro" sz="1600" dirty="0">
              <a:effectLst/>
            </a:endParaRPr>
          </a:p>
          <a:p>
            <a:pPr algn="l" rtl="0">
              <a:spcBef>
                <a:spcPts val="600"/>
              </a:spcBef>
            </a:pPr>
            <a:r>
              <a:rPr sz="1600" b="0" i="0" u="none" baseline="0" lang="ro"/>
              <a:t>Greutate redusă, pentru portabilitate ușoară și ușurință în utilizare 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/>
              <a:t>Accesorii de înaltă calitate, asigură performanțe bune de curățare 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Capacitate mare de umplere netă - una dintre cele mai bune din clasă, vă economisește bani la întreținere</a:t>
            </a:r>
            <a:endParaRPr lang="ro" sz="1600" dirty="0"/>
          </a:p>
          <a:p>
            <a:pPr algn="l" rtl="0">
              <a:spcBef>
                <a:spcPts val="600"/>
              </a:spcBef>
            </a:pPr>
            <a:endParaRPr lang="ro" sz="16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905165-5BBD-91C6-55B7-0F89BCB17858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/>
            </a:r>
            <a:fld id="{6C385236-B7BA-4938-9EA6-6DEC8CA653D7}" type="slidenum">
              <a:rPr/>
              <a:pPr/>
              <a:t>6</a:t>
            </a:fld>
            <a:endParaRPr lang="ro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DEE4271-C330-C10F-8018-9142C89CF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b="1" i="0" u="none" baseline="0" lang="ro"/>
              <a:t>Beneficii pentru clienți</a:t>
            </a:r>
            <a:endParaRPr lang="ro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AA7F8982-2989-133E-FA1F-97F511086802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3117704" cy="307777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ro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sz="1000" b="0" i="0" u="none" baseline="0" lang="ro">
                <a:solidFill>
                  <a:schemeClr val="bg2"/>
                </a:solidFill>
              </a:rPr>
              <a:t>PREZENTARE COMERCIALĂ ȘI TEHNICĂ VP300 HEPA</a:t>
            </a:r>
          </a:p>
        </p:txBody>
      </p:sp>
      <p:sp>
        <p:nvSpPr>
          <p:cNvPr id="13" name="Date Placeholder 1">
            <a:extLst>
              <a:ext uri="{FF2B5EF4-FFF2-40B4-BE49-F238E27FC236}">
                <a16:creationId xmlns:a16="http://schemas.microsoft.com/office/drawing/2014/main" id="{5A2F85FC-4FEB-AF80-D467-DD1AAA24C989}"/>
              </a:ext>
            </a:extLst>
          </p:cNvPr>
          <p:cNvSpPr txBox="1">
            <a:spLocks/>
          </p:cNvSpPr>
          <p:nvPr/>
        </p:nvSpPr>
        <p:spPr>
          <a:xfrm>
            <a:off x="4038600" y="6529068"/>
            <a:ext cx="759950" cy="153888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None/>
            </a:pPr>
            <a:r>
              <a:rPr b="0" i="0" u="none" baseline="0" lang="ro"/>
              <a:t/>
            </a:r>
            <a:fld id="{5A4C1C73-A3F6-4E1A-89D8-D634B4744138}" type="datetime1">
              <a:rPr sz="1000">
                <a:solidFill>
                  <a:schemeClr val="bg2"/>
                </a:solidFill>
              </a:rPr>
              <a:pPr marL="0" indent="0">
                <a:buNone/>
              </a:pPr>
              <a:t>2/22/2024</a:t>
            </a:fld>
            <a:endParaRPr lang="ro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61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D2D4B-EA49-4727-23E7-111965EBE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3A34966F-6FDC-2175-B667-1704AD7E01F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075" r="18075"/>
          <a:stretch>
            <a:fillRect/>
          </a:stretch>
        </p:blipFill>
        <p:spPr/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6942076-D667-F8E6-BD9B-9E31124962F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algn="l" rtl="0">
              <a:spcBef>
                <a:spcPts val="600"/>
              </a:spcBef>
              <a:buNone/>
            </a:pPr>
            <a:r>
              <a:rPr sz="1600" b="0" i="0" u="none" baseline="0" lang="ro">
                <a:latin typeface="+mj-lt"/>
              </a:rPr>
              <a:t>Productivitate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Adecvat pentru câteva ore de aspirare continuă pe zi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Volum sac de praf 10 l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Filtru HEPA certificat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Accesorii de înaltă calitate pentru performanțe bune de curățare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Presiunea sonoră de 62 dB(A) reduce perturbațiile la curățarea în spații ocupate, de exemplu, în timpul în timpul zilei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Cablul detașabil asigură lipsa timpilor morți de service (modele selectate)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B02DF1-C07B-4D9F-5E5D-89A7294ED384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/>
            </a:r>
            <a:fld id="{6C385236-B7BA-4938-9EA6-6DEC8CA653D7}" type="slidenum">
              <a:rPr/>
              <a:pPr/>
              <a:t>7</a:t>
            </a:fld>
            <a:endParaRPr lang="ro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EF65E7A-6868-1B16-8759-98729B2C7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b="1" i="0" u="none" baseline="0" lang="ro"/>
              <a:t>Caracteristici</a:t>
            </a:r>
            <a:endParaRPr lang="ro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BB900C23-91DF-BED5-632B-BCEF4D498549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3117704" cy="307777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ro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sz="1000" b="0" i="0" u="none" baseline="0" lang="ro">
                <a:solidFill>
                  <a:schemeClr val="bg2"/>
                </a:solidFill>
              </a:rPr>
              <a:t>PREZENTARE COMERCIALĂ ȘI TEHNICĂ VP300 HEPA</a:t>
            </a:r>
          </a:p>
        </p:txBody>
      </p:sp>
      <p:sp>
        <p:nvSpPr>
          <p:cNvPr id="13" name="Date Placeholder 1">
            <a:extLst>
              <a:ext uri="{FF2B5EF4-FFF2-40B4-BE49-F238E27FC236}">
                <a16:creationId xmlns:a16="http://schemas.microsoft.com/office/drawing/2014/main" id="{E78700B2-D3F9-D075-380F-1EC23034FCDD}"/>
              </a:ext>
            </a:extLst>
          </p:cNvPr>
          <p:cNvSpPr txBox="1">
            <a:spLocks/>
          </p:cNvSpPr>
          <p:nvPr/>
        </p:nvSpPr>
        <p:spPr>
          <a:xfrm>
            <a:off x="4038600" y="6529068"/>
            <a:ext cx="759950" cy="153888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None/>
            </a:pPr>
            <a:r>
              <a:rPr b="0" i="0" u="none" baseline="0" lang="ro"/>
              <a:t/>
            </a:r>
            <a:fld id="{5A4C1C73-A3F6-4E1A-89D8-D634B4744138}" type="datetime1">
              <a:rPr sz="1000">
                <a:solidFill>
                  <a:schemeClr val="bg2"/>
                </a:solidFill>
              </a:rPr>
              <a:pPr marL="0" indent="0">
                <a:buNone/>
              </a:pPr>
              <a:t>2/22/2024</a:t>
            </a:fld>
            <a:endParaRPr lang="ro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58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3024D0-1B44-08CD-98DD-E0ABD24E5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852E68D9-E80D-2730-1FA7-B8C339669BE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394" r="19394"/>
          <a:stretch>
            <a:fillRect/>
          </a:stretch>
        </p:blipFill>
        <p:spPr/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CEB999A-F9EA-B150-7FE2-91BE44B548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9425" y="1412875"/>
            <a:ext cx="5235911" cy="4870450"/>
          </a:xfrm>
        </p:spPr>
        <p:txBody>
          <a:bodyPr/>
          <a:lstStyle/>
          <a:p>
            <a:pPr algn="l" rtl="0">
              <a:spcBef>
                <a:spcPts val="600"/>
              </a:spcBef>
              <a:buNone/>
            </a:pPr>
            <a:r>
              <a:rPr sz="1600" b="0" i="0" u="none" baseline="0" lang="ro">
                <a:latin typeface="+mj-lt"/>
              </a:rPr>
              <a:t>Facilitate în utilizare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Greutate redusă pentru transport ușor între locații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Mâner de transport ergonomic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Accesorii sigure și ușor accesibile (perie și duză pentru crestături)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Stabilitate și echilibru, urmează intuitiv utilizatorul fără a se răsturna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Capac superior ușor de îndepărtat pentru schimbarea sacului de praf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Parcare confortabilă a tubului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Suport cablu pe cârligul din spate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Depozitare compactă </a:t>
            </a:r>
          </a:p>
          <a:p>
            <a:pPr marL="0" indent="0" algn="l" rtl="0">
              <a:spcBef>
                <a:spcPts val="600"/>
              </a:spcBef>
              <a:buNone/>
            </a:pPr>
            <a:endParaRPr lang="ro" sz="1600" dirty="0">
              <a:effectLst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B122E-5F38-6186-DFF4-78709DD86D2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/>
            </a:r>
            <a:fld id="{6C385236-B7BA-4938-9EA6-6DEC8CA653D7}" type="slidenum">
              <a:rPr/>
              <a:pPr/>
              <a:t>8</a:t>
            </a:fld>
            <a:endParaRPr lang="ro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32C36F2-7D8A-9BE0-ED41-6DA931EF4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b="1" i="0" u="none" baseline="0" lang="ro"/>
              <a:t>Caracteristici</a:t>
            </a:r>
            <a:endParaRPr lang="ro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3F981CB3-B7C9-6CDE-62CF-3A8A79E4655E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3117704" cy="307777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ro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sz="1000" b="0" i="0" u="none" baseline="0" lang="ro">
                <a:solidFill>
                  <a:schemeClr val="bg2"/>
                </a:solidFill>
              </a:rPr>
              <a:t>PREZENTARE COMERCIALĂ ȘI TEHNICĂ VP300 HEPA</a:t>
            </a:r>
          </a:p>
        </p:txBody>
      </p:sp>
      <p:sp>
        <p:nvSpPr>
          <p:cNvPr id="13" name="Date Placeholder 1">
            <a:extLst>
              <a:ext uri="{FF2B5EF4-FFF2-40B4-BE49-F238E27FC236}">
                <a16:creationId xmlns:a16="http://schemas.microsoft.com/office/drawing/2014/main" id="{68AB6D97-17C3-A5A4-30B2-A252F1EAC842}"/>
              </a:ext>
            </a:extLst>
          </p:cNvPr>
          <p:cNvSpPr txBox="1">
            <a:spLocks/>
          </p:cNvSpPr>
          <p:nvPr/>
        </p:nvSpPr>
        <p:spPr>
          <a:xfrm>
            <a:off x="4038600" y="6529068"/>
            <a:ext cx="759950" cy="153888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None/>
            </a:pPr>
            <a:r>
              <a:rPr b="0" i="0" u="none" baseline="0" lang="ro"/>
              <a:t/>
            </a:r>
            <a:fld id="{5A4C1C73-A3F6-4E1A-89D8-D634B4744138}" type="datetime1">
              <a:rPr sz="1000">
                <a:solidFill>
                  <a:schemeClr val="bg2"/>
                </a:solidFill>
              </a:rPr>
              <a:pPr marL="0" indent="0">
                <a:buNone/>
              </a:pPr>
              <a:t>2/22/2024</a:t>
            </a:fld>
            <a:endParaRPr lang="ro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1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198DC9-C6A2-CDF6-70D1-A06F1693B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B9CFD88-80E2-D90B-1D18-FFCE4654492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174" t="1196" r="24671" b="6374"/>
          <a:stretch/>
        </p:blipFill>
        <p:spPr>
          <a:xfrm>
            <a:off x="6205538" y="0"/>
            <a:ext cx="5986461" cy="6284890"/>
          </a:xfr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16EFC13-5033-63D6-67D1-48EE85243A9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algn="l" rtl="0">
              <a:spcBef>
                <a:spcPts val="600"/>
              </a:spcBef>
              <a:buNone/>
            </a:pPr>
            <a:r>
              <a:rPr sz="1600" b="0" i="0" u="none" baseline="0" lang="ro">
                <a:latin typeface="+mj-lt"/>
              </a:rPr>
              <a:t>Fiabilitate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Capace de protecție roți spate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Roți frontale montate în peretele containerului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Bară de protecție din cauciuc a caroseriei, care nu lasă urme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Bara de protecție la praguri protejează roțile la trecerea peste praguri din cameră în cameră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Comutator de pornire/oprire durabil pentru manevrabilitatea cu piciorul</a:t>
            </a:r>
          </a:p>
          <a:p>
            <a:pPr algn="l" rtl="0">
              <a:spcBef>
                <a:spcPts val="600"/>
              </a:spcBef>
            </a:pPr>
            <a:r>
              <a:rPr sz="1600" b="0" i="0" u="none" baseline="0" lang="ro">
                <a:effectLst/>
              </a:rPr>
              <a:t>Modelul GM 80 cu fir detașabil, cu portabilitate dovedită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F21B9A-DF47-A719-6677-7540608C1CD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l" rtl="0"/>
            <a:r>
              <a:rPr b="0" i="0" u="none" baseline="0" lang="ro"/>
              <a:t/>
            </a:r>
            <a:fld id="{6C385236-B7BA-4938-9EA6-6DEC8CA653D7}" type="slidenum">
              <a:rPr/>
              <a:pPr/>
              <a:t>9</a:t>
            </a:fld>
            <a:endParaRPr lang="ro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FB528DC-31D5-B0EB-709B-ACC3F8AF7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b="1" i="0" u="none" baseline="0" lang="ro"/>
              <a:t>Caracteristici</a:t>
            </a:r>
            <a:endParaRPr lang="ro"/>
          </a:p>
        </p:txBody>
      </p:sp>
      <p:sp>
        <p:nvSpPr>
          <p:cNvPr id="19" name="Footer Placeholder 4">
            <a:extLst>
              <a:ext uri="{FF2B5EF4-FFF2-40B4-BE49-F238E27FC236}">
                <a16:creationId xmlns:a16="http://schemas.microsoft.com/office/drawing/2014/main" id="{791C56C8-618D-0139-62F5-6626EA761A65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3117704" cy="307777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ro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sz="1000" b="0" i="0" u="none" baseline="0" lang="ro">
                <a:solidFill>
                  <a:schemeClr val="bg2"/>
                </a:solidFill>
              </a:rPr>
              <a:t>PREZENTARE COMERCIALĂ ȘI TEHNICĂ VP300 HEPA</a:t>
            </a:r>
          </a:p>
        </p:txBody>
      </p:sp>
      <p:sp>
        <p:nvSpPr>
          <p:cNvPr id="20" name="Date Placeholder 11">
            <a:extLst>
              <a:ext uri="{FF2B5EF4-FFF2-40B4-BE49-F238E27FC236}">
                <a16:creationId xmlns:a16="http://schemas.microsoft.com/office/drawing/2014/main" id="{9BA2B208-2660-9A59-D7C8-BCF765D9524D}"/>
              </a:ext>
            </a:extLst>
          </p:cNvPr>
          <p:cNvSpPr txBox="1">
            <a:spLocks/>
          </p:cNvSpPr>
          <p:nvPr/>
        </p:nvSpPr>
        <p:spPr>
          <a:xfrm>
            <a:off x="4038600" y="6529068"/>
            <a:ext cx="759950" cy="153888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None/>
            </a:pPr>
            <a:r>
              <a:rPr b="0" i="0" u="none" baseline="0" lang="ro"/>
              <a:t/>
            </a:r>
            <a:fld id="{9061F8C7-F471-4C32-AC19-5817FA619B05}" type="datetime1">
              <a:rPr sz="1000">
                <a:solidFill>
                  <a:schemeClr val="bg2"/>
                </a:solidFill>
              </a:rPr>
              <a:pPr marL="0" indent="0">
                <a:buNone/>
              </a:pPr>
              <a:t>2/22/2024</a:t>
            </a:fld>
            <a:endParaRPr lang="ro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49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PcMTTKMytRD1esaJ_MgmQ"/>
  <p:tag name="TEMPLAFYSLIDEID" val="6375202961840805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PcMTTKMytRD1esaJ_MgmQ"/>
  <p:tag name="TEMPLAFYSLIDEID" val="6375202961840805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Nilfisk Toolbox_Standard_4-3">
  <a:themeElements>
    <a:clrScheme name="Nilfisk Color-theme">
      <a:dk1>
        <a:srgbClr val="28313F"/>
      </a:dk1>
      <a:lt1>
        <a:srgbClr val="FFFFFF"/>
      </a:lt1>
      <a:dk2>
        <a:srgbClr val="8997A4"/>
      </a:dk2>
      <a:lt2>
        <a:srgbClr val="B3BBC5"/>
      </a:lt2>
      <a:accent1>
        <a:srgbClr val="6194AA"/>
      </a:accent1>
      <a:accent2>
        <a:srgbClr val="2496BE"/>
      </a:accent2>
      <a:accent3>
        <a:srgbClr val="38AFD9"/>
      </a:accent3>
      <a:accent4>
        <a:srgbClr val="38A8B4"/>
      </a:accent4>
      <a:accent5>
        <a:srgbClr val="68C18B"/>
      </a:accent5>
      <a:accent6>
        <a:srgbClr val="F47358"/>
      </a:accent6>
      <a:hlink>
        <a:srgbClr val="38AFD9"/>
      </a:hlink>
      <a:folHlink>
        <a:srgbClr val="38AFD9"/>
      </a:folHlink>
    </a:clrScheme>
    <a:fontScheme name="Nilfisk">
      <a:majorFont>
        <a:latin typeface="Roboto Bold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ctr"/>
      <a:lstStyle>
        <a:defPPr algn="ctr">
          <a:defRPr sz="200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Updated PowerPoint template 07-03-2022" id="{9E190E2A-A7A5-4E87-8010-778499B664C6}" vid="{A3FD54EC-67ED-411F-96C2-E7386872FA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90E30D1931D74AA31AAF46CFE106EB" ma:contentTypeVersion="12" ma:contentTypeDescription="Create a new document." ma:contentTypeScope="" ma:versionID="b79afbd18b75f370f452cc30941d5b59">
  <xsd:schema xmlns:xsd="http://www.w3.org/2001/XMLSchema" xmlns:xs="http://www.w3.org/2001/XMLSchema" xmlns:p="http://schemas.microsoft.com/office/2006/metadata/properties" xmlns:ns1="http://schemas.microsoft.com/sharepoint/v3" xmlns:ns2="354dde04-e399-458e-afd2-5780735c498f" xmlns:ns3="b38e86ad-ecae-4d8b-a6a2-599c57c8c9ab" targetNamespace="http://schemas.microsoft.com/office/2006/metadata/properties" ma:root="true" ma:fieldsID="0bee1d93ba4506912d08c8c1f7363610" ns1:_="" ns2:_="" ns3:_="">
    <xsd:import namespace="http://schemas.microsoft.com/sharepoint/v3"/>
    <xsd:import namespace="354dde04-e399-458e-afd2-5780735c498f"/>
    <xsd:import namespace="b38e86ad-ecae-4d8b-a6a2-599c57c8c9ab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dde04-e399-458e-afd2-5780735c498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8e86ad-ecae-4d8b-a6a2-599c57c8c9a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08D9CF25-2968-4E35-9D7F-AFFFC6CD9F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933518B-43B2-4E22-9BD4-31F5AEA376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54dde04-e399-458e-afd2-5780735c498f"/>
    <ds:schemaRef ds:uri="b38e86ad-ecae-4d8b-a6a2-599c57c8c9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35D97F-54F6-4139-90B1-4BC360E16E53}">
  <ds:schemaRefs>
    <ds:schemaRef ds:uri="http://schemas.openxmlformats.org/package/2006/metadata/core-properties"/>
    <ds:schemaRef ds:uri="http://schemas.microsoft.com/sharepoint/v3"/>
    <ds:schemaRef ds:uri="http://schemas.microsoft.com/office/2006/documentManagement/types"/>
    <ds:schemaRef ds:uri="http://purl.org/dc/elements/1.1/"/>
    <ds:schemaRef ds:uri="http://purl.org/dc/dcmitype/"/>
    <ds:schemaRef ds:uri="http://www.w3.org/XML/1998/namespace"/>
    <ds:schemaRef ds:uri="b38e86ad-ecae-4d8b-a6a2-599c57c8c9ab"/>
    <ds:schemaRef ds:uri="http://schemas.microsoft.com/office/infopath/2007/PartnerControls"/>
    <ds:schemaRef ds:uri="354dde04-e399-458e-afd2-5780735c498f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Nilfisk PTT template</Template>
  <TotalTime>280</TotalTime>
  <Words>1402</Words>
  <Application>Microsoft Office PowerPoint</Application>
  <PresentationFormat>Widescreen</PresentationFormat>
  <Paragraphs>358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ＭＳ Ｐゴシック</vt:lpstr>
      <vt:lpstr>Arial</vt:lpstr>
      <vt:lpstr>Calibri</vt:lpstr>
      <vt:lpstr>Courier New</vt:lpstr>
      <vt:lpstr>Maersk Headline Office Light</vt:lpstr>
      <vt:lpstr>Roboto Black</vt:lpstr>
      <vt:lpstr>Roboto Bold</vt:lpstr>
      <vt:lpstr>Roboto Light</vt:lpstr>
      <vt:lpstr>Nilfisk Toolbox_Standard_4-3</vt:lpstr>
      <vt:lpstr>think-cell Slide</vt:lpstr>
      <vt:lpstr>VP300 HEPA Sales &amp; Technical presentation</vt:lpstr>
      <vt:lpstr>Contents</vt:lpstr>
      <vt:lpstr>Background</vt:lpstr>
      <vt:lpstr>Product summary</vt:lpstr>
      <vt:lpstr>Primary areas of applications </vt:lpstr>
      <vt:lpstr>Customer benefits</vt:lpstr>
      <vt:lpstr>Features</vt:lpstr>
      <vt:lpstr>Features</vt:lpstr>
      <vt:lpstr>Features</vt:lpstr>
      <vt:lpstr>PowerPoint Presentation</vt:lpstr>
      <vt:lpstr>PowerPoint Presentation</vt:lpstr>
      <vt:lpstr>Technical specifications</vt:lpstr>
      <vt:lpstr>Features</vt:lpstr>
      <vt:lpstr>Accessories</vt:lpstr>
      <vt:lpstr>Accessories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your presentation title here</dc:title>
  <dc:creator>eetoan nguyen quoc</dc:creator>
  <cp:lastModifiedBy>Line Skovbjerg</cp:lastModifiedBy>
  <cp:revision>16</cp:revision>
  <dcterms:created xsi:type="dcterms:W3CDTF">2024-02-15T01:10:14Z</dcterms:created>
  <dcterms:modified xsi:type="dcterms:W3CDTF">2024-02-22T11:53:31Z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2578482</vt:lpwstr>
  </property>
  <property fmtid="{D5CDD505-2E9C-101B-9397-08002B2CF9AE}" pid="3" name="NXPowerLiteSettings">
    <vt:lpwstr>A74006B004C800</vt:lpwstr>
  </property>
  <property fmtid="{D5CDD505-2E9C-101B-9397-08002B2CF9AE}" pid="4" name="NXPowerLiteVersion">
    <vt:lpwstr>D5.0.2</vt:lpwstr>
  </property>
  <property fmtid="{D5CDD505-2E9C-101B-9397-08002B2CF9AE}" pid="5" name="ContentTypeId">
    <vt:lpwstr>0x0101000D90E30D1931D74AA31AAF46CFE106EB</vt:lpwstr>
  </property>
  <property fmtid="{D5CDD505-2E9C-101B-9397-08002B2CF9AE}" pid="6" name="MSIP_Label_8af657d4-2045-4871-9872-e323e3545d60_Enabled">
    <vt:lpwstr>true</vt:lpwstr>
  </property>
  <property fmtid="{D5CDD505-2E9C-101B-9397-08002B2CF9AE}" pid="7" name="MSIP_Label_8af657d4-2045-4871-9872-e323e3545d60_SetDate">
    <vt:lpwstr>2022-03-07T09:52:37Z</vt:lpwstr>
  </property>
  <property fmtid="{D5CDD505-2E9C-101B-9397-08002B2CF9AE}" pid="8" name="MSIP_Label_8af657d4-2045-4871-9872-e323e3545d60_Method">
    <vt:lpwstr>Privileged</vt:lpwstr>
  </property>
  <property fmtid="{D5CDD505-2E9C-101B-9397-08002B2CF9AE}" pid="9" name="MSIP_Label_8af657d4-2045-4871-9872-e323e3545d60_Name">
    <vt:lpwstr>Open sublabel</vt:lpwstr>
  </property>
  <property fmtid="{D5CDD505-2E9C-101B-9397-08002B2CF9AE}" pid="10" name="MSIP_Label_8af657d4-2045-4871-9872-e323e3545d60_SiteId">
    <vt:lpwstr>753c5d99-05be-4237-b4c5-fdb2e6b32ab2</vt:lpwstr>
  </property>
  <property fmtid="{D5CDD505-2E9C-101B-9397-08002B2CF9AE}" pid="11" name="MSIP_Label_8af657d4-2045-4871-9872-e323e3545d60_ActionId">
    <vt:lpwstr>dc55aacb-2282-478e-992e-416176343d0e</vt:lpwstr>
  </property>
  <property fmtid="{D5CDD505-2E9C-101B-9397-08002B2CF9AE}" pid="12" name="MSIP_Label_8af657d4-2045-4871-9872-e323e3545d60_ContentBits">
    <vt:lpwstr>0</vt:lpwstr>
  </property>
</Properties>
</file>