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0"/>
  </p:notesMasterIdLst>
  <p:sldIdLst>
    <p:sldId id="259" r:id="rId5"/>
    <p:sldId id="286" r:id="rId6"/>
    <p:sldId id="288" r:id="rId7"/>
    <p:sldId id="2147482929" r:id="rId8"/>
    <p:sldId id="2147482928" r:id="rId9"/>
    <p:sldId id="2147482930" r:id="rId10"/>
    <p:sldId id="2147482931" r:id="rId11"/>
    <p:sldId id="2147482970" r:id="rId12"/>
    <p:sldId id="2147473919" r:id="rId13"/>
    <p:sldId id="2147473920" r:id="rId14"/>
    <p:sldId id="2147473921" r:id="rId15"/>
    <p:sldId id="2147473922" r:id="rId16"/>
    <p:sldId id="2147482932" r:id="rId17"/>
    <p:sldId id="2147482934" r:id="rId18"/>
    <p:sldId id="2147482971" r:id="rId19"/>
    <p:sldId id="2147482972" r:id="rId20"/>
    <p:sldId id="2147482938" r:id="rId21"/>
    <p:sldId id="2147482973" r:id="rId22"/>
    <p:sldId id="2147482974" r:id="rId23"/>
    <p:sldId id="2147482975" r:id="rId24"/>
    <p:sldId id="2147482976" r:id="rId25"/>
    <p:sldId id="2147482945" r:id="rId26"/>
    <p:sldId id="2147482946" r:id="rId27"/>
    <p:sldId id="2147482947" r:id="rId28"/>
    <p:sldId id="2147482948" r:id="rId29"/>
    <p:sldId id="2147482949" r:id="rId30"/>
    <p:sldId id="2147482950" r:id="rId31"/>
    <p:sldId id="2147482951" r:id="rId32"/>
    <p:sldId id="2147482952" r:id="rId33"/>
    <p:sldId id="2147482953" r:id="rId34"/>
    <p:sldId id="2147482954" r:id="rId35"/>
    <p:sldId id="2147482955" r:id="rId36"/>
    <p:sldId id="2147482956" r:id="rId37"/>
    <p:sldId id="2147482958" r:id="rId38"/>
    <p:sldId id="2147482969" r:id="rId39"/>
  </p:sldIdLst>
  <p:sldSz cx="12192000" cy="6858000"/>
  <p:notesSz cx="6797675" cy="9872663"/>
  <p:custDataLst>
    <p:tags r:id="rId41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>
            <p14:sldId id="259"/>
            <p14:sldId id="286"/>
            <p14:sldId id="288"/>
            <p14:sldId id="2147482929"/>
            <p14:sldId id="2147482928"/>
            <p14:sldId id="2147482930"/>
            <p14:sldId id="2147482931"/>
            <p14:sldId id="2147482970"/>
            <p14:sldId id="2147473919"/>
            <p14:sldId id="2147473920"/>
            <p14:sldId id="2147473921"/>
            <p14:sldId id="2147473922"/>
            <p14:sldId id="2147482932"/>
            <p14:sldId id="2147482934"/>
            <p14:sldId id="2147482971"/>
            <p14:sldId id="2147482972"/>
            <p14:sldId id="2147482938"/>
            <p14:sldId id="2147482973"/>
            <p14:sldId id="2147482974"/>
            <p14:sldId id="2147482975"/>
            <p14:sldId id="2147482976"/>
            <p14:sldId id="2147482945"/>
            <p14:sldId id="2147482946"/>
            <p14:sldId id="2147482947"/>
            <p14:sldId id="2147482948"/>
            <p14:sldId id="2147482949"/>
            <p14:sldId id="2147482950"/>
            <p14:sldId id="2147482951"/>
            <p14:sldId id="2147482952"/>
            <p14:sldId id="2147482953"/>
            <p14:sldId id="2147482954"/>
            <p14:sldId id="2147482955"/>
            <p14:sldId id="2147482956"/>
            <p14:sldId id="2147482958"/>
            <p14:sldId id="21474829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4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E1D22A-4564-FEA0-066D-AE80ED435C8C}" name="Line Skovbjerg" initials="LS" userId="S::lskovbjerg@Nilfisk.com::bd8d82be-b2a3-4297-892b-01dc5ddd9e5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  <p:cmAuthor id="3" name="Tri Vu" initials="TV" lastIdx="1" clrIdx="2">
    <p:extLst>
      <p:ext uri="{19B8F6BF-5375-455C-9EA6-DF929625EA0E}">
        <p15:presenceInfo xmlns:p15="http://schemas.microsoft.com/office/powerpoint/2012/main" userId="b3f7fa091a9d04d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8997A4"/>
    <a:srgbClr val="7C878E"/>
    <a:srgbClr val="000000"/>
    <a:srgbClr val="979797"/>
    <a:srgbClr val="4B4F54"/>
    <a:srgbClr val="606A70"/>
    <a:srgbClr val="D4CFBE"/>
    <a:srgbClr val="82827E"/>
    <a:srgbClr val="DDC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0" autoAdjust="0"/>
    <p:restoredTop sz="93447" autoAdjust="0"/>
  </p:normalViewPr>
  <p:slideViewPr>
    <p:cSldViewPr snapToGrid="0">
      <p:cViewPr varScale="1">
        <p:scale>
          <a:sx n="63" d="100"/>
          <a:sy n="63" d="100"/>
        </p:scale>
        <p:origin x="952" y="56"/>
      </p:cViewPr>
      <p:guideLst>
        <p:guide orient="horz" pos="304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6630" y="90"/>
      </p:cViewPr>
      <p:guideLst>
        <p:guide orient="horz" pos="3109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Soerum" userId="5d6d9336-a87a-403f-b568-08cd7aaba360" providerId="ADAL" clId="{FF385B39-864A-4BFF-B527-921A769E25BA}"/>
    <pc:docChg chg="custSel delSld modSld modSection">
      <pc:chgData name="Julie Soerum" userId="5d6d9336-a87a-403f-b568-08cd7aaba360" providerId="ADAL" clId="{FF385B39-864A-4BFF-B527-921A769E25BA}" dt="2024-08-13T14:56:44.428" v="108" actId="478"/>
      <pc:docMkLst>
        <pc:docMk/>
      </pc:docMkLst>
      <pc:sldChg chg="addSp delSp modSp mod">
        <pc:chgData name="Julie Soerum" userId="5d6d9336-a87a-403f-b568-08cd7aaba360" providerId="ADAL" clId="{FF385B39-864A-4BFF-B527-921A769E25BA}" dt="2024-08-13T14:56:44.428" v="108" actId="478"/>
        <pc:sldMkLst>
          <pc:docMk/>
          <pc:sldMk cId="367387801" sldId="286"/>
        </pc:sldMkLst>
        <pc:spChg chg="del">
          <ac:chgData name="Julie Soerum" userId="5d6d9336-a87a-403f-b568-08cd7aaba360" providerId="ADAL" clId="{FF385B39-864A-4BFF-B527-921A769E25BA}" dt="2024-08-13T14:56:35.631" v="106" actId="478"/>
          <ac:spMkLst>
            <pc:docMk/>
            <pc:sldMk cId="367387801" sldId="286"/>
            <ac:spMk id="7" creationId="{40E66796-D33F-46D4-A7D4-01899DA7D614}"/>
          </ac:spMkLst>
        </pc:spChg>
        <pc:spChg chg="del">
          <ac:chgData name="Julie Soerum" userId="5d6d9336-a87a-403f-b568-08cd7aaba360" providerId="ADAL" clId="{FF385B39-864A-4BFF-B527-921A769E25BA}" dt="2024-08-13T14:56:27.012" v="104" actId="478"/>
          <ac:spMkLst>
            <pc:docMk/>
            <pc:sldMk cId="367387801" sldId="286"/>
            <ac:spMk id="13" creationId="{42CE94A0-EF79-4011-8AF4-C263AF197290}"/>
          </ac:spMkLst>
        </pc:spChg>
        <pc:spChg chg="del">
          <ac:chgData name="Julie Soerum" userId="5d6d9336-a87a-403f-b568-08cd7aaba360" providerId="ADAL" clId="{FF385B39-864A-4BFF-B527-921A769E25BA}" dt="2024-08-13T14:56:19.659" v="103" actId="478"/>
          <ac:spMkLst>
            <pc:docMk/>
            <pc:sldMk cId="367387801" sldId="286"/>
            <ac:spMk id="15" creationId="{9B685456-66C1-F0CC-31DA-D63D61249074}"/>
          </ac:spMkLst>
        </pc:spChg>
        <pc:spChg chg="del">
          <ac:chgData name="Julie Soerum" userId="5d6d9336-a87a-403f-b568-08cd7aaba360" providerId="ADAL" clId="{FF385B39-864A-4BFF-B527-921A769E25BA}" dt="2024-08-13T14:56:44.428" v="108" actId="478"/>
          <ac:spMkLst>
            <pc:docMk/>
            <pc:sldMk cId="367387801" sldId="286"/>
            <ac:spMk id="16" creationId="{387F1691-641A-C9F0-A317-A6C02E9A6807}"/>
          </ac:spMkLst>
        </pc:spChg>
        <pc:spChg chg="add del mod">
          <ac:chgData name="Julie Soerum" userId="5d6d9336-a87a-403f-b568-08cd7aaba360" providerId="ADAL" clId="{FF385B39-864A-4BFF-B527-921A769E25BA}" dt="2024-08-13T14:56:31.468" v="105" actId="478"/>
          <ac:spMkLst>
            <pc:docMk/>
            <pc:sldMk cId="367387801" sldId="286"/>
            <ac:spMk id="18" creationId="{7E795DF7-A48F-AC18-6243-C90EDD0D46F6}"/>
          </ac:spMkLst>
        </pc:spChg>
        <pc:spChg chg="add del mod">
          <ac:chgData name="Julie Soerum" userId="5d6d9336-a87a-403f-b568-08cd7aaba360" providerId="ADAL" clId="{FF385B39-864A-4BFF-B527-921A769E25BA}" dt="2024-08-13T14:56:40.791" v="107" actId="478"/>
          <ac:spMkLst>
            <pc:docMk/>
            <pc:sldMk cId="367387801" sldId="286"/>
            <ac:spMk id="20" creationId="{0CCA03C3-8189-7161-6153-06575EEC5021}"/>
          </ac:spMkLst>
        </pc:spChg>
      </pc:sldChg>
      <pc:sldChg chg="modSp mod">
        <pc:chgData name="Julie Soerum" userId="5d6d9336-a87a-403f-b568-08cd7aaba360" providerId="ADAL" clId="{FF385B39-864A-4BFF-B527-921A769E25BA}" dt="2024-08-02T13:22:41.452" v="2"/>
        <pc:sldMkLst>
          <pc:docMk/>
          <pc:sldMk cId="3231193863" sldId="2147473921"/>
        </pc:sldMkLst>
        <pc:spChg chg="mod">
          <ac:chgData name="Julie Soerum" userId="5d6d9336-a87a-403f-b568-08cd7aaba360" providerId="ADAL" clId="{FF385B39-864A-4BFF-B527-921A769E25BA}" dt="2024-08-02T13:22:08.478" v="0"/>
          <ac:spMkLst>
            <pc:docMk/>
            <pc:sldMk cId="3231193863" sldId="2147473921"/>
            <ac:spMk id="11" creationId="{DC68E138-6F69-9CD7-CC4A-A601D20BC103}"/>
          </ac:spMkLst>
        </pc:spChg>
        <pc:spChg chg="mod">
          <ac:chgData name="Julie Soerum" userId="5d6d9336-a87a-403f-b568-08cd7aaba360" providerId="ADAL" clId="{FF385B39-864A-4BFF-B527-921A769E25BA}" dt="2024-08-02T13:22:21.942" v="1"/>
          <ac:spMkLst>
            <pc:docMk/>
            <pc:sldMk cId="3231193863" sldId="2147473921"/>
            <ac:spMk id="13" creationId="{7F89B571-55D2-E9E8-65CB-102B00BB7845}"/>
          </ac:spMkLst>
        </pc:spChg>
        <pc:spChg chg="mod">
          <ac:chgData name="Julie Soerum" userId="5d6d9336-a87a-403f-b568-08cd7aaba360" providerId="ADAL" clId="{FF385B39-864A-4BFF-B527-921A769E25BA}" dt="2024-08-02T13:22:41.452" v="2"/>
          <ac:spMkLst>
            <pc:docMk/>
            <pc:sldMk cId="3231193863" sldId="2147473921"/>
            <ac:spMk id="15" creationId="{8C861408-20A6-A0EF-229C-CFC111304082}"/>
          </ac:spMkLst>
        </pc:spChg>
      </pc:sldChg>
      <pc:sldChg chg="modSp mod">
        <pc:chgData name="Julie Soerum" userId="5d6d9336-a87a-403f-b568-08cd7aaba360" providerId="ADAL" clId="{FF385B39-864A-4BFF-B527-921A769E25BA}" dt="2024-08-02T13:25:20.224" v="3" actId="20577"/>
        <pc:sldMkLst>
          <pc:docMk/>
          <pc:sldMk cId="1107883712" sldId="2147473922"/>
        </pc:sldMkLst>
        <pc:spChg chg="mod">
          <ac:chgData name="Julie Soerum" userId="5d6d9336-a87a-403f-b568-08cd7aaba360" providerId="ADAL" clId="{FF385B39-864A-4BFF-B527-921A769E25BA}" dt="2024-08-02T13:25:20.224" v="3" actId="20577"/>
          <ac:spMkLst>
            <pc:docMk/>
            <pc:sldMk cId="1107883712" sldId="2147473922"/>
            <ac:spMk id="10" creationId="{6BBCFC5B-D7E8-D9EA-2E37-64817C79D9C9}"/>
          </ac:spMkLst>
        </pc:spChg>
      </pc:sldChg>
      <pc:sldChg chg="del">
        <pc:chgData name="Julie Soerum" userId="5d6d9336-a87a-403f-b568-08cd7aaba360" providerId="ADAL" clId="{FF385B39-864A-4BFF-B527-921A769E25BA}" dt="2024-08-13T14:55:59.046" v="92" actId="47"/>
        <pc:sldMkLst>
          <pc:docMk/>
          <pc:sldMk cId="3465624916" sldId="2147482889"/>
        </pc:sldMkLst>
      </pc:sldChg>
      <pc:sldChg chg="del">
        <pc:chgData name="Julie Soerum" userId="5d6d9336-a87a-403f-b568-08cd7aaba360" providerId="ADAL" clId="{FF385B39-864A-4BFF-B527-921A769E25BA}" dt="2024-08-13T14:56:01.282" v="96" actId="47"/>
        <pc:sldMkLst>
          <pc:docMk/>
          <pc:sldMk cId="926634061" sldId="2147482933"/>
        </pc:sldMkLst>
      </pc:sldChg>
      <pc:sldChg chg="modSp mod">
        <pc:chgData name="Julie Soerum" userId="5d6d9336-a87a-403f-b568-08cd7aaba360" providerId="ADAL" clId="{FF385B39-864A-4BFF-B527-921A769E25BA}" dt="2024-08-13T12:19:20.279" v="69" actId="20577"/>
        <pc:sldMkLst>
          <pc:docMk/>
          <pc:sldMk cId="1478725625" sldId="2147482934"/>
        </pc:sldMkLst>
        <pc:spChg chg="mod">
          <ac:chgData name="Julie Soerum" userId="5d6d9336-a87a-403f-b568-08cd7aaba360" providerId="ADAL" clId="{FF385B39-864A-4BFF-B527-921A769E25BA}" dt="2024-08-13T12:19:20.279" v="69" actId="20577"/>
          <ac:spMkLst>
            <pc:docMk/>
            <pc:sldMk cId="1478725625" sldId="2147482934"/>
            <ac:spMk id="16" creationId="{0CF2B101-83EA-E46C-8F56-007B31F9A515}"/>
          </ac:spMkLst>
        </pc:spChg>
      </pc:sldChg>
      <pc:sldChg chg="modSp mod">
        <pc:chgData name="Julie Soerum" userId="5d6d9336-a87a-403f-b568-08cd7aaba360" providerId="ADAL" clId="{FF385B39-864A-4BFF-B527-921A769E25BA}" dt="2024-08-13T14:36:46.696" v="81" actId="20577"/>
        <pc:sldMkLst>
          <pc:docMk/>
          <pc:sldMk cId="2874359617" sldId="2147482945"/>
        </pc:sldMkLst>
        <pc:spChg chg="mod">
          <ac:chgData name="Julie Soerum" userId="5d6d9336-a87a-403f-b568-08cd7aaba360" providerId="ADAL" clId="{FF385B39-864A-4BFF-B527-921A769E25BA}" dt="2024-08-13T14:36:46.696" v="81" actId="20577"/>
          <ac:spMkLst>
            <pc:docMk/>
            <pc:sldMk cId="2874359617" sldId="2147482945"/>
            <ac:spMk id="5" creationId="{8EA4D513-6499-D935-0B98-CCB19CE834EA}"/>
          </ac:spMkLst>
        </pc:spChg>
      </pc:sldChg>
      <pc:sldChg chg="delSp mod">
        <pc:chgData name="Julie Soerum" userId="5d6d9336-a87a-403f-b568-08cd7aaba360" providerId="ADAL" clId="{FF385B39-864A-4BFF-B527-921A769E25BA}" dt="2024-08-13T14:40:38.136" v="82" actId="478"/>
        <pc:sldMkLst>
          <pc:docMk/>
          <pc:sldMk cId="1752990001" sldId="2147482952"/>
        </pc:sldMkLst>
        <pc:spChg chg="del">
          <ac:chgData name="Julie Soerum" userId="5d6d9336-a87a-403f-b568-08cd7aaba360" providerId="ADAL" clId="{FF385B39-864A-4BFF-B527-921A769E25BA}" dt="2024-08-13T14:40:38.136" v="82" actId="478"/>
          <ac:spMkLst>
            <pc:docMk/>
            <pc:sldMk cId="1752990001" sldId="2147482952"/>
            <ac:spMk id="2" creationId="{BE2DF13C-9ED9-813C-5388-1370BF765A2A}"/>
          </ac:spMkLst>
        </pc:spChg>
      </pc:sldChg>
      <pc:sldChg chg="modSp mod">
        <pc:chgData name="Julie Soerum" userId="5d6d9336-a87a-403f-b568-08cd7aaba360" providerId="ADAL" clId="{FF385B39-864A-4BFF-B527-921A769E25BA}" dt="2024-08-13T14:41:37.592" v="83" actId="20577"/>
        <pc:sldMkLst>
          <pc:docMk/>
          <pc:sldMk cId="1996393601" sldId="2147482953"/>
        </pc:sldMkLst>
        <pc:spChg chg="mod">
          <ac:chgData name="Julie Soerum" userId="5d6d9336-a87a-403f-b568-08cd7aaba360" providerId="ADAL" clId="{FF385B39-864A-4BFF-B527-921A769E25BA}" dt="2024-08-13T14:41:37.592" v="83" actId="20577"/>
          <ac:spMkLst>
            <pc:docMk/>
            <pc:sldMk cId="1996393601" sldId="2147482953"/>
            <ac:spMk id="9" creationId="{AF92139E-20A9-2AD1-34C6-45447B7E1172}"/>
          </ac:spMkLst>
        </pc:spChg>
      </pc:sldChg>
      <pc:sldChg chg="modSp del mod">
        <pc:chgData name="Julie Soerum" userId="5d6d9336-a87a-403f-b568-08cd7aaba360" providerId="ADAL" clId="{FF385B39-864A-4BFF-B527-921A769E25BA}" dt="2024-08-13T14:55:58.288" v="91" actId="47"/>
        <pc:sldMkLst>
          <pc:docMk/>
          <pc:sldMk cId="4062954508" sldId="2147482959"/>
        </pc:sldMkLst>
        <pc:spChg chg="mod">
          <ac:chgData name="Julie Soerum" userId="5d6d9336-a87a-403f-b568-08cd7aaba360" providerId="ADAL" clId="{FF385B39-864A-4BFF-B527-921A769E25BA}" dt="2024-08-13T14:43:29.698" v="85" actId="20577"/>
          <ac:spMkLst>
            <pc:docMk/>
            <pc:sldMk cId="4062954508" sldId="2147482959"/>
            <ac:spMk id="19" creationId="{843831FF-B230-A4E5-4AFA-F147274B7A2E}"/>
          </ac:spMkLst>
        </pc:spChg>
      </pc:sldChg>
      <pc:sldChg chg="del">
        <pc:chgData name="Julie Soerum" userId="5d6d9336-a87a-403f-b568-08cd7aaba360" providerId="ADAL" clId="{FF385B39-864A-4BFF-B527-921A769E25BA}" dt="2024-08-13T14:56:00.077" v="94" actId="47"/>
        <pc:sldMkLst>
          <pc:docMk/>
          <pc:sldMk cId="3850998401" sldId="2147482960"/>
        </pc:sldMkLst>
      </pc:sldChg>
      <pc:sldChg chg="del">
        <pc:chgData name="Julie Soerum" userId="5d6d9336-a87a-403f-b568-08cd7aaba360" providerId="ADAL" clId="{FF385B39-864A-4BFF-B527-921A769E25BA}" dt="2024-08-13T14:56:00.693" v="95" actId="47"/>
        <pc:sldMkLst>
          <pc:docMk/>
          <pc:sldMk cId="425541071" sldId="2147482962"/>
        </pc:sldMkLst>
      </pc:sldChg>
      <pc:sldChg chg="modSp del mod">
        <pc:chgData name="Julie Soerum" userId="5d6d9336-a87a-403f-b568-08cd7aaba360" providerId="ADAL" clId="{FF385B39-864A-4BFF-B527-921A769E25BA}" dt="2024-08-13T14:56:03.504" v="97" actId="47"/>
        <pc:sldMkLst>
          <pc:docMk/>
          <pc:sldMk cId="1771839657" sldId="2147482964"/>
        </pc:sldMkLst>
        <pc:spChg chg="mod">
          <ac:chgData name="Julie Soerum" userId="5d6d9336-a87a-403f-b568-08cd7aaba360" providerId="ADAL" clId="{FF385B39-864A-4BFF-B527-921A769E25BA}" dt="2024-08-13T14:47:58.498" v="89" actId="20577"/>
          <ac:spMkLst>
            <pc:docMk/>
            <pc:sldMk cId="1771839657" sldId="2147482964"/>
            <ac:spMk id="9" creationId="{7E1CF3E6-B60C-94FE-7E0F-7CE71E5B4729}"/>
          </ac:spMkLst>
        </pc:spChg>
        <pc:spChg chg="mod">
          <ac:chgData name="Julie Soerum" userId="5d6d9336-a87a-403f-b568-08cd7aaba360" providerId="ADAL" clId="{FF385B39-864A-4BFF-B527-921A769E25BA}" dt="2024-08-13T14:48:29.521" v="90" actId="20577"/>
          <ac:spMkLst>
            <pc:docMk/>
            <pc:sldMk cId="1771839657" sldId="2147482964"/>
            <ac:spMk id="12" creationId="{B15524DC-341D-48B2-911F-B7534CB6F418}"/>
          </ac:spMkLst>
        </pc:spChg>
      </pc:sldChg>
      <pc:sldChg chg="del">
        <pc:chgData name="Julie Soerum" userId="5d6d9336-a87a-403f-b568-08cd7aaba360" providerId="ADAL" clId="{FF385B39-864A-4BFF-B527-921A769E25BA}" dt="2024-08-13T14:56:04.480" v="98" actId="47"/>
        <pc:sldMkLst>
          <pc:docMk/>
          <pc:sldMk cId="2408202413" sldId="2147482965"/>
        </pc:sldMkLst>
      </pc:sldChg>
      <pc:sldChg chg="del">
        <pc:chgData name="Julie Soerum" userId="5d6d9336-a87a-403f-b568-08cd7aaba360" providerId="ADAL" clId="{FF385B39-864A-4BFF-B527-921A769E25BA}" dt="2024-08-13T14:56:07.484" v="100" actId="47"/>
        <pc:sldMkLst>
          <pc:docMk/>
          <pc:sldMk cId="1079720117" sldId="2147482966"/>
        </pc:sldMkLst>
      </pc:sldChg>
      <pc:sldChg chg="del">
        <pc:chgData name="Julie Soerum" userId="5d6d9336-a87a-403f-b568-08cd7aaba360" providerId="ADAL" clId="{FF385B39-864A-4BFF-B527-921A769E25BA}" dt="2024-08-13T14:56:10.266" v="102" actId="47"/>
        <pc:sldMkLst>
          <pc:docMk/>
          <pc:sldMk cId="1487858324" sldId="2147482967"/>
        </pc:sldMkLst>
      </pc:sldChg>
      <pc:sldChg chg="del">
        <pc:chgData name="Julie Soerum" userId="5d6d9336-a87a-403f-b568-08cd7aaba360" providerId="ADAL" clId="{FF385B39-864A-4BFF-B527-921A769E25BA}" dt="2024-08-13T14:56:08.965" v="101" actId="47"/>
        <pc:sldMkLst>
          <pc:docMk/>
          <pc:sldMk cId="2980209587" sldId="2147482968"/>
        </pc:sldMkLst>
      </pc:sldChg>
      <pc:sldChg chg="modSp mod">
        <pc:chgData name="Julie Soerum" userId="5d6d9336-a87a-403f-b568-08cd7aaba360" providerId="ADAL" clId="{FF385B39-864A-4BFF-B527-921A769E25BA}" dt="2024-08-13T12:20:22.621" v="70" actId="1076"/>
        <pc:sldMkLst>
          <pc:docMk/>
          <pc:sldMk cId="1054189407" sldId="2147482971"/>
        </pc:sldMkLst>
        <pc:spChg chg="mod">
          <ac:chgData name="Julie Soerum" userId="5d6d9336-a87a-403f-b568-08cd7aaba360" providerId="ADAL" clId="{FF385B39-864A-4BFF-B527-921A769E25BA}" dt="2024-08-13T12:20:22.621" v="70" actId="1076"/>
          <ac:spMkLst>
            <pc:docMk/>
            <pc:sldMk cId="1054189407" sldId="2147482971"/>
            <ac:spMk id="27" creationId="{985B5035-B69E-4A7E-172F-53BC77A08872}"/>
          </ac:spMkLst>
        </pc:spChg>
      </pc:sldChg>
      <pc:sldChg chg="modSp mod">
        <pc:chgData name="Julie Soerum" userId="5d6d9336-a87a-403f-b568-08cd7aaba360" providerId="ADAL" clId="{FF385B39-864A-4BFF-B527-921A769E25BA}" dt="2024-08-02T13:30:33.640" v="50" actId="20577"/>
        <pc:sldMkLst>
          <pc:docMk/>
          <pc:sldMk cId="1290738780" sldId="2147482972"/>
        </pc:sldMkLst>
        <pc:spChg chg="mod">
          <ac:chgData name="Julie Soerum" userId="5d6d9336-a87a-403f-b568-08cd7aaba360" providerId="ADAL" clId="{FF385B39-864A-4BFF-B527-921A769E25BA}" dt="2024-08-02T13:29:20.795" v="37" actId="20577"/>
          <ac:spMkLst>
            <pc:docMk/>
            <pc:sldMk cId="1290738780" sldId="2147482972"/>
            <ac:spMk id="9" creationId="{7E1CF3E6-B60C-94FE-7E0F-7CE71E5B4729}"/>
          </ac:spMkLst>
        </pc:spChg>
        <pc:spChg chg="mod">
          <ac:chgData name="Julie Soerum" userId="5d6d9336-a87a-403f-b568-08cd7aaba360" providerId="ADAL" clId="{FF385B39-864A-4BFF-B527-921A769E25BA}" dt="2024-08-02T13:30:33.640" v="50" actId="20577"/>
          <ac:spMkLst>
            <pc:docMk/>
            <pc:sldMk cId="1290738780" sldId="2147482972"/>
            <ac:spMk id="12" creationId="{B15524DC-341D-48B2-911F-B7534CB6F418}"/>
          </ac:spMkLst>
        </pc:spChg>
      </pc:sldChg>
      <pc:sldChg chg="modSp mod">
        <pc:chgData name="Julie Soerum" userId="5d6d9336-a87a-403f-b568-08cd7aaba360" providerId="ADAL" clId="{FF385B39-864A-4BFF-B527-921A769E25BA}" dt="2024-08-05T07:57:20.960" v="53" actId="20577"/>
        <pc:sldMkLst>
          <pc:docMk/>
          <pc:sldMk cId="2750291578" sldId="2147482974"/>
        </pc:sldMkLst>
        <pc:spChg chg="mod">
          <ac:chgData name="Julie Soerum" userId="5d6d9336-a87a-403f-b568-08cd7aaba360" providerId="ADAL" clId="{FF385B39-864A-4BFF-B527-921A769E25BA}" dt="2024-08-05T07:57:20.960" v="53" actId="20577"/>
          <ac:spMkLst>
            <pc:docMk/>
            <pc:sldMk cId="2750291578" sldId="2147482974"/>
            <ac:spMk id="8" creationId="{84158759-63B6-768B-75DC-553F6EB40A33}"/>
          </ac:spMkLst>
        </pc:spChg>
      </pc:sldChg>
      <pc:sldChg chg="modSp del mod">
        <pc:chgData name="Julie Soerum" userId="5d6d9336-a87a-403f-b568-08cd7aaba360" providerId="ADAL" clId="{FF385B39-864A-4BFF-B527-921A769E25BA}" dt="2024-08-13T14:55:59.505" v="93" actId="47"/>
        <pc:sldMkLst>
          <pc:docMk/>
          <pc:sldMk cId="1299086809" sldId="2147482977"/>
        </pc:sldMkLst>
        <pc:spChg chg="mod">
          <ac:chgData name="Julie Soerum" userId="5d6d9336-a87a-403f-b568-08cd7aaba360" providerId="ADAL" clId="{FF385B39-864A-4BFF-B527-921A769E25BA}" dt="2024-08-13T14:45:46.251" v="87" actId="20577"/>
          <ac:spMkLst>
            <pc:docMk/>
            <pc:sldMk cId="1299086809" sldId="2147482977"/>
            <ac:spMk id="11" creationId="{EA67855E-DC80-073D-7874-9BB821C3106D}"/>
          </ac:spMkLst>
        </pc:spChg>
        <pc:spChg chg="mod">
          <ac:chgData name="Julie Soerum" userId="5d6d9336-a87a-403f-b568-08cd7aaba360" providerId="ADAL" clId="{FF385B39-864A-4BFF-B527-921A769E25BA}" dt="2024-08-13T14:45:07.027" v="86" actId="20577"/>
          <ac:spMkLst>
            <pc:docMk/>
            <pc:sldMk cId="1299086809" sldId="2147482977"/>
            <ac:spMk id="20" creationId="{954CB162-E6E1-9539-5BF8-DB2D1BB1A041}"/>
          </ac:spMkLst>
        </pc:spChg>
      </pc:sldChg>
      <pc:sldChg chg="del">
        <pc:chgData name="Julie Soerum" userId="5d6d9336-a87a-403f-b568-08cd7aaba360" providerId="ADAL" clId="{FF385B39-864A-4BFF-B527-921A769E25BA}" dt="2024-08-13T14:56:06.398" v="99" actId="47"/>
        <pc:sldMkLst>
          <pc:docMk/>
          <pc:sldMk cId="1561344958" sldId="2147482978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9:20:06.8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7578,'0'0'1600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8C330-DBEC-9499-6939-E82D4D524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812C4E1-0933-FD42-A931-67E3B87A36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CE77255-4982-59CB-FB61-244C615BB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139320-69C0-7610-90FC-FFF20A8A1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2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14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2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49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46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46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424FD1D-8D43-4AAB-841A-4BE7E99E2543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81A292DA-D9E5-4D2B-9577-12A122267401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763ADE9F-C549-46A5-A682-CB4119829F64}" type="datetime1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99BF9A7-502D-4157-AAAD-168F774229FD}" type="datetime1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A04F6A0-D17D-40E0-AB04-DC4B79D5E2E1}" type="datetime1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05405CE-54EC-4FD6-87DF-E24CB0935E70}" type="datetime1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D7CD0CF-3EDD-49BB-A510-6DC5077DF345}" type="datetime1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6E3F60D-BCC4-43FE-8AA4-932C101650F5}" type="datetime1">
              <a:rPr lang="en-US" smtClean="0"/>
              <a:t>8/13/2024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8" t="9357" r="9482" b="37471"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Guides</a:t>
            </a:r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59DCEA55-7CBF-43FC-9553-BD77B22FD9BE}" type="datetime1">
              <a:rPr lang="en-US" smtClean="0"/>
              <a:t>8/13/2024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 dirty="0">
                <a:solidFill>
                  <a:schemeClr val="tx1"/>
                </a:solidFill>
                <a:cs typeface="Arial" pitchFamily="34" charset="0"/>
              </a:rPr>
            </a:b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9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 dirty="0">
                <a:latin typeface="+mj-lt"/>
              </a:rPr>
              <a:t>Nilfisk presentation guidelines and tips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048ADAD0-D995-41A4-A197-AA2AAD97FE8F}" type="datetime1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65DA8C1C-FA4F-457E-8AFF-6727D2C6C775}" type="datetime1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361E54A2-67C7-4943-B8E0-0F7F932DABFD}" type="datetime1">
              <a:rPr lang="en-US" smtClean="0"/>
              <a:t>8/13/2024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D6756DE-DC26-4520-8ECB-A22CD1658E74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80C4F4F-C53E-4F35-BB11-C476FD89F20C}" type="datetime1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523FF11-3A65-485D-8E40-4C7F5D621D73}" type="datetime1">
              <a:rPr lang="en-US" smtClean="0"/>
              <a:t>8/13/2024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5D2B52A-32E9-4E3C-A3E4-E039EB23F5AC}" type="datetime1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B67FFC29-F95D-44F2-B149-73C8390A375E}" type="datetime1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36C20012-9651-4A19-B6FD-DD9A31F073F3}" type="datetime1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sv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tiff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jpe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sv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74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1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eg"/><Relationship Id="rId5" Type="http://schemas.openxmlformats.org/officeDocument/2006/relationships/image" Target="../media/image30.sv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4EBB4E-14F2-B549-DACA-3F1B89485581}"/>
              </a:ext>
            </a:extLst>
          </p:cNvPr>
          <p:cNvSpPr/>
          <p:nvPr/>
        </p:nvSpPr>
        <p:spPr>
          <a:xfrm>
            <a:off x="0" y="0"/>
            <a:ext cx="12192000" cy="6273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F58484-5BC4-4866-93A0-0360B816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VHB120 </a:t>
            </a:r>
            <a:r>
              <a:rPr lang="en-US" dirty="0" err="1"/>
              <a:t>salgspresentasjon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14:cNvPr>
              <p14:cNvContentPartPr/>
              <p14:nvPr/>
            </p14:nvContentPartPr>
            <p14:xfrm>
              <a:off x="-255960" y="151515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64960" y="1506514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magine 4" descr="Immagine che contiene macchina, stoviglie&#10;&#10;Descrizione generata automaticamente">
            <a:extLst>
              <a:ext uri="{FF2B5EF4-FFF2-40B4-BE49-F238E27FC236}">
                <a16:creationId xmlns:a16="http://schemas.microsoft.com/office/drawing/2014/main" id="{3FD93A50-9CC2-674B-C400-3BBE17C364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752" y="2440903"/>
            <a:ext cx="3029804" cy="3857113"/>
          </a:xfrm>
          <a:prstGeom prst="rect">
            <a:avLst/>
          </a:prstGeom>
        </p:spPr>
      </p:pic>
      <p:pic>
        <p:nvPicPr>
          <p:cNvPr id="6" name="Immagine 7" descr="Immagine che contiene duplicatore, macchina&#10;&#10;Descrizione generata automaticamente">
            <a:extLst>
              <a:ext uri="{FF2B5EF4-FFF2-40B4-BE49-F238E27FC236}">
                <a16:creationId xmlns:a16="http://schemas.microsoft.com/office/drawing/2014/main" id="{9C34F1F1-5ABD-C42B-73CD-7E7E02AEC0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676" y="2278419"/>
            <a:ext cx="3081379" cy="3842472"/>
          </a:xfrm>
          <a:prstGeom prst="rect">
            <a:avLst/>
          </a:prstGeom>
        </p:spPr>
      </p:pic>
      <p:pic>
        <p:nvPicPr>
          <p:cNvPr id="7" name="Immagine 9" descr="Immagine che contiene macchina&#10;&#10;Descrizione generata automaticamente">
            <a:extLst>
              <a:ext uri="{FF2B5EF4-FFF2-40B4-BE49-F238E27FC236}">
                <a16:creationId xmlns:a16="http://schemas.microsoft.com/office/drawing/2014/main" id="{594ADED1-52B0-C1F4-C767-4D2BBFAE7B3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699" y="2170323"/>
            <a:ext cx="2887515" cy="401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DBA7-EC83-C7E9-4153-07120897FC78}"/>
              </a:ext>
            </a:extLst>
          </p:cNvPr>
          <p:cNvGrpSpPr/>
          <p:nvPr/>
        </p:nvGrpSpPr>
        <p:grpSpPr>
          <a:xfrm>
            <a:off x="11078037" y="494489"/>
            <a:ext cx="648000" cy="648000"/>
            <a:chOff x="5400128" y="5474414"/>
            <a:chExt cx="597389" cy="59738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C6C1EED-3336-2030-AE84-2ABD594DBB17}"/>
                </a:ext>
              </a:extLst>
            </p:cNvPr>
            <p:cNvSpPr/>
            <p:nvPr/>
          </p:nvSpPr>
          <p:spPr>
            <a:xfrm>
              <a:off x="5400128" y="5474414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20BDEDBA-C704-EC40-2B02-42C5950A4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98088" y="5626730"/>
              <a:ext cx="253723" cy="292756"/>
            </a:xfrm>
            <a:prstGeom prst="rect">
              <a:avLst/>
            </a:prstGeom>
          </p:spPr>
        </p:pic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BBCFC5B-D7E8-D9EA-2E37-64817C79D9C9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 lIns="128016" tIns="576000" rIns="182880"/>
          <a:lstStyle/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Arbeidsoperasjon: råvarebehandling (separering, steking, sterilisering, filtrering)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IVS som brukes: IVT1000 CR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Jobb som skal gjøres for VHB120: ikke akt</a:t>
            </a:r>
          </a:p>
        </p:txBody>
      </p:sp>
      <p:pic>
        <p:nvPicPr>
          <p:cNvPr id="19" name="Immagine 9">
            <a:extLst>
              <a:ext uri="{FF2B5EF4-FFF2-40B4-BE49-F238E27FC236}">
                <a16:creationId xmlns:a16="http://schemas.microsoft.com/office/drawing/2014/main" id="{C895E03B-DBAF-274F-9933-B845A15F37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13"/>
          <a:stretch/>
        </p:blipFill>
        <p:spPr>
          <a:xfrm>
            <a:off x="4510586" y="4398852"/>
            <a:ext cx="1437247" cy="1725504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6579999-FD25-9378-B44C-77E9C7BDA49D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 lIns="128016" tIns="576000" rIns="182880"/>
          <a:lstStyle/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Palletering og lagring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 IVS som brukes: Ikke akt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Jobb som skal gjøres for VHB120: rengjøring av gulv, under hyller, rengjøring i høyden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4B920A-F5ED-2F19-FAEA-E8A2BEEF870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lIns="128016" tIns="576000" rIns="182880"/>
          <a:lstStyle/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Arbeidsoperasjon: råvarebehandling (separering, steking, sterilisering, filtrering)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IVS som brukes: IVT1000 CR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Jobb som skal gjøres for VHB120: ikke akt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1B4971-9BF9-39AB-FFEE-69FFBC5C4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531915"/>
            <a:ext cx="2586038" cy="621563"/>
          </a:xfrm>
        </p:spPr>
        <p:txBody>
          <a:bodyPr lIns="155448" rIns="0"/>
          <a:lstStyle/>
          <a:p>
            <a:pPr defTabSz="1349375"/>
            <a:r>
              <a:rPr lang="en-US" sz="1100">
                <a:solidFill>
                  <a:schemeClr val="accent6"/>
                </a:solidFill>
                <a:latin typeface="Segoe MDL2 Assets" panose="050A0102010101010101" pitchFamily="18" charset="0"/>
              </a:rPr>
              <a:t> </a:t>
            </a:r>
            <a:r>
              <a:rPr lang="en-US" sz="1100">
                <a:solidFill>
                  <a:schemeClr val="accent6"/>
                </a:solidFill>
              </a:rPr>
              <a:t>Prosessering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68E138-6F69-9CD7-CC4A-A601D20BC10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61795" y="1531915"/>
            <a:ext cx="2586038" cy="621563"/>
          </a:xfrm>
        </p:spPr>
        <p:txBody>
          <a:bodyPr lIns="155448" rIns="0"/>
          <a:lstStyle/>
          <a:p>
            <a:r>
              <a:rPr lang="en-US" sz="1100" dirty="0">
                <a:solidFill>
                  <a:schemeClr val="accent6"/>
                </a:solidFill>
                <a:latin typeface="Segoe MDL2 Assets" panose="050A0102010101010101" pitchFamily="18" charset="0"/>
              </a:rPr>
              <a:t> </a:t>
            </a:r>
            <a:r>
              <a:rPr lang="en-US" sz="1100" dirty="0" err="1">
                <a:solidFill>
                  <a:schemeClr val="accent6"/>
                </a:solidFill>
              </a:rPr>
              <a:t>Primæremballasje</a:t>
            </a:r>
            <a:endParaRPr lang="en-US" sz="1100" dirty="0">
              <a:solidFill>
                <a:schemeClr val="accent6"/>
              </a:solidFill>
            </a:endParaRPr>
          </a:p>
          <a:p>
            <a:endParaRPr lang="en-US" sz="1100" dirty="0">
              <a:solidFill>
                <a:schemeClr val="accent6"/>
              </a:solidFill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0543E58-8E9B-0041-0C7C-855A05BE5A2D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 lIns="128016" tIns="576000" rIns="182880"/>
          <a:lstStyle/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Esker, kartonger, innpakning, bokser, primæremballasjeenheter gruppert </a:t>
            </a:r>
            <a:br>
              <a:rPr lang="nb-NO" sz="1000" dirty="0"/>
            </a:br>
            <a:r>
              <a:rPr lang="nb-NO" sz="1000" dirty="0"/>
              <a:t>i en flerbruksbeholder (normalt de mindre, salgbare enhetene) + Inspeksjon og koding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IVS som brukes: white-serien, andre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Jobb som skal gjøres for VHB120: langs produksjonslinje og rundt utstyr, for generell rengjøring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endParaRPr lang="nb-NO" sz="10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F89B571-55D2-E9E8-65CB-102B00BB784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4166" y="1531915"/>
            <a:ext cx="2586038" cy="621563"/>
          </a:xfrm>
        </p:spPr>
        <p:txBody>
          <a:bodyPr lIns="155448" rIns="0"/>
          <a:lstStyle/>
          <a:p>
            <a:r>
              <a:rPr lang="en-US" sz="1100" dirty="0">
                <a:latin typeface="Segoe MDL2 Assets" panose="050A0102010101010101" pitchFamily="18" charset="0"/>
              </a:rPr>
              <a:t> </a:t>
            </a:r>
            <a:r>
              <a:rPr lang="en-US" sz="1100" dirty="0" err="1"/>
              <a:t>Sekundæremballasje</a:t>
            </a:r>
            <a:endParaRPr lang="en-US" sz="11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C861408-20A6-A0EF-229C-CFC11130408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6537" y="1531915"/>
            <a:ext cx="2586038" cy="621563"/>
          </a:xfrm>
        </p:spPr>
        <p:txBody>
          <a:bodyPr lIns="155448" rIns="0"/>
          <a:lstStyle/>
          <a:p>
            <a:r>
              <a:rPr lang="en-US" sz="1100" dirty="0">
                <a:latin typeface="Segoe MDL2 Assets" panose="050A0102010101010101" pitchFamily="18" charset="0"/>
              </a:rPr>
              <a:t> </a:t>
            </a:r>
            <a:r>
              <a:rPr lang="en-US" sz="1100" spc="-10" dirty="0" err="1"/>
              <a:t>Transportemballasje</a:t>
            </a:r>
            <a:r>
              <a:rPr lang="vi-VN" sz="1100" spc="-10" dirty="0"/>
              <a:t> </a:t>
            </a:r>
            <a:r>
              <a:rPr lang="en-US" sz="1100" spc="-10" dirty="0" err="1"/>
              <a:t>og</a:t>
            </a:r>
            <a:r>
              <a:rPr lang="en-US" sz="1100" spc="-10" dirty="0"/>
              <a:t> </a:t>
            </a:r>
            <a:r>
              <a:rPr lang="en-US" sz="1100" spc="-10" dirty="0" err="1"/>
              <a:t>logistikk</a:t>
            </a:r>
            <a:endParaRPr lang="en-US" sz="1100" spc="-10" dirty="0"/>
          </a:p>
          <a:p>
            <a:endParaRPr lang="en-US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23597-D01F-EE17-9E73-408368DF130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5ECBA-F317-A48D-27DF-51F07A786FE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DD9DB6-62BB-977D-E0A7-22AF56C0E1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nb" b="0" i="0" u="none" baseline="0"/>
              <a:t>Jobber som skal utføres / relevante områder</a:t>
            </a:r>
          </a:p>
          <a:p>
            <a:endParaRPr lang="n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A066F9-EA08-E0E1-591B-AC434037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1" i="0" u="none" baseline="0"/>
              <a:t>Legemiddelindustri</a:t>
            </a:r>
            <a:endParaRPr lang="en-US"/>
          </a:p>
        </p:txBody>
      </p:sp>
      <p:pic>
        <p:nvPicPr>
          <p:cNvPr id="2" name="Immagine 20">
            <a:extLst>
              <a:ext uri="{FF2B5EF4-FFF2-40B4-BE49-F238E27FC236}">
                <a16:creationId xmlns:a16="http://schemas.microsoft.com/office/drawing/2014/main" id="{7B8D4FE7-ADDC-DBE1-AC90-68C7F1BE8F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24" y="4400550"/>
            <a:ext cx="2586037" cy="1723808"/>
          </a:xfrm>
          <a:prstGeom prst="rect">
            <a:avLst/>
          </a:prstGeom>
        </p:spPr>
      </p:pic>
      <p:pic>
        <p:nvPicPr>
          <p:cNvPr id="3" name="Immagine 4">
            <a:extLst>
              <a:ext uri="{FF2B5EF4-FFF2-40B4-BE49-F238E27FC236}">
                <a16:creationId xmlns:a16="http://schemas.microsoft.com/office/drawing/2014/main" id="{2E59FCA4-9C4F-C28F-E1C1-FFD92AC6DC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1796" y="4400551"/>
            <a:ext cx="1148790" cy="1725504"/>
          </a:xfrm>
          <a:prstGeom prst="rect">
            <a:avLst/>
          </a:prstGeom>
        </p:spPr>
      </p:pic>
      <p:pic>
        <p:nvPicPr>
          <p:cNvPr id="16" name="Immagine 24">
            <a:extLst>
              <a:ext uri="{FF2B5EF4-FFF2-40B4-BE49-F238E27FC236}">
                <a16:creationId xmlns:a16="http://schemas.microsoft.com/office/drawing/2014/main" id="{1B347F7C-D67F-6416-615F-1B50E82308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163" y="4400550"/>
            <a:ext cx="2586041" cy="1723806"/>
          </a:xfrm>
          <a:prstGeom prst="rect">
            <a:avLst/>
          </a:prstGeom>
        </p:spPr>
      </p:pic>
      <p:pic>
        <p:nvPicPr>
          <p:cNvPr id="17" name="Immagine 27">
            <a:extLst>
              <a:ext uri="{FF2B5EF4-FFF2-40B4-BE49-F238E27FC236}">
                <a16:creationId xmlns:a16="http://schemas.microsoft.com/office/drawing/2014/main" id="{83A37221-8D8D-8710-75A8-0B6D2BD2CB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0585" y="4397154"/>
            <a:ext cx="1437247" cy="1037382"/>
          </a:xfrm>
          <a:prstGeom prst="rect">
            <a:avLst/>
          </a:prstGeom>
        </p:spPr>
      </p:pic>
      <p:pic>
        <p:nvPicPr>
          <p:cNvPr id="18" name="Immagine 29">
            <a:extLst>
              <a:ext uri="{FF2B5EF4-FFF2-40B4-BE49-F238E27FC236}">
                <a16:creationId xmlns:a16="http://schemas.microsoft.com/office/drawing/2014/main" id="{18DEEDEF-6A53-3A99-EECC-3F412F81F7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6533" y="4400551"/>
            <a:ext cx="2584090" cy="17238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B09B8B0-9ACD-9851-433E-104DB94C293E}"/>
              </a:ext>
            </a:extLst>
          </p:cNvPr>
          <p:cNvSpPr/>
          <p:nvPr/>
        </p:nvSpPr>
        <p:spPr>
          <a:xfrm>
            <a:off x="4508633" y="4397555"/>
            <a:ext cx="45719" cy="172550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A2D782-A605-67FB-CB78-CE4715185894}"/>
              </a:ext>
            </a:extLst>
          </p:cNvPr>
          <p:cNvSpPr/>
          <p:nvPr/>
        </p:nvSpPr>
        <p:spPr>
          <a:xfrm rot="5400000">
            <a:off x="5204395" y="4691618"/>
            <a:ext cx="45719" cy="14372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BBCFC5B-D7E8-D9EA-2E37-64817C79D9C9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 lIns="128016" tIns="576000" rIns="108000"/>
          <a:lstStyle/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Arbeidsoperasjon: 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IVS som brukes: ekstra belastning, serie 37-39 + separator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Jobb som skal gjøres for VHB120: begrenset, rengjøring rundt transportbånd, rengjøring av gulv langs pakkemaskinens korridor </a:t>
            </a:r>
            <a:endParaRPr lang="es-ES" sz="100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6579999-FD25-9378-B44C-77E9C7BDA49D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 lIns="128016" tIns="576000" rIns="108000"/>
          <a:lstStyle/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Arbeidsoperasjon: 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IVS som brukes: ikke akt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Jobb som skal gjøres for VHB120: </a:t>
            </a:r>
            <a:r>
              <a:rPr lang="nb-NO" sz="1000" spc="-10" dirty="0"/>
              <a:t>gulvrengjøring med sett for harde gulv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4B920A-F5ED-2F19-FAEA-E8A2BEEF870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lIns="128016" tIns="576000" rIns="108000"/>
          <a:lstStyle/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Arbeidsoperasjon: 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Jobb som skal gjøres: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IVS som brukes: ikke akt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Jobb som skal gjøres for VHB120: </a:t>
            </a:r>
            <a:br>
              <a:rPr lang="nb-NO" sz="1000" dirty="0"/>
            </a:br>
            <a:r>
              <a:rPr lang="nb-NO" sz="1000" dirty="0"/>
              <a:t>ikke akt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1B4971-9BF9-39AB-FFEE-69FFBC5C4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531915"/>
            <a:ext cx="2586038" cy="619465"/>
          </a:xfrm>
        </p:spPr>
        <p:txBody>
          <a:bodyPr lIns="155448" rIns="0"/>
          <a:lstStyle/>
          <a:p>
            <a:pPr defTabSz="1349375"/>
            <a:r>
              <a:rPr lang="en-US" sz="1100">
                <a:solidFill>
                  <a:schemeClr val="accent6"/>
                </a:solidFill>
                <a:latin typeface="Segoe MDL2 Assets" panose="050A0102010101010101" pitchFamily="18" charset="0"/>
              </a:rPr>
              <a:t> </a:t>
            </a:r>
            <a:r>
              <a:rPr lang="en-US" sz="1100">
                <a:solidFill>
                  <a:schemeClr val="accent6"/>
                </a:solidFill>
              </a:rPr>
              <a:t>Prosessering</a:t>
            </a:r>
          </a:p>
          <a:p>
            <a:pPr defTabSz="1349375"/>
            <a:endParaRPr lang="en-US" sz="1200">
              <a:solidFill>
                <a:schemeClr val="accent6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68E138-6F69-9CD7-CC4A-A601D20BC10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61795" y="1531915"/>
            <a:ext cx="2586038" cy="619465"/>
          </a:xfrm>
        </p:spPr>
        <p:txBody>
          <a:bodyPr lIns="155448" rIns="0"/>
          <a:lstStyle/>
          <a:p>
            <a:r>
              <a:rPr lang="en-US" sz="1100" dirty="0">
                <a:latin typeface="Segoe MDL2 Assets" panose="050A0102010101010101" pitchFamily="18" charset="0"/>
              </a:rPr>
              <a:t> </a:t>
            </a:r>
            <a:r>
              <a:rPr lang="en-US" sz="1100" dirty="0" err="1"/>
              <a:t>Primæremballasje</a:t>
            </a:r>
            <a:endParaRPr lang="en-US" sz="11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0543E58-8E9B-0041-0C7C-855A05BE5A2D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 lIns="128016" tIns="576000" rIns="108000"/>
          <a:lstStyle/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es-ES" sz="1000" dirty="0" err="1"/>
              <a:t>Ikke</a:t>
            </a:r>
            <a:r>
              <a:rPr lang="es-ES" sz="1000" dirty="0"/>
              <a:t> </a:t>
            </a:r>
            <a:r>
              <a:rPr lang="es-ES" sz="1000" dirty="0" err="1"/>
              <a:t>akt</a:t>
            </a:r>
            <a:endParaRPr lang="es-ES" sz="10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F89B571-55D2-E9E8-65CB-102B00BB784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4166" y="1531915"/>
            <a:ext cx="2586038" cy="477507"/>
          </a:xfrm>
        </p:spPr>
        <p:txBody>
          <a:bodyPr lIns="155448" rIns="0"/>
          <a:lstStyle/>
          <a:p>
            <a:pPr defTabSz="1349375"/>
            <a:r>
              <a:rPr lang="en-US" sz="1100" dirty="0">
                <a:solidFill>
                  <a:schemeClr val="accent6"/>
                </a:solidFill>
                <a:latin typeface="Segoe MDL2 Assets" panose="050A0102010101010101" pitchFamily="18" charset="0"/>
              </a:rPr>
              <a:t> </a:t>
            </a:r>
            <a:r>
              <a:rPr lang="en-US" sz="1100" dirty="0" err="1">
                <a:solidFill>
                  <a:schemeClr val="accent6"/>
                </a:solidFill>
              </a:rPr>
              <a:t>Sekundæremballasje</a:t>
            </a:r>
            <a:endParaRPr lang="en-US" sz="1100" dirty="0">
              <a:solidFill>
                <a:schemeClr val="accent6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C861408-20A6-A0EF-229C-CFC11130408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6537" y="1531915"/>
            <a:ext cx="2586038" cy="619465"/>
          </a:xfrm>
        </p:spPr>
        <p:txBody>
          <a:bodyPr lIns="155448" rIns="0"/>
          <a:lstStyle/>
          <a:p>
            <a:r>
              <a:rPr lang="en-US" sz="1100" dirty="0">
                <a:latin typeface="Segoe MDL2 Assets" panose="050A0102010101010101" pitchFamily="18" charset="0"/>
              </a:rPr>
              <a:t> </a:t>
            </a:r>
            <a:r>
              <a:rPr lang="en-US" sz="1100" dirty="0" err="1"/>
              <a:t>Transportemballasje</a:t>
            </a:r>
            <a:r>
              <a:rPr lang="en-US" sz="1100" dirty="0"/>
              <a:t> </a:t>
            </a:r>
            <a:r>
              <a:rPr lang="en-US" sz="1100" dirty="0" err="1"/>
              <a:t>og</a:t>
            </a:r>
            <a:r>
              <a:rPr lang="en-US" sz="1100" dirty="0"/>
              <a:t> </a:t>
            </a:r>
            <a:r>
              <a:rPr lang="en-US" sz="1100" dirty="0" err="1"/>
              <a:t>logistikk</a:t>
            </a:r>
            <a:endParaRPr lang="en-US" sz="1100" dirty="0"/>
          </a:p>
          <a:p>
            <a:endParaRPr lang="en-US" sz="11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23597-D01F-EE17-9E73-408368DF130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5ECBA-F317-A48D-27DF-51F07A786FE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DD9DB6-62BB-977D-E0A7-22AF56C0E1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nb" b="0" i="0" u="none" baseline="0"/>
              <a:t>Jobber som skal utføres / relevante områder</a:t>
            </a:r>
          </a:p>
          <a:p>
            <a:endParaRPr lang="n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A066F9-EA08-E0E1-591B-AC434037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1" i="0" u="none" baseline="0"/>
              <a:t>Sementindustri</a:t>
            </a:r>
            <a:endParaRPr lang="en-US" dirty="0"/>
          </a:p>
        </p:txBody>
      </p:sp>
      <p:pic>
        <p:nvPicPr>
          <p:cNvPr id="23" name="Immagine 8">
            <a:extLst>
              <a:ext uri="{FF2B5EF4-FFF2-40B4-BE49-F238E27FC236}">
                <a16:creationId xmlns:a16="http://schemas.microsoft.com/office/drawing/2014/main" id="{F8D5CA4F-F782-7264-31F4-AE189835F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25" y="4399739"/>
            <a:ext cx="2586037" cy="1724618"/>
          </a:xfrm>
          <a:prstGeom prst="rect">
            <a:avLst/>
          </a:prstGeom>
        </p:spPr>
      </p:pic>
      <p:pic>
        <p:nvPicPr>
          <p:cNvPr id="24" name="Immagine 21">
            <a:extLst>
              <a:ext uri="{FF2B5EF4-FFF2-40B4-BE49-F238E27FC236}">
                <a16:creationId xmlns:a16="http://schemas.microsoft.com/office/drawing/2014/main" id="{7ADFE194-8CE9-B326-3DAB-172924A9AA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6537" y="4400550"/>
            <a:ext cx="2584086" cy="1723807"/>
          </a:xfrm>
          <a:prstGeom prst="rect">
            <a:avLst/>
          </a:prstGeom>
        </p:spPr>
      </p:pic>
      <p:pic>
        <p:nvPicPr>
          <p:cNvPr id="25" name="Picture 2" descr="New cement packaging for VN">
            <a:extLst>
              <a:ext uri="{FF2B5EF4-FFF2-40B4-BE49-F238E27FC236}">
                <a16:creationId xmlns:a16="http://schemas.microsoft.com/office/drawing/2014/main" id="{612F81EF-1598-AB5B-FC97-D754CA752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1795" y="4400550"/>
            <a:ext cx="2586036" cy="172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75381D-F0E9-8A61-A739-6FCC584CB95D}"/>
              </a:ext>
            </a:extLst>
          </p:cNvPr>
          <p:cNvGrpSpPr/>
          <p:nvPr/>
        </p:nvGrpSpPr>
        <p:grpSpPr>
          <a:xfrm>
            <a:off x="11078038" y="494489"/>
            <a:ext cx="648000" cy="648000"/>
            <a:chOff x="488888" y="3800135"/>
            <a:chExt cx="597389" cy="59738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EC30B7-5427-A5EA-CBA5-97BFA452C854}"/>
                </a:ext>
              </a:extLst>
            </p:cNvPr>
            <p:cNvSpPr/>
            <p:nvPr/>
          </p:nvSpPr>
          <p:spPr>
            <a:xfrm>
              <a:off x="488888" y="3800135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EB060EB9-7596-9D8D-0E6A-BACE39BF3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3722" y="3926471"/>
              <a:ext cx="307720" cy="286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19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BBCFC5B-D7E8-D9EA-2E37-64817C79D9C9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 lIns="128016" tIns="576000" rIns="108000"/>
          <a:lstStyle/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Arbeidsoperasjon: 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IVS som brukes: S3B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Jobb som skal gjøres for VHB120: </a:t>
            </a:r>
            <a:r>
              <a:rPr lang="nb-NO" sz="1000" spc="-10" dirty="0"/>
              <a:t>fjerning av støv på gulv langs korridor </a:t>
            </a:r>
            <a:r>
              <a:rPr lang="nb-NO" sz="1000" dirty="0"/>
              <a:t>og rundt monteringsstasjon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endParaRPr lang="nb-NO" sz="100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6579999-FD25-9378-B44C-77E9C7BDA49D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 lIns="128016" tIns="576000" rIns="108000"/>
          <a:lstStyle/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Arbeidsoperasjon: 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IVS som brukes: ikke akt.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Jobb som skal gjøres for VHB120: rengjøring av gulv, oppsamling av faste deler gjennom posen, </a:t>
            </a:r>
            <a:br>
              <a:rPr lang="nb-NO" sz="1000" dirty="0"/>
            </a:br>
            <a:r>
              <a:rPr lang="nb-NO" sz="1000" dirty="0"/>
              <a:t>fjerning av etiketter fra gulvet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endParaRPr lang="nb-NO" sz="1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4B920A-F5ED-2F19-FAEA-E8A2BEEF870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lIns="128016" tIns="576000" rIns="108000"/>
          <a:lstStyle/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Arbeidsoperasjon: bearbeiding av metalldeler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IVS som brukes: oljeserie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Jobb som skal gjøres for VHB120: </a:t>
            </a:r>
            <a:br>
              <a:rPr lang="nb-NO" sz="1000" dirty="0"/>
            </a:br>
            <a:r>
              <a:rPr lang="nb-NO" sz="1000" dirty="0"/>
              <a:t>ikke akt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1B4971-9BF9-39AB-FFEE-69FFBC5C4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531915"/>
            <a:ext cx="2586038" cy="618830"/>
          </a:xfrm>
        </p:spPr>
        <p:txBody>
          <a:bodyPr lIns="155448" rIns="0"/>
          <a:lstStyle/>
          <a:p>
            <a:pPr defTabSz="1349375"/>
            <a:r>
              <a:rPr lang="en-US" sz="1100">
                <a:solidFill>
                  <a:schemeClr val="accent6"/>
                </a:solidFill>
                <a:latin typeface="Segoe MDL2 Assets" panose="050A0102010101010101" pitchFamily="18" charset="0"/>
              </a:rPr>
              <a:t> </a:t>
            </a:r>
            <a:r>
              <a:rPr lang="en-US" sz="1100">
                <a:solidFill>
                  <a:schemeClr val="accent6"/>
                </a:solidFill>
              </a:rPr>
              <a:t>Metall, fabrikasjon og sveising</a:t>
            </a:r>
          </a:p>
          <a:p>
            <a:pPr defTabSz="1349375"/>
            <a:endParaRPr lang="en-US" sz="1200">
              <a:solidFill>
                <a:schemeClr val="accent6"/>
              </a:solidFill>
            </a:endParaRPr>
          </a:p>
          <a:p>
            <a:pPr defTabSz="1349375"/>
            <a:endParaRPr lang="en-US" sz="1200">
              <a:solidFill>
                <a:schemeClr val="accent6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68E138-6F69-9CD7-CC4A-A601D20BC10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61795" y="1531915"/>
            <a:ext cx="2586038" cy="618830"/>
          </a:xfrm>
        </p:spPr>
        <p:txBody>
          <a:bodyPr lIns="155448" rIns="0"/>
          <a:lstStyle/>
          <a:p>
            <a:r>
              <a:rPr lang="en-US" sz="1100">
                <a:latin typeface="Segoe MDL2 Assets" panose="050A0102010101010101" pitchFamily="18" charset="0"/>
              </a:rPr>
              <a:t> </a:t>
            </a:r>
            <a:r>
              <a:rPr lang="en-US" sz="1100"/>
              <a:t>Montering i prosesslinjen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0543E58-8E9B-0041-0C7C-855A05BE5A2D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 lIns="128016" tIns="576000" rIns="108000"/>
          <a:lstStyle/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Arbeidsoperasjon: 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IVS som brukes: ikke akt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Jobb som skal gjøres for VHB120: </a:t>
            </a:r>
            <a:r>
              <a:rPr lang="nb-NO" sz="1000" spc="-10" dirty="0"/>
              <a:t>rengjøring av gulv rundt monteringsøy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endParaRPr lang="nb-NO" sz="10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F89B571-55D2-E9E8-65CB-102B00BB784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4166" y="1531915"/>
            <a:ext cx="2586038" cy="618830"/>
          </a:xfrm>
        </p:spPr>
        <p:txBody>
          <a:bodyPr lIns="155448" rIns="0"/>
          <a:lstStyle/>
          <a:p>
            <a:r>
              <a:rPr lang="en-US" sz="1100">
                <a:latin typeface="Segoe MDL2 Assets" panose="050A0102010101010101" pitchFamily="18" charset="0"/>
              </a:rPr>
              <a:t> </a:t>
            </a:r>
            <a:r>
              <a:rPr lang="en-US" sz="1100"/>
              <a:t>Monteringsøy</a:t>
            </a:r>
            <a:endParaRPr lang="en-US" sz="12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C861408-20A6-A0EF-229C-CFC11130408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6537" y="1531915"/>
            <a:ext cx="2586038" cy="618830"/>
          </a:xfrm>
        </p:spPr>
        <p:txBody>
          <a:bodyPr lIns="155448" rIns="0"/>
          <a:lstStyle/>
          <a:p>
            <a:r>
              <a:rPr lang="en-US" sz="1100">
                <a:latin typeface="Segoe MDL2 Assets" panose="050A0102010101010101" pitchFamily="18" charset="0"/>
              </a:rPr>
              <a:t> </a:t>
            </a:r>
            <a:r>
              <a:rPr lang="en-US" sz="1100"/>
              <a:t>Pakking og forsendelse</a:t>
            </a:r>
          </a:p>
          <a:p>
            <a:endParaRPr lang="en-US" sz="12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23597-D01F-EE17-9E73-408368DF130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5ECBA-F317-A48D-27DF-51F07A786FE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DD9DB6-62BB-977D-E0A7-22AF56C0E1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nb" b="0" i="0" u="none" baseline="0" dirty="0"/>
              <a:t>Jobber som skal utføres / relevante områder</a:t>
            </a:r>
          </a:p>
          <a:p>
            <a:endParaRPr lang="n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A066F9-EA08-E0E1-591B-AC434037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1" i="0" u="none" baseline="0"/>
              <a:t>Produksjonsindustri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75381D-F0E9-8A61-A739-6FCC584CB95D}"/>
              </a:ext>
            </a:extLst>
          </p:cNvPr>
          <p:cNvGrpSpPr/>
          <p:nvPr/>
        </p:nvGrpSpPr>
        <p:grpSpPr>
          <a:xfrm>
            <a:off x="11078038" y="494489"/>
            <a:ext cx="648000" cy="648000"/>
            <a:chOff x="488888" y="3800135"/>
            <a:chExt cx="597389" cy="59738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EC30B7-5427-A5EA-CBA5-97BFA452C854}"/>
                </a:ext>
              </a:extLst>
            </p:cNvPr>
            <p:cNvSpPr/>
            <p:nvPr/>
          </p:nvSpPr>
          <p:spPr>
            <a:xfrm>
              <a:off x="488888" y="3800135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EB060EB9-7596-9D8D-0E6A-BACE39BF3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3722" y="3926471"/>
              <a:ext cx="307720" cy="286251"/>
            </a:xfrm>
            <a:prstGeom prst="rect">
              <a:avLst/>
            </a:prstGeom>
          </p:spPr>
        </p:pic>
      </p:grpSp>
      <p:pic>
        <p:nvPicPr>
          <p:cNvPr id="2" name="Picture 2" descr="Learn the Lingo: Machining Metal - Make:">
            <a:extLst>
              <a:ext uri="{FF2B5EF4-FFF2-40B4-BE49-F238E27FC236}">
                <a16:creationId xmlns:a16="http://schemas.microsoft.com/office/drawing/2014/main" id="{E9D09951-F4BB-A361-8002-2114B25FE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475522" y="4400550"/>
            <a:ext cx="2589942" cy="172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MW's Virtual Factory Uses AI to Hone the Assembly Line | WIRED">
            <a:extLst>
              <a:ext uri="{FF2B5EF4-FFF2-40B4-BE49-F238E27FC236}">
                <a16:creationId xmlns:a16="http://schemas.microsoft.com/office/drawing/2014/main" id="{CF1A35D5-A2C7-766C-1F02-FB3E23B05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7891" y="4400549"/>
            <a:ext cx="2589942" cy="172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LAMMA 365 - News - How it's made: Behind the scenes at Case IH's Nebraska  combine plant">
            <a:extLst>
              <a:ext uri="{FF2B5EF4-FFF2-40B4-BE49-F238E27FC236}">
                <a16:creationId xmlns:a16="http://schemas.microsoft.com/office/drawing/2014/main" id="{39C6BB54-1004-6E3A-149A-B551D7124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0259" y="4400549"/>
            <a:ext cx="2589945" cy="172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92B8E2A3-2BB5-6AE9-B362-9AF5EE0982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2629" y="4400549"/>
            <a:ext cx="2593849" cy="17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8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nb" b="0" i="0" u="none" baseline="0"/>
              <a:t>Viktige funksjoner og fordeler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688B6B-1C2C-E291-FDD4-D35F9C123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1CF3E6-B60C-94FE-7E0F-7CE71E5B472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4" y="1412876"/>
            <a:ext cx="2736748" cy="4860924"/>
          </a:xfrm>
        </p:spPr>
        <p:txBody>
          <a:bodyPr lIns="180000" tIns="180000" rIns="108000"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nb" sz="1600" b="0" i="0" u="none" baseline="0" dirty="0">
                <a:solidFill>
                  <a:schemeClr val="accent3"/>
                </a:solidFill>
                <a:latin typeface="Roboto Bold" panose="02000000000000000000" pitchFamily="2" charset="0"/>
              </a:rPr>
              <a:t>Sikkerhet</a:t>
            </a:r>
            <a:endParaRPr lang="en-GB" sz="1600" dirty="0">
              <a:solidFill>
                <a:schemeClr val="accent3"/>
              </a:solidFill>
              <a:latin typeface="Roboto Bold" panose="02000000000000000000" pitchFamily="2" charset="0"/>
            </a:endParaRPr>
          </a:p>
          <a:p>
            <a:pPr mar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b" sz="1200" b="0" i="0" u="none" baseline="0" dirty="0">
                <a:latin typeface="Roboto Light italic" panose="02000000000000000000" pitchFamily="2" charset="0"/>
              </a:rPr>
              <a:t>Redusert snublefare som følge </a:t>
            </a:r>
            <a:br>
              <a:rPr lang="nb" sz="1200" b="0" i="0" u="none" baseline="0" dirty="0">
                <a:latin typeface="Roboto Light italic" panose="02000000000000000000" pitchFamily="2" charset="0"/>
              </a:rPr>
            </a:br>
            <a:r>
              <a:rPr lang="nb" sz="1200" b="0" i="0" u="none" baseline="0" dirty="0">
                <a:latin typeface="Roboto Light italic" panose="02000000000000000000" pitchFamily="2" charset="0"/>
              </a:rPr>
              <a:t>av trådløs design</a:t>
            </a:r>
            <a:endParaRPr lang="nb" sz="1200" dirty="0">
              <a:latin typeface="Roboto Bold" panose="02000000000000000000" pitchFamily="2" charset="0"/>
            </a:endParaRPr>
          </a:p>
          <a:p>
            <a:pPr marL="180000" indent="-180000">
              <a:lnSpc>
                <a:spcPct val="120000"/>
              </a:lnSpc>
              <a:spcBef>
                <a:spcPts val="0"/>
              </a:spcBef>
            </a:pPr>
            <a:r>
              <a:rPr lang="nb-NO" sz="1000" dirty="0">
                <a:latin typeface="Roboto Bold" panose="02000000000000000000" pitchFamily="2" charset="0"/>
              </a:rPr>
              <a:t>Ledningsfri design – </a:t>
            </a:r>
            <a:r>
              <a:rPr lang="nb-NO" sz="1000" dirty="0"/>
              <a:t> innebærer </a:t>
            </a:r>
            <a:br>
              <a:rPr lang="vi-VN" sz="1000" dirty="0"/>
            </a:br>
            <a:r>
              <a:rPr lang="nb-NO" sz="1000" dirty="0"/>
              <a:t>mindre snublefare for operatører </a:t>
            </a:r>
            <a:br>
              <a:rPr lang="nb-NO" sz="1000" dirty="0"/>
            </a:br>
            <a:r>
              <a:rPr lang="nb-NO" sz="1000" dirty="0"/>
              <a:t>og redusert nedetid.</a:t>
            </a:r>
          </a:p>
          <a:p>
            <a:pPr marL="180000" indent="-180000">
              <a:lnSpc>
                <a:spcPct val="120000"/>
              </a:lnSpc>
              <a:spcBef>
                <a:spcPts val="0"/>
              </a:spcBef>
            </a:pPr>
            <a:r>
              <a:rPr lang="nb-NO" sz="1000" dirty="0">
                <a:latin typeface="Roboto Bold" panose="02000000000000000000" pitchFamily="2" charset="0"/>
              </a:rPr>
              <a:t>Ergonomisk fokusert tilbehør –  </a:t>
            </a:r>
            <a:r>
              <a:rPr lang="nb-NO" sz="1000" dirty="0"/>
              <a:t>forlengerutstyr for å nå under steder uten å bøye seg.</a:t>
            </a:r>
          </a:p>
          <a:p>
            <a:pPr marL="180000" indent="-180000">
              <a:lnSpc>
                <a:spcPct val="120000"/>
              </a:lnSpc>
              <a:spcBef>
                <a:spcPts val="0"/>
              </a:spcBef>
            </a:pPr>
            <a:r>
              <a:rPr lang="nb-NO" sz="1000" dirty="0">
                <a:latin typeface="Roboto Bold" panose="02000000000000000000" pitchFamily="2" charset="0"/>
              </a:rPr>
              <a:t>Unngå begrensninger ved arbeid i høyden – </a:t>
            </a:r>
            <a:r>
              <a:rPr lang="nb-NO" sz="1000" dirty="0"/>
              <a:t>rengjøringsutstyr som når </a:t>
            </a:r>
            <a:br>
              <a:rPr lang="vi-VN" sz="1000" dirty="0"/>
            </a:br>
            <a:r>
              <a:rPr lang="nb-NO" sz="1000" dirty="0"/>
              <a:t>opp i høyden gjør at operatørene kan arbeide trygt fra bakken.</a:t>
            </a:r>
            <a:endParaRPr lang="en-US" sz="1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AFAA9-861C-6CD7-B643-6EA1C6968B70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F2D8F-902A-80A4-7554-3843F1DAE35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021856-5C61-EB6F-25AC-E371EAD00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1" i="0" u="none" baseline="0"/>
              <a:t>Viktige funksjoner og fordeler</a:t>
            </a:r>
            <a:endParaRPr lang="en-US"/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0CF2B101-83EA-E46C-8F56-007B31F9A515}"/>
              </a:ext>
            </a:extLst>
          </p:cNvPr>
          <p:cNvSpPr txBox="1">
            <a:spLocks/>
          </p:cNvSpPr>
          <p:nvPr/>
        </p:nvSpPr>
        <p:spPr>
          <a:xfrm>
            <a:off x="3310908" y="1412876"/>
            <a:ext cx="2736748" cy="486092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80000" tIns="180000" rIns="108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dirty="0" err="1">
                <a:solidFill>
                  <a:schemeClr val="accent3"/>
                </a:solidFill>
                <a:latin typeface="Roboto Bold" panose="02000000000000000000" pitchFamily="2" charset="0"/>
              </a:rPr>
              <a:t>Produktivitet</a:t>
            </a:r>
            <a:endParaRPr lang="en-US" sz="1600" dirty="0">
              <a:solidFill>
                <a:schemeClr val="accent3"/>
              </a:solidFill>
              <a:latin typeface="Roboto Bold" panose="02000000000000000000" pitchFamily="2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latin typeface="Roboto Light italic" panose="02000000000000000000" pitchFamily="2" charset="0"/>
              </a:rPr>
              <a:t>Alt </a:t>
            </a:r>
            <a:r>
              <a:rPr lang="en-US" sz="1200" dirty="0" err="1">
                <a:latin typeface="Roboto Light italic" panose="02000000000000000000" pitchFamily="2" charset="0"/>
              </a:rPr>
              <a:t>innen</a:t>
            </a:r>
            <a:r>
              <a:rPr lang="en-US" sz="1200" dirty="0">
                <a:latin typeface="Roboto Light italic" panose="02000000000000000000" pitchFamily="2" charset="0"/>
              </a:rPr>
              <a:t> </a:t>
            </a:r>
            <a:r>
              <a:rPr lang="en-US" sz="1200" dirty="0" err="1">
                <a:latin typeface="Roboto Light italic" panose="02000000000000000000" pitchFamily="2" charset="0"/>
              </a:rPr>
              <a:t>rekkevidde</a:t>
            </a:r>
            <a:br>
              <a:rPr lang="en-US" sz="1200" dirty="0">
                <a:latin typeface="Roboto Light italic" panose="02000000000000000000" pitchFamily="2" charset="0"/>
              </a:rPr>
            </a:br>
            <a:endParaRPr lang="en-US" sz="1200" dirty="0">
              <a:latin typeface="Roboto Light italic" panose="02000000000000000000" pitchFamily="2" charset="0"/>
            </a:endParaRPr>
          </a:p>
          <a:p>
            <a:pPr marL="180000" indent="-180000">
              <a:lnSpc>
                <a:spcPct val="120000"/>
              </a:lnSpc>
              <a:spcBef>
                <a:spcPts val="0"/>
              </a:spcBef>
            </a:pPr>
            <a:r>
              <a:rPr lang="nb-NO" sz="1000" dirty="0">
                <a:latin typeface="Roboto Bold" panose="02000000000000000000" pitchFamily="2" charset="0"/>
              </a:rPr>
              <a:t>Oppbevaringsløsning for tilbehør på maskinen – </a:t>
            </a:r>
            <a:r>
              <a:rPr lang="nb-NO" sz="1000" dirty="0"/>
              <a:t>plass til alt tilbehøret som kreves for en jobb.</a:t>
            </a:r>
          </a:p>
          <a:p>
            <a:pPr marL="180000" indent="-180000">
              <a:lnSpc>
                <a:spcPct val="120000"/>
              </a:lnSpc>
              <a:spcBef>
                <a:spcPts val="0"/>
              </a:spcBef>
            </a:pPr>
            <a:r>
              <a:rPr lang="nb-NO" sz="1000" dirty="0">
                <a:latin typeface="Roboto Bold" panose="02000000000000000000" pitchFamily="2" charset="0"/>
              </a:rPr>
              <a:t>Bedre håndtering av slanger – </a:t>
            </a:r>
            <a:r>
              <a:rPr lang="nb-NO" sz="1000" dirty="0"/>
              <a:t>med integrert slangeholder inkludert </a:t>
            </a:r>
            <a:br>
              <a:rPr lang="nb-NO" sz="1000" dirty="0"/>
            </a:br>
            <a:r>
              <a:rPr lang="nb-NO" sz="1000" dirty="0"/>
              <a:t>som standard.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223FA952-C5E0-7376-761B-3CB0D513CF89}"/>
              </a:ext>
            </a:extLst>
          </p:cNvPr>
          <p:cNvSpPr txBox="1">
            <a:spLocks/>
          </p:cNvSpPr>
          <p:nvPr/>
        </p:nvSpPr>
        <p:spPr>
          <a:xfrm>
            <a:off x="6142392" y="1412876"/>
            <a:ext cx="2736748" cy="486092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80000" tIns="180000" rIns="108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1600" dirty="0">
                <a:solidFill>
                  <a:schemeClr val="accent3"/>
                </a:solidFill>
                <a:latin typeface="+mj-lt"/>
                <a:ea typeface="Roboto Light" panose="02000000000000000000" pitchFamily="2" charset="0"/>
                <a:cs typeface="Roboto" panose="02000000000000000000" pitchFamily="2" charset="0"/>
              </a:rPr>
              <a:t>K</a:t>
            </a:r>
            <a:r>
              <a:rPr lang="en-US" sz="1600">
                <a:solidFill>
                  <a:schemeClr val="accent3"/>
                </a:solidFill>
                <a:latin typeface="+mj-lt"/>
                <a:ea typeface="Roboto Light" panose="02000000000000000000" pitchFamily="2" charset="0"/>
                <a:cs typeface="Roboto" panose="02000000000000000000" pitchFamily="2" charset="0"/>
              </a:rPr>
              <a:t>omfort</a:t>
            </a:r>
            <a:endParaRPr lang="en-US" sz="1600" dirty="0">
              <a:solidFill>
                <a:schemeClr val="accent3"/>
              </a:solidFill>
              <a:latin typeface="Roboto Bold" panose="02000000000000000000" pitchFamily="2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nb-NO" sz="1200">
                <a:latin typeface="Roboto Light italic" panose="02000000000000000000" pitchFamily="2" charset="0"/>
              </a:rPr>
              <a:t>Økt komfort som igjen gir økt produktivitet</a:t>
            </a:r>
          </a:p>
          <a:p>
            <a:pPr marL="180000" indent="-180000">
              <a:lnSpc>
                <a:spcPct val="120000"/>
              </a:lnSpc>
              <a:spcBef>
                <a:spcPts val="0"/>
              </a:spcBef>
            </a:pPr>
            <a:r>
              <a:rPr lang="nb-NO" sz="1000" dirty="0">
                <a:latin typeface="Roboto Bold" panose="02000000000000000000" pitchFamily="2" charset="0"/>
              </a:rPr>
              <a:t>Redusert vekt på tilbehør der </a:t>
            </a:r>
            <a:r>
              <a:rPr lang="nb-NO" sz="1000">
                <a:latin typeface="Roboto Bold" panose="02000000000000000000" pitchFamily="2" charset="0"/>
              </a:rPr>
              <a:t>det er</a:t>
            </a:r>
            <a:br>
              <a:rPr lang="nb-NO" sz="1000">
                <a:latin typeface="Roboto Bold" panose="02000000000000000000" pitchFamily="2" charset="0"/>
              </a:rPr>
            </a:br>
            <a:r>
              <a:rPr lang="nb-NO" sz="1000">
                <a:latin typeface="Roboto Bold" panose="02000000000000000000" pitchFamily="2" charset="0"/>
              </a:rPr>
              <a:t>mulig </a:t>
            </a:r>
            <a:r>
              <a:rPr lang="nb-NO" sz="1000" dirty="0">
                <a:latin typeface="Roboto Bold" panose="02000000000000000000" pitchFamily="2" charset="0"/>
              </a:rPr>
              <a:t>– </a:t>
            </a:r>
            <a:r>
              <a:rPr lang="nb-NO" sz="1000" dirty="0"/>
              <a:t>for eksempel </a:t>
            </a:r>
            <a:r>
              <a:rPr lang="nb-NO" sz="1000"/>
              <a:t>gulvmunnstykke </a:t>
            </a:r>
            <a:br>
              <a:rPr lang="vi-VN" sz="1000"/>
            </a:br>
            <a:r>
              <a:rPr lang="nb-NO" sz="1000"/>
              <a:t>i plast og </a:t>
            </a:r>
            <a:r>
              <a:rPr lang="nb-NO" sz="1000" dirty="0"/>
              <a:t>lakkert aluminiumsrør.  </a:t>
            </a:r>
          </a:p>
          <a:p>
            <a:pPr marL="180000" indent="-180000">
              <a:lnSpc>
                <a:spcPct val="120000"/>
              </a:lnSpc>
              <a:spcBef>
                <a:spcPts val="0"/>
              </a:spcBef>
            </a:pPr>
            <a:r>
              <a:rPr lang="nb-NO" sz="1000">
                <a:latin typeface="Roboto Bold" panose="02000000000000000000" pitchFamily="2" charset="0"/>
              </a:rPr>
              <a:t>Tilbehør tilpasset diameter på </a:t>
            </a:r>
            <a:br>
              <a:rPr lang="vi-VN" sz="1000">
                <a:latin typeface="Roboto Bold" panose="02000000000000000000" pitchFamily="2" charset="0"/>
              </a:rPr>
            </a:br>
            <a:r>
              <a:rPr lang="nb-NO" sz="1000">
                <a:latin typeface="Roboto Bold" panose="02000000000000000000" pitchFamily="2" charset="0"/>
              </a:rPr>
              <a:t>40 </a:t>
            </a:r>
            <a:r>
              <a:rPr lang="nb-NO" sz="1000" dirty="0">
                <a:latin typeface="Roboto Bold" panose="02000000000000000000" pitchFamily="2" charset="0"/>
              </a:rPr>
              <a:t>mm – </a:t>
            </a:r>
            <a:r>
              <a:rPr lang="nb-NO" sz="1000" dirty="0"/>
              <a:t>for fokus på </a:t>
            </a:r>
            <a:r>
              <a:rPr lang="nb-NO" sz="1000"/>
              <a:t>fleksibilitet </a:t>
            </a:r>
            <a:br>
              <a:rPr lang="vi-VN" sz="1000"/>
            </a:br>
            <a:r>
              <a:rPr lang="nb-NO" sz="1000"/>
              <a:t>og </a:t>
            </a:r>
            <a:r>
              <a:rPr lang="nb-NO" sz="1000" dirty="0"/>
              <a:t>enkel håndtering. 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53B3901A-2DDA-8C23-3214-A1AF82A4780A}"/>
              </a:ext>
            </a:extLst>
          </p:cNvPr>
          <p:cNvSpPr txBox="1">
            <a:spLocks/>
          </p:cNvSpPr>
          <p:nvPr/>
        </p:nvSpPr>
        <p:spPr>
          <a:xfrm>
            <a:off x="8973875" y="1412876"/>
            <a:ext cx="2736748" cy="486092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80000" tIns="180000" rIns="108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>
                <a:solidFill>
                  <a:schemeClr val="accent3"/>
                </a:solidFill>
                <a:latin typeface="Roboto Bold" panose="02000000000000000000" pitchFamily="2" charset="0"/>
              </a:rPr>
              <a:t>Ytelse</a:t>
            </a:r>
            <a:endParaRPr lang="en-US" sz="1600" dirty="0">
              <a:solidFill>
                <a:schemeClr val="accent3"/>
              </a:solidFill>
              <a:latin typeface="Roboto Bold" panose="02000000000000000000" pitchFamily="2" charset="0"/>
            </a:endParaRPr>
          </a:p>
          <a:p>
            <a:pPr marL="0" indent="0">
              <a:spcBef>
                <a:spcPts val="0"/>
              </a:spcBef>
              <a:spcAft>
                <a:spcPts val="2700"/>
              </a:spcAft>
              <a:buFont typeface="Arial" panose="020B0604020202020204" pitchFamily="34" charset="0"/>
              <a:buNone/>
            </a:pPr>
            <a:r>
              <a:rPr lang="en-US" sz="1200">
                <a:latin typeface="Roboto Light italic" panose="02000000000000000000" pitchFamily="2" charset="0"/>
              </a:rPr>
              <a:t>Kan utføre spesialoppgaver</a:t>
            </a:r>
            <a:endParaRPr lang="vi-VN" sz="1200">
              <a:latin typeface="Roboto Light italic" panose="02000000000000000000" pitchFamily="2" charset="0"/>
            </a:endParaRPr>
          </a:p>
          <a:p>
            <a:pPr marL="180000" indent="-180000">
              <a:lnSpc>
                <a:spcPct val="120000"/>
              </a:lnSpc>
              <a:spcBef>
                <a:spcPts val="0"/>
              </a:spcBef>
            </a:pPr>
            <a:r>
              <a:rPr lang="nb-NO" sz="1000">
                <a:latin typeface="Roboto Bold" panose="02000000000000000000" pitchFamily="2" charset="0"/>
              </a:rPr>
              <a:t>Skreddersydde </a:t>
            </a:r>
            <a:r>
              <a:rPr lang="nb-NO" sz="1000" dirty="0">
                <a:latin typeface="Roboto Bold" panose="02000000000000000000" pitchFamily="2" charset="0"/>
              </a:rPr>
              <a:t>komponenter </a:t>
            </a:r>
            <a:r>
              <a:rPr lang="nb-NO" sz="1000">
                <a:latin typeface="Roboto Bold" panose="02000000000000000000" pitchFamily="2" charset="0"/>
              </a:rPr>
              <a:t>med </a:t>
            </a:r>
            <a:br>
              <a:rPr lang="vi-VN" sz="1000">
                <a:latin typeface="Roboto Bold" panose="02000000000000000000" pitchFamily="2" charset="0"/>
              </a:rPr>
            </a:br>
            <a:r>
              <a:rPr lang="nb-NO" sz="1000">
                <a:latin typeface="Roboto Bold" panose="02000000000000000000" pitchFamily="2" charset="0"/>
              </a:rPr>
              <a:t>lang </a:t>
            </a:r>
            <a:r>
              <a:rPr lang="nb-NO" sz="1000" dirty="0">
                <a:latin typeface="Roboto Bold" panose="02000000000000000000" pitchFamily="2" charset="0"/>
              </a:rPr>
              <a:t>levetid </a:t>
            </a:r>
            <a:r>
              <a:rPr lang="nb-NO" sz="1000">
                <a:latin typeface="Roboto Bold" panose="02000000000000000000" pitchFamily="2" charset="0"/>
              </a:rPr>
              <a:t>– </a:t>
            </a:r>
            <a:r>
              <a:rPr lang="nb-NO" sz="1000" dirty="0"/>
              <a:t>topplokket har en feilprosent på 0 %, Combat 2-batteriet har </a:t>
            </a:r>
            <a:r>
              <a:rPr lang="nb-NO" sz="1000"/>
              <a:t>5 års </a:t>
            </a:r>
            <a:r>
              <a:rPr lang="nb-NO" sz="1000" dirty="0"/>
              <a:t>garanti.</a:t>
            </a:r>
          </a:p>
          <a:p>
            <a:pPr marL="180000" indent="-180000">
              <a:lnSpc>
                <a:spcPct val="120000"/>
              </a:lnSpc>
              <a:spcBef>
                <a:spcPts val="0"/>
              </a:spcBef>
            </a:pPr>
            <a:r>
              <a:rPr lang="nb-NO" sz="1000">
                <a:latin typeface="Roboto Bold" panose="02000000000000000000" pitchFamily="2" charset="0"/>
              </a:rPr>
              <a:t>To </a:t>
            </a:r>
            <a:r>
              <a:rPr lang="nb-NO" sz="1000" dirty="0">
                <a:latin typeface="Roboto Bold" panose="02000000000000000000" pitchFamily="2" charset="0"/>
              </a:rPr>
              <a:t>motorer for å oppnå nødvendig effekt – </a:t>
            </a:r>
            <a:r>
              <a:rPr lang="nb-NO" sz="1000" dirty="0"/>
              <a:t>velg riktig innstilling </a:t>
            </a:r>
            <a:r>
              <a:rPr lang="nb-NO" sz="1000"/>
              <a:t>etter </a:t>
            </a:r>
            <a:br>
              <a:rPr lang="vi-VN" sz="1000"/>
            </a:br>
            <a:r>
              <a:rPr lang="nb-NO" sz="1000"/>
              <a:t>type </a:t>
            </a:r>
            <a:r>
              <a:rPr lang="nb-NO" sz="1000" dirty="0"/>
              <a:t>underlag.</a:t>
            </a:r>
          </a:p>
          <a:p>
            <a:pPr marL="180000" indent="-180000">
              <a:lnSpc>
                <a:spcPct val="120000"/>
              </a:lnSpc>
              <a:spcBef>
                <a:spcPts val="0"/>
              </a:spcBef>
            </a:pPr>
            <a:endParaRPr lang="en-US" sz="1050" dirty="0">
              <a:latin typeface="Roboto Bold" panose="02000000000000000000" pitchFamily="2" charset="0"/>
            </a:endParaRPr>
          </a:p>
          <a:p>
            <a:pPr marL="180000" indent="-180000">
              <a:lnSpc>
                <a:spcPct val="120000"/>
              </a:lnSpc>
              <a:spcBef>
                <a:spcPts val="0"/>
              </a:spcBef>
            </a:pPr>
            <a:endParaRPr lang="en-US" sz="1050" dirty="0">
              <a:latin typeface="Roboto Bold" panose="02000000000000000000" pitchFamily="2" charset="0"/>
            </a:endParaRPr>
          </a:p>
        </p:txBody>
      </p:sp>
      <p:pic>
        <p:nvPicPr>
          <p:cNvPr id="2" name="Picture 1" descr="A person cleaning a floor&#10;&#10;Description automatically generated">
            <a:extLst>
              <a:ext uri="{FF2B5EF4-FFF2-40B4-BE49-F238E27FC236}">
                <a16:creationId xmlns:a16="http://schemas.microsoft.com/office/drawing/2014/main" id="{AE9A54F4-B5C9-9678-4703-11062E782C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37" b="2937"/>
          <a:stretch/>
        </p:blipFill>
        <p:spPr>
          <a:xfrm>
            <a:off x="6135328" y="4562669"/>
            <a:ext cx="2736749" cy="1718649"/>
          </a:xfrm>
          <a:prstGeom prst="rect">
            <a:avLst/>
          </a:prstGeom>
        </p:spPr>
      </p:pic>
      <p:pic>
        <p:nvPicPr>
          <p:cNvPr id="3" name="Picture 2" descr="A vacuum cleaner in a warehouse&#10;&#10;Description automatically generated">
            <a:extLst>
              <a:ext uri="{FF2B5EF4-FFF2-40B4-BE49-F238E27FC236}">
                <a16:creationId xmlns:a16="http://schemas.microsoft.com/office/drawing/2014/main" id="{8F119675-1430-81B0-D412-1EF2B50C8C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1" b="2901"/>
          <a:stretch/>
        </p:blipFill>
        <p:spPr>
          <a:xfrm>
            <a:off x="3310907" y="4562669"/>
            <a:ext cx="2736748" cy="1718649"/>
          </a:xfrm>
          <a:prstGeom prst="rect">
            <a:avLst/>
          </a:prstGeom>
        </p:spPr>
      </p:pic>
      <p:pic>
        <p:nvPicPr>
          <p:cNvPr id="7" name="Picture 6" descr="A person using a vacuum cleaner in a warehouse&#10;&#10;Description automatically generated">
            <a:extLst>
              <a:ext uri="{FF2B5EF4-FFF2-40B4-BE49-F238E27FC236}">
                <a16:creationId xmlns:a16="http://schemas.microsoft.com/office/drawing/2014/main" id="{2C97DFCF-0E2F-C989-063A-C582E794EA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0" t="9567" r="16829" b="14321"/>
          <a:stretch/>
        </p:blipFill>
        <p:spPr>
          <a:xfrm>
            <a:off x="8973101" y="4555650"/>
            <a:ext cx="2736749" cy="1725668"/>
          </a:xfrm>
          <a:prstGeom prst="rect">
            <a:avLst/>
          </a:prstGeom>
        </p:spPr>
      </p:pic>
      <p:pic>
        <p:nvPicPr>
          <p:cNvPr id="8" name="Picture 7" descr="A machine in a factory&#10;&#10;Description automatically generated">
            <a:extLst>
              <a:ext uri="{FF2B5EF4-FFF2-40B4-BE49-F238E27FC236}">
                <a16:creationId xmlns:a16="http://schemas.microsoft.com/office/drawing/2014/main" id="{622EDF2B-AD1A-F597-C42B-073500B110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54" b="3854"/>
          <a:stretch/>
        </p:blipFill>
        <p:spPr>
          <a:xfrm>
            <a:off x="472361" y="4562669"/>
            <a:ext cx="2743810" cy="171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2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7BD5359-4F4D-5D42-0359-4F4B30AE697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92946A7-6BC2-D83B-ECF5-8222F80BDA8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FA0FAF1-8C0D-BC5C-88AA-E2B1C3B7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Viktige funksjoner og design</a:t>
            </a:r>
          </a:p>
        </p:txBody>
      </p:sp>
      <p:pic>
        <p:nvPicPr>
          <p:cNvPr id="16" name="Immagine 5" descr="Immagine che contiene macchina, stoviglie&#10;&#10;Descrizione generata automaticamente">
            <a:extLst>
              <a:ext uri="{FF2B5EF4-FFF2-40B4-BE49-F238E27FC236}">
                <a16:creationId xmlns:a16="http://schemas.microsoft.com/office/drawing/2014/main" id="{EC044596-FEEC-86BB-7875-3733BAD044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132" y="1590035"/>
            <a:ext cx="3909880" cy="4977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ABAF7C-D334-CF1F-5C68-9C67263ADD5D}"/>
              </a:ext>
            </a:extLst>
          </p:cNvPr>
          <p:cNvSpPr txBox="1"/>
          <p:nvPr/>
        </p:nvSpPr>
        <p:spPr>
          <a:xfrm>
            <a:off x="475521" y="1658748"/>
            <a:ext cx="2930152" cy="52176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r>
              <a:rPr lang="nb-NO" sz="1400"/>
              <a:t>Vakuumåler for konstant overvåking av ytelse og filtreringseffektivitet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DF646A-996B-52F7-7F36-8B199A3173B8}"/>
              </a:ext>
            </a:extLst>
          </p:cNvPr>
          <p:cNvCxnSpPr>
            <a:cxnSpLocks/>
          </p:cNvCxnSpPr>
          <p:nvPr/>
        </p:nvCxnSpPr>
        <p:spPr>
          <a:xfrm rot="10800000">
            <a:off x="475521" y="2171701"/>
            <a:ext cx="5211208" cy="398859"/>
          </a:xfrm>
          <a:prstGeom prst="bentConnector3">
            <a:avLst>
              <a:gd name="adj1" fmla="val -51"/>
            </a:avLst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7A9887B-79B9-E056-97B2-9219A36C8D9A}"/>
              </a:ext>
            </a:extLst>
          </p:cNvPr>
          <p:cNvSpPr txBox="1"/>
          <p:nvPr/>
        </p:nvSpPr>
        <p:spPr>
          <a:xfrm>
            <a:off x="475522" y="2819881"/>
            <a:ext cx="2445324" cy="52176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/>
            <a:r>
              <a:rPr lang="nb" sz="1400" b="0" i="0" u="none" baseline="0"/>
              <a:t>Manuell filterrister for rask, enkel og effektiv drift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DAA588-4B7F-E476-D3D3-A5FA22CC49D5}"/>
              </a:ext>
            </a:extLst>
          </p:cNvPr>
          <p:cNvSpPr txBox="1"/>
          <p:nvPr/>
        </p:nvSpPr>
        <p:spPr>
          <a:xfrm>
            <a:off x="475521" y="4010042"/>
            <a:ext cx="3563080" cy="737210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/>
            <a:r>
              <a:rPr lang="nb" sz="1400" b="0" i="0" u="none" baseline="0"/>
              <a:t>Høyeffektive filtre: M-Klasse (som standard); M-Klasse PTFE eller HEPA 14 oppstrømsfilter</a:t>
            </a:r>
            <a:br>
              <a:rPr lang="nb" sz="1400"/>
            </a:br>
            <a:r>
              <a:rPr lang="nb" sz="1400" b="0" i="0" u="none" baseline="0"/>
              <a:t>(som ekstrautstyr)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66E13C-661E-5E7D-5E06-85DCD31D6A35}"/>
              </a:ext>
            </a:extLst>
          </p:cNvPr>
          <p:cNvSpPr txBox="1"/>
          <p:nvPr/>
        </p:nvSpPr>
        <p:spPr>
          <a:xfrm>
            <a:off x="475521" y="5415647"/>
            <a:ext cx="3335458" cy="306323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l" rtl="0"/>
            <a:r>
              <a:rPr lang="nb" sz="1400" b="0" i="0" u="none" baseline="0"/>
              <a:t>Stor beholderkapasitet: 50L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ABED00-D1BE-226B-23D1-25383AE199F7}"/>
              </a:ext>
            </a:extLst>
          </p:cNvPr>
          <p:cNvSpPr txBox="1"/>
          <p:nvPr/>
        </p:nvSpPr>
        <p:spPr>
          <a:xfrm>
            <a:off x="9265298" y="1658748"/>
            <a:ext cx="2445324" cy="52176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/>
            <a:r>
              <a:rPr lang="nb" sz="1400" b="0" i="0" u="none" baseline="0"/>
              <a:t>Avrundet form for enkel rengjøring av hele overflaten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6B505D-CD64-8187-0F6E-6085EC8DBB78}"/>
              </a:ext>
            </a:extLst>
          </p:cNvPr>
          <p:cNvSpPr txBox="1"/>
          <p:nvPr/>
        </p:nvSpPr>
        <p:spPr>
          <a:xfrm>
            <a:off x="8375165" y="3122677"/>
            <a:ext cx="3335458" cy="306323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/>
            <a:r>
              <a:rPr lang="nb" sz="1400" b="0" i="0" u="none" baseline="0"/>
              <a:t>Stillegående – støynivå på bare 71 dB(A)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5B5035-B69E-4A7E-172F-53BC77A08872}"/>
              </a:ext>
            </a:extLst>
          </p:cNvPr>
          <p:cNvSpPr txBox="1"/>
          <p:nvPr/>
        </p:nvSpPr>
        <p:spPr>
          <a:xfrm>
            <a:off x="8375165" y="3781576"/>
            <a:ext cx="3335458" cy="737210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/>
            <a:r>
              <a:rPr lang="nb" sz="1400" b="0" i="0" u="none" baseline="0" dirty="0"/>
              <a:t>Enkel og rask</a:t>
            </a:r>
            <a:r>
              <a:rPr lang="nb" sz="1400" dirty="0"/>
              <a:t> å vedlikeholde</a:t>
            </a:r>
            <a:r>
              <a:rPr lang="nb" sz="1400" b="0" i="0" u="none" baseline="0" dirty="0"/>
              <a:t>: alt er innebygd, </a:t>
            </a:r>
            <a:br>
              <a:rPr lang="vi-VN" sz="1400" b="0" i="0" u="none" baseline="0" dirty="0"/>
            </a:br>
            <a:r>
              <a:rPr lang="nb" sz="1400" b="0" i="0" u="none" baseline="0" dirty="0"/>
              <a:t>men likevel lett tilgjengelig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B5275E-1057-7E72-FEC8-7C92748F596B}"/>
              </a:ext>
            </a:extLst>
          </p:cNvPr>
          <p:cNvSpPr txBox="1"/>
          <p:nvPr/>
        </p:nvSpPr>
        <p:spPr>
          <a:xfrm>
            <a:off x="8574833" y="5200204"/>
            <a:ext cx="3135789" cy="521766"/>
          </a:xfrm>
          <a:prstGeom prst="rect">
            <a:avLst/>
          </a:prstGeom>
          <a:noFill/>
        </p:spPr>
        <p:txBody>
          <a:bodyPr wrap="square" lIns="0" tIns="0" rIns="0" bIns="90000">
            <a:spAutoFit/>
          </a:bodyPr>
          <a:lstStyle/>
          <a:p>
            <a:pPr algn="r" rtl="0"/>
            <a:r>
              <a:rPr lang="nb" sz="1400" b="0" i="0" u="none" baseline="0"/>
              <a:t>Enkel å dreie 360° takket være det store håndtaket og</a:t>
            </a:r>
            <a:r>
              <a:rPr lang="vi-VN" sz="1400" b="0" i="0" u="none" baseline="0"/>
              <a:t> </a:t>
            </a:r>
            <a:r>
              <a:rPr lang="nb" sz="1400" b="0" i="0" u="none" baseline="0"/>
              <a:t>manøvreringshjulene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31CDAA8-81C7-2388-AD33-7D1AC8EA92D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5522" y="2697516"/>
            <a:ext cx="4911819" cy="628019"/>
          </a:xfrm>
          <a:prstGeom prst="bentConnector3">
            <a:avLst>
              <a:gd name="adj1" fmla="val -109"/>
            </a:avLst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035519D-C7D4-E52F-8DA1-30DEB942C6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5522" y="3698522"/>
            <a:ext cx="5130463" cy="1052582"/>
          </a:xfrm>
          <a:prstGeom prst="bentConnector3">
            <a:avLst>
              <a:gd name="adj1" fmla="val 244"/>
            </a:avLst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F40FF1-6271-15A0-2B94-9A7A83E6CAE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5526" y="4229100"/>
            <a:ext cx="5518875" cy="1489269"/>
          </a:xfrm>
          <a:prstGeom prst="bentConnector3">
            <a:avLst>
              <a:gd name="adj1" fmla="val -74"/>
            </a:avLst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76E918F-B602-93D8-6DE1-5A1D650F104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70171" y="2171699"/>
            <a:ext cx="5440452" cy="398861"/>
          </a:xfrm>
          <a:prstGeom prst="bentConnector3">
            <a:avLst>
              <a:gd name="adj1" fmla="val 99972"/>
            </a:avLst>
          </a:prstGeom>
          <a:ln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A2F17B8-2F63-0CE0-19F4-A1A8B768B46B}"/>
              </a:ext>
            </a:extLst>
          </p:cNvPr>
          <p:cNvCxnSpPr>
            <a:cxnSpLocks/>
          </p:cNvCxnSpPr>
          <p:nvPr/>
        </p:nvCxnSpPr>
        <p:spPr>
          <a:xfrm flipH="1">
            <a:off x="6499415" y="3429000"/>
            <a:ext cx="5211208" cy="0"/>
          </a:xfrm>
          <a:prstGeom prst="line">
            <a:avLst/>
          </a:prstGeom>
          <a:ln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FA55EEA-D110-31AC-CF21-4C19A556A87C}"/>
              </a:ext>
            </a:extLst>
          </p:cNvPr>
          <p:cNvCxnSpPr>
            <a:cxnSpLocks/>
          </p:cNvCxnSpPr>
          <p:nvPr/>
        </p:nvCxnSpPr>
        <p:spPr>
          <a:xfrm rot="10800000">
            <a:off x="6616701" y="4229101"/>
            <a:ext cx="5093923" cy="230895"/>
          </a:xfrm>
          <a:prstGeom prst="bentConnector3">
            <a:avLst>
              <a:gd name="adj1" fmla="val 99957"/>
            </a:avLst>
          </a:prstGeom>
          <a:ln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5B948A2-61D6-5A02-FDC4-C9B5153ECB14}"/>
              </a:ext>
            </a:extLst>
          </p:cNvPr>
          <p:cNvCxnSpPr>
            <a:cxnSpLocks/>
          </p:cNvCxnSpPr>
          <p:nvPr/>
        </p:nvCxnSpPr>
        <p:spPr>
          <a:xfrm rot="10800000">
            <a:off x="6959601" y="5314785"/>
            <a:ext cx="4751023" cy="401903"/>
          </a:xfrm>
          <a:prstGeom prst="bentConnector3">
            <a:avLst>
              <a:gd name="adj1" fmla="val 100114"/>
            </a:avLst>
          </a:prstGeom>
          <a:ln>
            <a:solidFill>
              <a:schemeClr val="accent3"/>
            </a:solidFill>
            <a:headEnd type="non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1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B15524DC-341D-48B2-911F-B7534CB6F418}"/>
              </a:ext>
            </a:extLst>
          </p:cNvPr>
          <p:cNvSpPr txBox="1">
            <a:spLocks/>
          </p:cNvSpPr>
          <p:nvPr/>
        </p:nvSpPr>
        <p:spPr>
          <a:xfrm>
            <a:off x="6135562" y="1412876"/>
            <a:ext cx="2736748" cy="486092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80000" tIns="180000" rIns="108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 err="1">
                <a:solidFill>
                  <a:schemeClr val="accent3"/>
                </a:solidFill>
                <a:latin typeface="Roboto Bold" panose="02000000000000000000" pitchFamily="2" charset="0"/>
              </a:rPr>
              <a:t>Viktige</a:t>
            </a:r>
            <a:r>
              <a:rPr lang="en-US" dirty="0">
                <a:solidFill>
                  <a:schemeClr val="accent3"/>
                </a:solidFill>
                <a:latin typeface="Roboto Bold" panose="02000000000000000000" pitchFamily="2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Roboto Bold" panose="02000000000000000000" pitchFamily="2" charset="0"/>
              </a:rPr>
              <a:t>egenskaper</a:t>
            </a:r>
            <a:r>
              <a:rPr lang="en-US" dirty="0">
                <a:solidFill>
                  <a:schemeClr val="accent3"/>
                </a:solidFill>
                <a:latin typeface="Roboto Bold" panose="02000000000000000000" pitchFamily="2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Roboto Bold" panose="02000000000000000000" pitchFamily="2" charset="0"/>
              </a:rPr>
              <a:t>og</a:t>
            </a:r>
            <a:r>
              <a:rPr lang="en-US" dirty="0">
                <a:solidFill>
                  <a:schemeClr val="accent3"/>
                </a:solidFill>
                <a:latin typeface="Roboto Bold" panose="02000000000000000000" pitchFamily="2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Roboto Bold" panose="02000000000000000000" pitchFamily="2" charset="0"/>
              </a:rPr>
              <a:t>salgsargumenter</a:t>
            </a:r>
            <a:endParaRPr lang="en-US" dirty="0">
              <a:solidFill>
                <a:schemeClr val="accent3"/>
              </a:solidFill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1000" dirty="0" err="1">
                <a:latin typeface="Roboto Light italic" panose="02000000000000000000" pitchFamily="2" charset="0"/>
              </a:rPr>
              <a:t>Salgsargument</a:t>
            </a:r>
            <a:endParaRPr lang="en-US" sz="1000" dirty="0">
              <a:latin typeface="Roboto Light italic" panose="02000000000000000000" pitchFamily="2" charset="0"/>
            </a:endParaRPr>
          </a:p>
          <a:p>
            <a:pPr marL="162000" marR="0" lvl="0" indent="-162000" fontAlgn="auto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nb-NO" sz="1000" dirty="0"/>
              <a:t>Nye Nilfisk CVI</a:t>
            </a:r>
          </a:p>
          <a:p>
            <a:pPr marL="162000" marR="0" lvl="0" indent="-162000" fontAlgn="auto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nb-NO" sz="1000" dirty="0"/>
              <a:t>Enkelt utskiftbart batteri</a:t>
            </a:r>
          </a:p>
          <a:p>
            <a:pPr marL="162000" marR="0" lvl="0" indent="-162000" fontAlgn="auto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nb-NO" sz="1000" dirty="0"/>
              <a:t>Sikkerhet: Unngå å snuble og falle på grunn av ledninger og kabler</a:t>
            </a:r>
          </a:p>
          <a:p>
            <a:pPr marL="162000" marR="0" lvl="0" indent="-162000" fontAlgn="auto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nb-NO" sz="1000" dirty="0"/>
              <a:t>Ergonomisk, full sikt for operatøren </a:t>
            </a:r>
            <a:br>
              <a:rPr lang="nb-NO" sz="1000" dirty="0"/>
            </a:br>
            <a:r>
              <a:rPr lang="nb-NO" sz="1000" dirty="0"/>
              <a:t>og kompakt design på trange steder</a:t>
            </a:r>
          </a:p>
          <a:p>
            <a:pPr marL="162000" marR="0" lvl="0" indent="-162000" fontAlgn="auto">
              <a:lnSpc>
                <a:spcPct val="12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nb-NO" sz="1000" spc="-10" dirty="0"/>
              <a:t>Ytelse: markedets beste litium-ionbatteri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3C281B-EDB9-4CD6-09A8-52C6EA50F58B}"/>
              </a:ext>
            </a:extLst>
          </p:cNvPr>
          <p:cNvSpPr/>
          <p:nvPr/>
        </p:nvSpPr>
        <p:spPr>
          <a:xfrm>
            <a:off x="6135559" y="1412876"/>
            <a:ext cx="2736747" cy="19292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C5ADB705-97B9-93B7-B8CF-81B7C9CBB744}"/>
              </a:ext>
            </a:extLst>
          </p:cNvPr>
          <p:cNvSpPr txBox="1">
            <a:spLocks/>
          </p:cNvSpPr>
          <p:nvPr/>
        </p:nvSpPr>
        <p:spPr>
          <a:xfrm>
            <a:off x="8963631" y="1412876"/>
            <a:ext cx="2736748" cy="486092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80000" tIns="180000" rIns="108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>
                <a:solidFill>
                  <a:schemeClr val="accent3"/>
                </a:solidFill>
                <a:latin typeface="Roboto Bold" panose="02000000000000000000" pitchFamily="2" charset="0"/>
              </a:rPr>
              <a:t>Rekkevidde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00">
                <a:latin typeface="Roboto Light italic" panose="02000000000000000000" pitchFamily="2" charset="0"/>
              </a:rPr>
              <a:t>Modeller og tilvalg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000"/>
              <a:t>Filtrering i klasse M-H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000"/>
              <a:t>ACD Ikke-brennbart støv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000" spc="-10"/>
              <a:t>Multisegment: tilgjengelig i M-H-klasse</a:t>
            </a:r>
            <a:r>
              <a:rPr lang="en-US" sz="1000"/>
              <a:t>, Longopac™ (B&amp;C)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000"/>
              <a:t>Bluetooth* fjernstyrt start og stopp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000"/>
              <a:t>SmartClean for redusert energiforbruk </a:t>
            </a:r>
            <a:br>
              <a:rPr lang="en-US" sz="1000"/>
            </a:br>
            <a:r>
              <a:rPr lang="en-US" sz="1000"/>
              <a:t>og lengre batteritid</a:t>
            </a:r>
          </a:p>
          <a:p>
            <a:pPr marL="162000" indent="-1620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1000"/>
              <a:t>Hybridmodus: arbeid med ledning tilkoblet nettverket </a:t>
            </a:r>
            <a:endParaRPr lang="en-US" sz="10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423FCD3-6244-5B90-30B6-F94491C41012}"/>
              </a:ext>
            </a:extLst>
          </p:cNvPr>
          <p:cNvSpPr/>
          <p:nvPr/>
        </p:nvSpPr>
        <p:spPr>
          <a:xfrm>
            <a:off x="8963631" y="1412876"/>
            <a:ext cx="2736747" cy="19292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1CF3E6-B60C-94FE-7E0F-7CE71E5B472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4" y="1412876"/>
            <a:ext cx="2736748" cy="4860924"/>
          </a:xfrm>
        </p:spPr>
        <p:txBody>
          <a:bodyPr lIns="180000" tIns="180000" rIns="108000"/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 err="1">
                <a:solidFill>
                  <a:schemeClr val="accent3"/>
                </a:solidFill>
                <a:latin typeface="Roboto Bold" panose="02000000000000000000" pitchFamily="2" charset="0"/>
              </a:rPr>
              <a:t>Produkt</a:t>
            </a:r>
            <a:r>
              <a:rPr lang="en-GB" dirty="0">
                <a:solidFill>
                  <a:schemeClr val="accent3"/>
                </a:solidFill>
                <a:latin typeface="Roboto Bold" panose="02000000000000000000" pitchFamily="2" charset="0"/>
              </a:rPr>
              <a:t> </a:t>
            </a:r>
            <a:r>
              <a:rPr lang="en-GB" dirty="0" err="1">
                <a:solidFill>
                  <a:schemeClr val="accent3"/>
                </a:solidFill>
                <a:latin typeface="Roboto Bold" panose="02000000000000000000" pitchFamily="2" charset="0"/>
              </a:rPr>
              <a:t>og</a:t>
            </a:r>
            <a:r>
              <a:rPr lang="en-GB" dirty="0">
                <a:solidFill>
                  <a:schemeClr val="accent3"/>
                </a:solidFill>
                <a:latin typeface="Roboto Bold" panose="02000000000000000000" pitchFamily="2" charset="0"/>
              </a:rPr>
              <a:t> </a:t>
            </a:r>
            <a:r>
              <a:rPr lang="en-GB" dirty="0" err="1">
                <a:solidFill>
                  <a:schemeClr val="accent3"/>
                </a:solidFill>
                <a:latin typeface="Roboto Bold" panose="02000000000000000000" pitchFamily="2" charset="0"/>
              </a:rPr>
              <a:t>funksjoner</a:t>
            </a:r>
            <a:endParaRPr lang="en-GB" dirty="0">
              <a:solidFill>
                <a:schemeClr val="accent3"/>
              </a:solidFill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000" dirty="0" err="1">
                <a:latin typeface="Roboto Light italic" panose="02000000000000000000" pitchFamily="2" charset="0"/>
              </a:rPr>
              <a:t>Hovedfunksjoner</a:t>
            </a:r>
            <a:endParaRPr lang="en-US" sz="1000" dirty="0">
              <a:latin typeface="Roboto Light italic" panose="02000000000000000000" pitchFamily="2" charset="0"/>
            </a:endParaRPr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en-US" sz="1000" dirty="0" err="1"/>
              <a:t>Litium-ionteknologi</a:t>
            </a:r>
            <a:r>
              <a:rPr lang="en-US" sz="1000" dirty="0"/>
              <a:t> 1 </a:t>
            </a:r>
            <a:r>
              <a:rPr lang="en-US" sz="1000" dirty="0" err="1"/>
              <a:t>batteri</a:t>
            </a:r>
            <a:r>
              <a:rPr lang="en-US" sz="1000" dirty="0"/>
              <a:t> med </a:t>
            </a:r>
            <a:br>
              <a:rPr lang="en-US" sz="1000" dirty="0"/>
            </a:br>
            <a:r>
              <a:rPr lang="en-US" sz="1000" dirty="0" err="1"/>
              <a:t>opptil</a:t>
            </a:r>
            <a:r>
              <a:rPr lang="en-US" sz="1000" dirty="0"/>
              <a:t> 120 </a:t>
            </a:r>
            <a:r>
              <a:rPr lang="en-US" sz="1000" dirty="0" err="1"/>
              <a:t>minutters</a:t>
            </a:r>
            <a:r>
              <a:rPr lang="en-US" sz="1000" dirty="0"/>
              <a:t> </a:t>
            </a:r>
            <a:r>
              <a:rPr lang="en-US" sz="1000" dirty="0" err="1"/>
              <a:t>driftstid</a:t>
            </a:r>
            <a:endParaRPr lang="en-US" sz="1000" dirty="0"/>
          </a:p>
          <a:p>
            <a:pPr marL="162000" indent="-162000">
              <a:lnSpc>
                <a:spcPct val="120000"/>
              </a:lnSpc>
              <a:spcBef>
                <a:spcPts val="0"/>
              </a:spcBef>
            </a:pPr>
            <a:r>
              <a:rPr lang="en-US" sz="1000" dirty="0"/>
              <a:t>En </a:t>
            </a:r>
            <a:r>
              <a:rPr lang="en-US" sz="1000" dirty="0" err="1"/>
              <a:t>ledningsfri</a:t>
            </a:r>
            <a:r>
              <a:rPr lang="en-US" sz="1000" dirty="0"/>
              <a:t> </a:t>
            </a:r>
            <a:r>
              <a:rPr lang="en-US" sz="1000" dirty="0" err="1"/>
              <a:t>maskin</a:t>
            </a:r>
            <a:r>
              <a:rPr lang="en-US" sz="1000" dirty="0"/>
              <a:t> </a:t>
            </a:r>
            <a:r>
              <a:rPr lang="en-US" sz="1000" dirty="0" err="1"/>
              <a:t>gir</a:t>
            </a:r>
            <a:r>
              <a:rPr lang="en-US" sz="1000" dirty="0"/>
              <a:t> </a:t>
            </a:r>
            <a:r>
              <a:rPr lang="en-US" sz="1000" dirty="0" err="1"/>
              <a:t>sikker</a:t>
            </a:r>
            <a:r>
              <a:rPr lang="en-US" sz="1000" dirty="0"/>
              <a:t> </a:t>
            </a:r>
            <a:r>
              <a:rPr lang="en-US" sz="1000" dirty="0" err="1"/>
              <a:t>og</a:t>
            </a:r>
            <a:r>
              <a:rPr lang="en-US" sz="1000" dirty="0"/>
              <a:t> </a:t>
            </a:r>
            <a:br>
              <a:rPr lang="en-US" sz="1000" dirty="0"/>
            </a:br>
            <a:r>
              <a:rPr lang="en-US" sz="1000" dirty="0" err="1"/>
              <a:t>enkel</a:t>
            </a:r>
            <a:r>
              <a:rPr lang="en-US" sz="1000" dirty="0"/>
              <a:t> </a:t>
            </a:r>
            <a:r>
              <a:rPr lang="en-US" sz="1000" dirty="0" err="1"/>
              <a:t>rengjøring</a:t>
            </a:r>
            <a:r>
              <a:rPr lang="en-US" sz="1000" dirty="0"/>
              <a:t> i </a:t>
            </a:r>
            <a:r>
              <a:rPr lang="en-US" sz="1000" dirty="0" err="1"/>
              <a:t>områder</a:t>
            </a:r>
            <a:r>
              <a:rPr lang="en-US" sz="1000" dirty="0"/>
              <a:t> med </a:t>
            </a:r>
            <a:r>
              <a:rPr lang="en-US" sz="1000" dirty="0" err="1"/>
              <a:t>stor</a:t>
            </a:r>
            <a:r>
              <a:rPr lang="en-US" sz="1000" dirty="0"/>
              <a:t> </a:t>
            </a:r>
            <a:r>
              <a:rPr lang="en-US" sz="1000" dirty="0" err="1"/>
              <a:t>trafikk</a:t>
            </a:r>
            <a:r>
              <a:rPr lang="en-US" sz="1000" dirty="0"/>
              <a:t> </a:t>
            </a:r>
            <a:r>
              <a:rPr lang="en-US" sz="1000" dirty="0" err="1"/>
              <a:t>og</a:t>
            </a:r>
            <a:r>
              <a:rPr lang="en-US" sz="1000" dirty="0"/>
              <a:t> </a:t>
            </a:r>
            <a:r>
              <a:rPr lang="en-US" sz="1000" dirty="0" err="1"/>
              <a:t>på</a:t>
            </a:r>
            <a:r>
              <a:rPr lang="en-US" sz="1000" dirty="0"/>
              <a:t> </a:t>
            </a:r>
            <a:r>
              <a:rPr lang="en-US" sz="1000" dirty="0" err="1"/>
              <a:t>trange</a:t>
            </a:r>
            <a:r>
              <a:rPr lang="en-US" sz="1000" dirty="0"/>
              <a:t> </a:t>
            </a:r>
            <a:r>
              <a:rPr lang="en-US" sz="1000" dirty="0" err="1"/>
              <a:t>steder</a:t>
            </a:r>
            <a:r>
              <a:rPr lang="en-US" sz="1000" dirty="0"/>
              <a:t> </a:t>
            </a:r>
            <a:r>
              <a:rPr lang="en-US" sz="1000" dirty="0" err="1"/>
              <a:t>eller</a:t>
            </a:r>
            <a:r>
              <a:rPr lang="en-US" sz="1000" dirty="0"/>
              <a:t> </a:t>
            </a:r>
            <a:br>
              <a:rPr lang="en-US" sz="1000" dirty="0"/>
            </a:br>
            <a:r>
              <a:rPr lang="en-US" sz="1000" dirty="0" err="1"/>
              <a:t>steder</a:t>
            </a:r>
            <a:r>
              <a:rPr lang="en-US" sz="1000" dirty="0"/>
              <a:t> </a:t>
            </a:r>
            <a:r>
              <a:rPr lang="en-US" sz="1000" dirty="0" err="1"/>
              <a:t>utenfor</a:t>
            </a:r>
            <a:r>
              <a:rPr lang="en-US" sz="1000" dirty="0"/>
              <a:t> </a:t>
            </a:r>
            <a:r>
              <a:rPr lang="en-US" sz="1000" dirty="0" err="1"/>
              <a:t>rekkevidde</a:t>
            </a:r>
            <a:r>
              <a:rPr lang="en-US" sz="10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AFAA9-861C-6CD7-B643-6EA1C6968B70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F2D8F-902A-80A4-7554-3843F1DAE35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D93F92-AAA0-C953-5FAF-8119893F35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/>
              <a:t>Den nye kompakte og smidige batteridrevne rengjøringsenheten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021856-5C61-EB6F-25AC-E371EAD0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28" y="457969"/>
            <a:ext cx="11233150" cy="388013"/>
          </a:xfrm>
        </p:spPr>
        <p:txBody>
          <a:bodyPr/>
          <a:lstStyle/>
          <a:p>
            <a:r>
              <a:rPr lang="en-US" dirty="0"/>
              <a:t>VHB120</a:t>
            </a: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0CF2B101-83EA-E46C-8F56-007B31F9A515}"/>
              </a:ext>
            </a:extLst>
          </p:cNvPr>
          <p:cNvSpPr txBox="1">
            <a:spLocks/>
          </p:cNvSpPr>
          <p:nvPr/>
        </p:nvSpPr>
        <p:spPr>
          <a:xfrm>
            <a:off x="3307493" y="1412876"/>
            <a:ext cx="2736748" cy="4860924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80000" tIns="180000" rIns="108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accent3"/>
                </a:solidFill>
                <a:latin typeface="Roboto Bold" panose="02000000000000000000" pitchFamily="2" charset="0"/>
              </a:rPr>
              <a:t>Jobb som skal utføres</a:t>
            </a:r>
          </a:p>
          <a:p>
            <a:pPr marL="0" marR="0" lvl="0" indent="0" fontAlgn="auto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r>
              <a:rPr lang="en-US" sz="1000">
                <a:latin typeface="Roboto Light italic" panose="02000000000000000000" pitchFamily="2" charset="0"/>
              </a:rPr>
              <a:t>Bruksområde</a:t>
            </a:r>
          </a:p>
          <a:p>
            <a:pPr marL="162000" marR="0" lvl="0" indent="-1620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nb-NO" sz="1000" spc="-10"/>
              <a:t>Samle opp sølt fast materiale som tørt, </a:t>
            </a:r>
            <a:r>
              <a:rPr lang="nb-NO" sz="1000"/>
              <a:t>pulveraktig eller granulert materiale, avsatt støv, søl fra ulykker, treflis, </a:t>
            </a:r>
            <a:br>
              <a:rPr lang="nb-NO" sz="1000"/>
            </a:br>
            <a:r>
              <a:rPr lang="nb-NO" sz="1000"/>
              <a:t>papp, små mengder væske.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D6D69B-4A93-1557-B25F-76504232EA79}"/>
              </a:ext>
            </a:extLst>
          </p:cNvPr>
          <p:cNvSpPr txBox="1"/>
          <p:nvPr/>
        </p:nvSpPr>
        <p:spPr>
          <a:xfrm>
            <a:off x="4105449" y="5749261"/>
            <a:ext cx="1255136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023967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Produksjon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CC31A9-C5CB-64D2-3934-DA3CE38FA893}"/>
              </a:ext>
            </a:extLst>
          </p:cNvPr>
          <p:cNvSpPr txBox="1"/>
          <p:nvPr/>
        </p:nvSpPr>
        <p:spPr>
          <a:xfrm>
            <a:off x="3522088" y="5749261"/>
            <a:ext cx="670852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023967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Logistikk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045119-0ADD-CA1F-0BD8-36610AFDBE79}"/>
              </a:ext>
            </a:extLst>
          </p:cNvPr>
          <p:cNvSpPr txBox="1"/>
          <p:nvPr/>
        </p:nvSpPr>
        <p:spPr>
          <a:xfrm>
            <a:off x="5290459" y="5749261"/>
            <a:ext cx="546721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1023967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noProof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Matvarer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B82A081-ED01-A4C7-D99B-CAC5D4FD4E8E}"/>
              </a:ext>
            </a:extLst>
          </p:cNvPr>
          <p:cNvGrpSpPr/>
          <p:nvPr/>
        </p:nvGrpSpPr>
        <p:grpSpPr>
          <a:xfrm>
            <a:off x="9424881" y="2438497"/>
            <a:ext cx="619706" cy="684285"/>
            <a:chOff x="10456482" y="2550311"/>
            <a:chExt cx="734796" cy="81136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A4DEAFF-6B17-5046-E1C1-76200029C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56482" y="3107898"/>
              <a:ext cx="732116" cy="25378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2ED70A8-8447-96CD-8BD6-76DC11269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56482" y="2550311"/>
              <a:ext cx="732116" cy="2483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79C799-0F74-D100-E78A-7356A19F1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56482" y="2828020"/>
              <a:ext cx="734796" cy="250499"/>
            </a:xfrm>
            <a:prstGeom prst="rect">
              <a:avLst/>
            </a:prstGeom>
          </p:spPr>
        </p:pic>
      </p:grpSp>
      <p:pic>
        <p:nvPicPr>
          <p:cNvPr id="24" name="Immagine 14">
            <a:extLst>
              <a:ext uri="{FF2B5EF4-FFF2-40B4-BE49-F238E27FC236}">
                <a16:creationId xmlns:a16="http://schemas.microsoft.com/office/drawing/2014/main" id="{3A5F0704-B3AE-58B8-B978-77CBAA0542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7492" y="1412876"/>
            <a:ext cx="2734408" cy="192927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9987ABC-A9E4-C540-E0F7-533BDF253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8229" y="5263256"/>
            <a:ext cx="409575" cy="381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E900E0E-5310-6A48-60E1-F5E380ED6C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42850" y="5249861"/>
            <a:ext cx="447675" cy="39052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578E8710-ECD2-FD53-530D-1480F6A796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21218" y="5345111"/>
            <a:ext cx="476250" cy="2952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7B0E6CB-C949-2CE8-554F-22B3389E80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305" y="1581448"/>
            <a:ext cx="718858" cy="71931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6E19E5E-7EC6-C17E-A70B-4E4D0361D19C}"/>
              </a:ext>
            </a:extLst>
          </p:cNvPr>
          <p:cNvSpPr/>
          <p:nvPr/>
        </p:nvSpPr>
        <p:spPr>
          <a:xfrm>
            <a:off x="479423" y="1412876"/>
            <a:ext cx="2736747" cy="19292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3" name="Immagine 2" descr="Immagine che contiene macchina&#10;&#10;Descrizione generata automaticamente">
            <a:extLst>
              <a:ext uri="{FF2B5EF4-FFF2-40B4-BE49-F238E27FC236}">
                <a16:creationId xmlns:a16="http://schemas.microsoft.com/office/drawing/2014/main" id="{9F0DE3A9-9909-566F-097A-658D5FFA01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008" y="1586521"/>
            <a:ext cx="1606732" cy="1929328"/>
          </a:xfrm>
          <a:prstGeom prst="rect">
            <a:avLst/>
          </a:prstGeom>
        </p:spPr>
      </p:pic>
      <p:pic>
        <p:nvPicPr>
          <p:cNvPr id="20" name="Immagine 19" descr="Immagine che contiene duplicatore, macchina&#10;&#10;Descrizione generata automaticamente">
            <a:extLst>
              <a:ext uri="{FF2B5EF4-FFF2-40B4-BE49-F238E27FC236}">
                <a16:creationId xmlns:a16="http://schemas.microsoft.com/office/drawing/2014/main" id="{A652F575-594B-4BD8-D53C-21132033292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3218" y="1412876"/>
            <a:ext cx="2459373" cy="1915068"/>
          </a:xfrm>
          <a:prstGeom prst="rect">
            <a:avLst/>
          </a:prstGeom>
        </p:spPr>
      </p:pic>
      <p:pic>
        <p:nvPicPr>
          <p:cNvPr id="23" name="Immagine 22" descr="Immagine che contiene macchina&#10;&#10;Descrizione generata automaticamente">
            <a:extLst>
              <a:ext uri="{FF2B5EF4-FFF2-40B4-BE49-F238E27FC236}">
                <a16:creationId xmlns:a16="http://schemas.microsoft.com/office/drawing/2014/main" id="{43724678-6B94-63DB-7B93-118A30C558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3648" y="1552873"/>
            <a:ext cx="1286298" cy="178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3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10021F9-B69B-A210-8A3B-5C92882B17F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36C4D96-229B-CFFD-5E59-8209DB84488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307627-9A7E-6546-F4EC-D2E705F6E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VHB120 </a:t>
            </a:r>
            <a:r>
              <a:rPr lang="en-US" dirty="0" err="1"/>
              <a:t>forhåndsvisning</a:t>
            </a:r>
            <a:endParaRPr lang="en-US" dirty="0"/>
          </a:p>
        </p:txBody>
      </p:sp>
      <p:pic>
        <p:nvPicPr>
          <p:cNvPr id="18" name="Immagine 8" descr="Immagine che contiene macchina, stoviglie&#10;&#10;Descrizione generata automaticamente">
            <a:extLst>
              <a:ext uri="{FF2B5EF4-FFF2-40B4-BE49-F238E27FC236}">
                <a16:creationId xmlns:a16="http://schemas.microsoft.com/office/drawing/2014/main" id="{A2647EED-B622-5A14-BDAE-E950F4ABAEC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27" y="2010973"/>
            <a:ext cx="3029804" cy="3857113"/>
          </a:xfrm>
          <a:prstGeom prst="rect">
            <a:avLst/>
          </a:prstGeom>
        </p:spPr>
      </p:pic>
      <p:pic>
        <p:nvPicPr>
          <p:cNvPr id="19" name="Immagine 13" descr="Immagine che contiene duplicatore, macchina&#10;&#10;Descrizione generata automaticamente">
            <a:extLst>
              <a:ext uri="{FF2B5EF4-FFF2-40B4-BE49-F238E27FC236}">
                <a16:creationId xmlns:a16="http://schemas.microsoft.com/office/drawing/2014/main" id="{8A7EAFF4-3F2D-6342-F876-D5A54C906A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24032" y="1968464"/>
            <a:ext cx="3029805" cy="384247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F8F9E1F-B75B-A54C-D5F7-5FE517A8BCFD}"/>
              </a:ext>
            </a:extLst>
          </p:cNvPr>
          <p:cNvSpPr/>
          <p:nvPr/>
        </p:nvSpPr>
        <p:spPr>
          <a:xfrm>
            <a:off x="7152640" y="0"/>
            <a:ext cx="5039359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863955-1659-916E-C842-89B07CFDAD7F}"/>
              </a:ext>
            </a:extLst>
          </p:cNvPr>
          <p:cNvSpPr txBox="1"/>
          <p:nvPr/>
        </p:nvSpPr>
        <p:spPr>
          <a:xfrm>
            <a:off x="7708900" y="1892908"/>
            <a:ext cx="4003675" cy="160813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600" b="1">
                <a:latin typeface="Roboto Bold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Fordeler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nb-NO" sz="1400">
                <a:latin typeface="Roboto Light" panose="02000000000000000000" pitchFamily="2" charset="0"/>
                <a:ea typeface="Roboto" panose="02000000000000000000" pitchFamily="2" charset="0"/>
              </a:rPr>
              <a:t>Ytterligere tilbehør kan festes på siden.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nb-NO" sz="1400">
                <a:latin typeface="Roboto Light" panose="02000000000000000000" pitchFamily="2" charset="0"/>
                <a:ea typeface="Roboto" panose="02000000000000000000" pitchFamily="2" charset="0"/>
              </a:rPr>
              <a:t>Brukergrensesnitt og batteri gir enkel </a:t>
            </a:r>
            <a:br>
              <a:rPr lang="nb-NO" sz="1400">
                <a:latin typeface="Roboto Light" panose="02000000000000000000" pitchFamily="2" charset="0"/>
                <a:ea typeface="Roboto" panose="02000000000000000000" pitchFamily="2" charset="0"/>
              </a:rPr>
            </a:br>
            <a:r>
              <a:rPr lang="nb-NO" sz="1400">
                <a:latin typeface="Roboto Light" panose="02000000000000000000" pitchFamily="2" charset="0"/>
                <a:ea typeface="Roboto" panose="02000000000000000000" pitchFamily="2" charset="0"/>
              </a:rPr>
              <a:t>elektrisk konfigurasjon.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400" b="1">
                <a:latin typeface="Roboto Bold" panose="02000000000000000000" pitchFamily="2" charset="0"/>
                <a:ea typeface="Roboto" panose="02000000000000000000" pitchFamily="2" charset="0"/>
              </a:rPr>
              <a:t>Bedre ergonomi ved batterifjerning.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38C532A-0AAC-25C4-BA2B-19C477A49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8590" y="3951291"/>
            <a:ext cx="696083" cy="52592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AE59329-252F-9F91-06E0-0BF3BBDE9AE2}"/>
              </a:ext>
            </a:extLst>
          </p:cNvPr>
          <p:cNvCxnSpPr>
            <a:cxnSpLocks/>
          </p:cNvCxnSpPr>
          <p:nvPr/>
        </p:nvCxnSpPr>
        <p:spPr>
          <a:xfrm>
            <a:off x="3065096" y="2110740"/>
            <a:ext cx="0" cy="3174267"/>
          </a:xfrm>
          <a:prstGeom prst="line">
            <a:avLst/>
          </a:prstGeom>
          <a:ln>
            <a:solidFill>
              <a:schemeClr val="accent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089B64-8606-AF29-A61B-7C1940EDF43A}"/>
              </a:ext>
            </a:extLst>
          </p:cNvPr>
          <p:cNvCxnSpPr>
            <a:cxnSpLocks/>
          </p:cNvCxnSpPr>
          <p:nvPr/>
        </p:nvCxnSpPr>
        <p:spPr>
          <a:xfrm>
            <a:off x="4044049" y="2781496"/>
            <a:ext cx="0" cy="2120900"/>
          </a:xfrm>
          <a:prstGeom prst="line">
            <a:avLst/>
          </a:prstGeom>
          <a:ln>
            <a:solidFill>
              <a:schemeClr val="accent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F8B4745-8E40-B360-BB0D-A99C86EC8E75}"/>
              </a:ext>
            </a:extLst>
          </p:cNvPr>
          <p:cNvSpPr txBox="1"/>
          <p:nvPr/>
        </p:nvSpPr>
        <p:spPr>
          <a:xfrm>
            <a:off x="2615246" y="3553800"/>
            <a:ext cx="916940" cy="288147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36000" rIns="108000" bIns="36000">
            <a:spAutoFit/>
          </a:bodyPr>
          <a:lstStyle/>
          <a:p>
            <a:pPr algn="ctr"/>
            <a:r>
              <a:rPr lang="en-US" sz="1400">
                <a:latin typeface="Roboto Light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102 cm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420C34-66E0-513B-0DFC-8AD664D7FECA}"/>
              </a:ext>
            </a:extLst>
          </p:cNvPr>
          <p:cNvSpPr txBox="1"/>
          <p:nvPr/>
        </p:nvSpPr>
        <p:spPr>
          <a:xfrm>
            <a:off x="3726065" y="3745626"/>
            <a:ext cx="635968" cy="288147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000" rIns="0" bIns="36000">
            <a:spAutoFit/>
          </a:bodyPr>
          <a:lstStyle/>
          <a:p>
            <a:pPr algn="ctr"/>
            <a:r>
              <a:rPr lang="en-US" sz="1400">
                <a:latin typeface="Roboto Light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70 cm</a:t>
            </a:r>
          </a:p>
        </p:txBody>
      </p:sp>
    </p:spTree>
    <p:extLst>
      <p:ext uri="{BB962C8B-B14F-4D97-AF65-F5344CB8AC3E}">
        <p14:creationId xmlns:p14="http://schemas.microsoft.com/office/powerpoint/2010/main" val="49112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F72E44-3B8F-6CD3-1A3C-D1186CFDE4A5}"/>
              </a:ext>
            </a:extLst>
          </p:cNvPr>
          <p:cNvSpPr/>
          <p:nvPr/>
        </p:nvSpPr>
        <p:spPr>
          <a:xfrm>
            <a:off x="0" y="0"/>
            <a:ext cx="12192000" cy="6273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17BEDE-5416-2B82-D256-BE35CE3563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394CAD-7E63-9DD3-5F88-074DA1CDEB6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7A146B-9A21-5147-1BDC-0774B22FAC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934" y="0"/>
            <a:ext cx="14884156" cy="46990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6E9D05-20A5-98E7-9A1B-B33235864D4A}"/>
              </a:ext>
            </a:extLst>
          </p:cNvPr>
          <p:cNvSpPr txBox="1"/>
          <p:nvPr/>
        </p:nvSpPr>
        <p:spPr>
          <a:xfrm>
            <a:off x="4991100" y="4954358"/>
            <a:ext cx="2209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Avtakbar modulær UI-boks for enkel service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09C2CD-0F9F-87E7-341D-C9DB1F0BC240}"/>
              </a:ext>
            </a:extLst>
          </p:cNvPr>
          <p:cNvSpPr txBox="1"/>
          <p:nvPr/>
        </p:nvSpPr>
        <p:spPr>
          <a:xfrm>
            <a:off x="2381250" y="4954358"/>
            <a:ext cx="18223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Arbeidstimeteller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AFF767-FB14-6A16-BFDD-20C1D518EA13}"/>
              </a:ext>
            </a:extLst>
          </p:cNvPr>
          <p:cNvSpPr txBox="1"/>
          <p:nvPr/>
        </p:nvSpPr>
        <p:spPr>
          <a:xfrm>
            <a:off x="7597409" y="4954358"/>
            <a:ext cx="17496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QR-kodekobling til produktside</a:t>
            </a:r>
          </a:p>
        </p:txBody>
      </p:sp>
      <p:cxnSp>
        <p:nvCxnSpPr>
          <p:cNvPr id="13" name="Straight Connector 28">
            <a:extLst>
              <a:ext uri="{FF2B5EF4-FFF2-40B4-BE49-F238E27FC236}">
                <a16:creationId xmlns:a16="http://schemas.microsoft.com/office/drawing/2014/main" id="{2C68EBE1-6D38-3860-AF8A-98E455602441}"/>
              </a:ext>
            </a:extLst>
          </p:cNvPr>
          <p:cNvCxnSpPr>
            <a:cxnSpLocks/>
          </p:cNvCxnSpPr>
          <p:nvPr/>
        </p:nvCxnSpPr>
        <p:spPr>
          <a:xfrm>
            <a:off x="6096000" y="2192357"/>
            <a:ext cx="0" cy="2644048"/>
          </a:xfrm>
          <a:prstGeom prst="straightConnector1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28">
            <a:extLst>
              <a:ext uri="{FF2B5EF4-FFF2-40B4-BE49-F238E27FC236}">
                <a16:creationId xmlns:a16="http://schemas.microsoft.com/office/drawing/2014/main" id="{B744664A-5D7A-50A2-2863-1065AC271DF4}"/>
              </a:ext>
            </a:extLst>
          </p:cNvPr>
          <p:cNvCxnSpPr>
            <a:cxnSpLocks/>
          </p:cNvCxnSpPr>
          <p:nvPr/>
        </p:nvCxnSpPr>
        <p:spPr>
          <a:xfrm>
            <a:off x="8463287" y="3894288"/>
            <a:ext cx="0" cy="942117"/>
          </a:xfrm>
          <a:prstGeom prst="straightConnector1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28">
            <a:extLst>
              <a:ext uri="{FF2B5EF4-FFF2-40B4-BE49-F238E27FC236}">
                <a16:creationId xmlns:a16="http://schemas.microsoft.com/office/drawing/2014/main" id="{304FBF80-D5D1-FFF3-CA88-1D816F0BC09E}"/>
              </a:ext>
            </a:extLst>
          </p:cNvPr>
          <p:cNvCxnSpPr>
            <a:cxnSpLocks/>
          </p:cNvCxnSpPr>
          <p:nvPr/>
        </p:nvCxnSpPr>
        <p:spPr>
          <a:xfrm>
            <a:off x="3285359" y="3894288"/>
            <a:ext cx="0" cy="942117"/>
          </a:xfrm>
          <a:prstGeom prst="straightConnector1">
            <a:avLst/>
          </a:prstGeom>
          <a:ln>
            <a:solidFill>
              <a:schemeClr val="accent3"/>
            </a:solidFill>
            <a:head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7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BF4D0-6983-3D2F-CAE2-2445234CB147}"/>
              </a:ext>
            </a:extLst>
          </p:cNvPr>
          <p:cNvSpPr/>
          <p:nvPr/>
        </p:nvSpPr>
        <p:spPr>
          <a:xfrm>
            <a:off x="0" y="0"/>
            <a:ext cx="12192000" cy="6273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EDE93-1E70-16A5-1DFD-AB98E409F4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686"/>
          <a:stretch/>
        </p:blipFill>
        <p:spPr>
          <a:xfrm>
            <a:off x="0" y="0"/>
            <a:ext cx="9946963" cy="62738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202331-6689-1989-BBAB-0DC89C25784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2E1DC6-A90C-4884-638F-D8210062738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158759-63B6-768B-75DC-553F6EB40A33}"/>
              </a:ext>
            </a:extLst>
          </p:cNvPr>
          <p:cNvSpPr txBox="1"/>
          <p:nvPr/>
        </p:nvSpPr>
        <p:spPr>
          <a:xfrm>
            <a:off x="8238931" y="1826111"/>
            <a:ext cx="3473644" cy="2528687"/>
          </a:xfrm>
          <a:prstGeom prst="rect">
            <a:avLst/>
          </a:prstGeom>
          <a:noFill/>
        </p:spPr>
        <p:txBody>
          <a:bodyPr wrap="square" lIns="0" tIns="14400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err="1">
                <a:latin typeface="Roboto Bold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Nylige</a:t>
            </a:r>
            <a:r>
              <a:rPr lang="en-US" sz="1400" b="1" dirty="0">
                <a:latin typeface="Roboto Bold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b="1" dirty="0" err="1">
                <a:latin typeface="Roboto Bold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forbedringer</a:t>
            </a:r>
            <a:r>
              <a:rPr lang="en-US" sz="1400" b="1" dirty="0">
                <a:latin typeface="Roboto Bold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>
              <a:lnSpc>
                <a:spcPct val="120000"/>
              </a:lnSpc>
            </a:pPr>
            <a:endParaRPr lang="en-US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Forenklet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låsesystem</a:t>
            </a:r>
            <a:endParaRPr lang="en-US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200" dirty="0">
                <a:solidFill>
                  <a:schemeClr val="accent3"/>
                </a:solidFill>
                <a:latin typeface="Segoe MDL2 Assets" panose="050A0102010101010101" pitchFamily="18" charset="0"/>
                <a:sym typeface="Wingdings 3" panose="05040102010807070707" pitchFamily="18" charset="2"/>
              </a:rPr>
              <a:t></a:t>
            </a:r>
            <a:r>
              <a:rPr lang="en-US" sz="12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nb-NO" sz="1200" dirty="0">
                <a:solidFill>
                  <a:schemeClr val="accent3"/>
                </a:solidFill>
                <a:ea typeface="Roboto" panose="02000000000000000000" pitchFamily="2" charset="0"/>
                <a:cs typeface="Roboto" panose="02000000000000000000" pitchFamily="2" charset="0"/>
              </a:rPr>
              <a:t>Kan låses opp med én hånd</a:t>
            </a:r>
            <a:endParaRPr lang="en-US" sz="1200" dirty="0">
              <a:solidFill>
                <a:schemeClr val="accent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20000"/>
              </a:lnSpc>
            </a:pPr>
            <a:endParaRPr lang="en-US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Spor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 for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stopposisjoner</a:t>
            </a:r>
            <a:r>
              <a:rPr lang="en-US" sz="1400" dirty="0">
                <a:ea typeface="Roboto" panose="02000000000000000000" pitchFamily="2" charset="0"/>
                <a:cs typeface="Roboto" panose="02000000000000000000" pitchFamily="2" charset="0"/>
              </a:rPr>
              <a:t> for </a:t>
            </a:r>
            <a:r>
              <a:rPr lang="en-US" sz="1400" dirty="0" err="1">
                <a:ea typeface="Roboto" panose="02000000000000000000" pitchFamily="2" charset="0"/>
                <a:cs typeface="Roboto" panose="02000000000000000000" pitchFamily="2" charset="0"/>
              </a:rPr>
              <a:t>batteribrett</a:t>
            </a:r>
            <a:endParaRPr lang="en-US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20000"/>
              </a:lnSpc>
            </a:pPr>
            <a:endParaRPr lang="en-US" sz="1400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nb-NO" sz="1400" dirty="0">
                <a:ea typeface="Roboto" panose="02000000000000000000" pitchFamily="2" charset="0"/>
                <a:cs typeface="Roboto" panose="02000000000000000000" pitchFamily="2" charset="0"/>
              </a:rPr>
              <a:t>Fjærpinne for å holde brettet i åpen posisjon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200" dirty="0">
                <a:solidFill>
                  <a:schemeClr val="accent3"/>
                </a:solidFill>
                <a:latin typeface="Segoe MDL2 Assets" panose="050A0102010101010101" pitchFamily="18" charset="0"/>
                <a:sym typeface="Wingdings 3" panose="05040102010807070707" pitchFamily="18" charset="2"/>
              </a:rPr>
              <a:t></a:t>
            </a:r>
            <a:r>
              <a:rPr lang="en-US" sz="1200" dirty="0">
                <a:solidFill>
                  <a:schemeClr val="accent3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Roboto" panose="02000000000000000000" pitchFamily="2" charset="0"/>
                <a:cs typeface="Roboto" panose="02000000000000000000" pitchFamily="2" charset="0"/>
              </a:rPr>
              <a:t>Enklere</a:t>
            </a:r>
            <a:r>
              <a:rPr lang="en-US" sz="1200" dirty="0">
                <a:solidFill>
                  <a:schemeClr val="accent3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200" dirty="0" err="1">
                <a:solidFill>
                  <a:schemeClr val="accent3"/>
                </a:solidFill>
                <a:ea typeface="Roboto" panose="02000000000000000000" pitchFamily="2" charset="0"/>
                <a:cs typeface="Roboto" panose="02000000000000000000" pitchFamily="2" charset="0"/>
              </a:rPr>
              <a:t>innsetting</a:t>
            </a:r>
            <a:r>
              <a:rPr lang="en-US" sz="1200" dirty="0">
                <a:solidFill>
                  <a:schemeClr val="accent3"/>
                </a:solidFill>
                <a:ea typeface="Roboto" panose="02000000000000000000" pitchFamily="2" charset="0"/>
                <a:cs typeface="Roboto" panose="02000000000000000000" pitchFamily="2" charset="0"/>
              </a:rPr>
              <a:t> av </a:t>
            </a:r>
            <a:r>
              <a:rPr lang="en-US" sz="1200" dirty="0" err="1">
                <a:solidFill>
                  <a:schemeClr val="accent3"/>
                </a:solidFill>
                <a:ea typeface="Roboto" panose="02000000000000000000" pitchFamily="2" charset="0"/>
                <a:cs typeface="Roboto" panose="02000000000000000000" pitchFamily="2" charset="0"/>
              </a:rPr>
              <a:t>batteri</a:t>
            </a:r>
            <a:endParaRPr lang="en-US" sz="1200" dirty="0">
              <a:solidFill>
                <a:schemeClr val="accent3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29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9BFEB-62F2-425A-A7A9-8411C597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91D67-9E9A-47C3-A2DD-B2B75FB0456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968167" y="1273602"/>
            <a:ext cx="4710540" cy="698238"/>
          </a:xfrm>
        </p:spPr>
        <p:txBody>
          <a:bodyPr/>
          <a:lstStyle/>
          <a:p>
            <a:pPr algn="l" rtl="0"/>
            <a:r>
              <a:rPr lang="nb" b="0" i="0" u="none" baseline="0"/>
              <a:t>Merverdi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F07C7-0ECF-4BF5-A045-4D8036A58FB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68167" y="2106352"/>
            <a:ext cx="4710540" cy="698238"/>
          </a:xfrm>
        </p:spPr>
        <p:txBody>
          <a:bodyPr/>
          <a:lstStyle/>
          <a:p>
            <a:r>
              <a:rPr lang="en-US"/>
              <a:t>Hovedbruksområder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004906-0AAE-4CB6-B00B-400B891D77F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68167" y="2939102"/>
            <a:ext cx="4710540" cy="698238"/>
          </a:xfrm>
        </p:spPr>
        <p:txBody>
          <a:bodyPr/>
          <a:lstStyle/>
          <a:p>
            <a:r>
              <a:rPr lang="en-US"/>
              <a:t>Viktige funksjoner og fordeler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542A51-367A-4167-9752-5079572B4A1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968167" y="3771852"/>
            <a:ext cx="4710540" cy="698238"/>
          </a:xfrm>
        </p:spPr>
        <p:txBody>
          <a:bodyPr/>
          <a:lstStyle/>
          <a:p>
            <a:r>
              <a:rPr lang="en-DK"/>
              <a:t>Tilbehør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DBC23D-47E9-4120-A6D7-24FD29D2076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17600" y="1278109"/>
            <a:ext cx="698400" cy="698238"/>
          </a:xfrm>
        </p:spPr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C5112B-EB2B-4C8F-B168-083A2A11A23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17600" y="2111662"/>
            <a:ext cx="698400" cy="698238"/>
          </a:xfrm>
        </p:spPr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371355-1C45-4851-8D01-7A92B44BE74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117600" y="2945215"/>
            <a:ext cx="698400" cy="698238"/>
          </a:xfrm>
        </p:spPr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1B1E747-E18D-4ED9-8DBE-5AB389BF2EB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5695A56-6F5F-72F9-EEEE-5CCEEB0E906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17600" y="3778768"/>
            <a:ext cx="698400" cy="698238"/>
          </a:xfrm>
        </p:spPr>
        <p:txBody>
          <a:bodyPr/>
          <a:lstStyle/>
          <a:p>
            <a:r>
              <a:rPr lang="it-IT" dirty="0"/>
              <a:t>4</a:t>
            </a:r>
            <a:endParaRPr lang="en-DK" dirty="0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A1505262-F9AC-F0AF-AD0B-8A28A8837A9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9970" r="9970"/>
          <a:stretch>
            <a:fillRect/>
          </a:stretch>
        </p:blipFill>
        <p:spPr>
          <a:xfrm>
            <a:off x="6929438" y="0"/>
            <a:ext cx="5262562" cy="6273800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C2F6FD3-6681-F070-4CCA-8217030E726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C4BDAD-3A3D-0D36-2A24-61F180ED671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4017930" cy="2322191"/>
          </a:xfrm>
        </p:spPr>
        <p:txBody>
          <a:bodyPr/>
          <a:lstStyle/>
          <a:p>
            <a:r>
              <a:rPr lang="en-US"/>
              <a:t>Implement family trolley fra Surface Preparation </a:t>
            </a:r>
            <a:br>
              <a:rPr lang="en-US"/>
            </a:br>
            <a:r>
              <a:rPr lang="en-US"/>
              <a:t>(Samme som SP102)</a:t>
            </a:r>
          </a:p>
          <a:p>
            <a:r>
              <a:rPr lang="en-US"/>
              <a:t>Samme UI-kabinett som basisversjonen</a:t>
            </a:r>
          </a:p>
          <a:p>
            <a:r>
              <a:rPr lang="en-US"/>
              <a:t>Slangeholder samme posisjon som basisversjon</a:t>
            </a:r>
          </a:p>
          <a:p>
            <a:r>
              <a:rPr lang="en-US"/>
              <a:t>Egnet for farlig støv, forhindrer at operatøren kommer i kontakt med oppsamlet støv 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FEC966-D0A6-7243-4381-BD865943DC2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F4B0FC-7239-0A09-30CB-C278492DC7F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F3A96E-0805-AC76-D12B-E111432B8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VHB120 </a:t>
            </a:r>
            <a:r>
              <a:rPr lang="en-US" sz="2800" dirty="0" err="1"/>
              <a:t>Longopac</a:t>
            </a:r>
            <a:r>
              <a:rPr lang="en-US" dirty="0"/>
              <a:t> HC</a:t>
            </a:r>
          </a:p>
        </p:txBody>
      </p:sp>
      <p:pic>
        <p:nvPicPr>
          <p:cNvPr id="10" name="Immagine 5" descr="Immagine che contiene macchina&#10;&#10;Descrizione generata automaticamente">
            <a:extLst>
              <a:ext uri="{FF2B5EF4-FFF2-40B4-BE49-F238E27FC236}">
                <a16:creationId xmlns:a16="http://schemas.microsoft.com/office/drawing/2014/main" id="{46D737BA-5FC0-BC11-A422-DDBFE03FE8D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995" t="-8539" r="-20718"/>
          <a:stretch/>
        </p:blipFill>
        <p:spPr>
          <a:xfrm>
            <a:off x="6205538" y="0"/>
            <a:ext cx="5986462" cy="62849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68213FE-27D9-A565-91C2-45BA0E04C766}"/>
              </a:ext>
            </a:extLst>
          </p:cNvPr>
          <p:cNvGrpSpPr/>
          <p:nvPr/>
        </p:nvGrpSpPr>
        <p:grpSpPr>
          <a:xfrm>
            <a:off x="394920" y="4560531"/>
            <a:ext cx="1462540" cy="1614950"/>
            <a:chOff x="10456482" y="2550311"/>
            <a:chExt cx="734796" cy="8113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994A9F7-6F46-5749-47B9-1BEDA5DD5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56482" y="3107898"/>
              <a:ext cx="732116" cy="25378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978739-468F-9AFE-214E-31CE32A64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56482" y="2550311"/>
              <a:ext cx="732116" cy="24833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839D0ED-A2CC-2C86-5D6A-611F150B2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56482" y="2828020"/>
              <a:ext cx="734796" cy="250499"/>
            </a:xfrm>
            <a:prstGeom prst="rect">
              <a:avLst/>
            </a:prstGeom>
          </p:spPr>
        </p:pic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72C0E212-4141-0C46-B341-767AF2F25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71201" y="5649552"/>
            <a:ext cx="696083" cy="5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0E50AC6-343E-BD77-CBCF-8B860EFAEA8E}"/>
              </a:ext>
            </a:extLst>
          </p:cNvPr>
          <p:cNvSpPr/>
          <p:nvPr/>
        </p:nvSpPr>
        <p:spPr>
          <a:xfrm>
            <a:off x="7152640" y="0"/>
            <a:ext cx="5039359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E54AA78-BC61-186F-C7AF-EEFA13DE5CD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A97D331-E105-F8E0-2993-69F8BFF313B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206521-52FA-1870-0D2B-15DF57E54A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Primær formidling av budskap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60DC68B-3C21-3240-0F41-9E2B45EF7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Hovedbudskap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A1C23D8B-1C2E-6738-9DE8-30A21612A47B}"/>
              </a:ext>
            </a:extLst>
          </p:cNvPr>
          <p:cNvSpPr txBox="1">
            <a:spLocks/>
          </p:cNvSpPr>
          <p:nvPr/>
        </p:nvSpPr>
        <p:spPr>
          <a:xfrm>
            <a:off x="8403164" y="1248389"/>
            <a:ext cx="3372061" cy="4347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 err="1">
                <a:solidFill>
                  <a:schemeClr val="accent3"/>
                </a:solidFill>
                <a:latin typeface="+mj-lt"/>
              </a:rPr>
              <a:t>Sikkerhet</a:t>
            </a:r>
            <a:r>
              <a:rPr lang="en-US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+mj-lt"/>
              </a:rPr>
              <a:t>og</a:t>
            </a:r>
            <a:r>
              <a:rPr lang="en-US" dirty="0">
                <a:solidFill>
                  <a:schemeClr val="accent3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+mj-lt"/>
              </a:rPr>
              <a:t>ergonomi</a:t>
            </a:r>
            <a:r>
              <a:rPr lang="en-US" dirty="0">
                <a:solidFill>
                  <a:schemeClr val="accent3"/>
                </a:solidFill>
                <a:latin typeface="+mj-lt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Tilbehør</a:t>
            </a:r>
            <a:r>
              <a:rPr lang="en-US" dirty="0">
                <a:latin typeface="Roboto Medium" panose="02000000000000000000" pitchFamily="2" charset="0"/>
                <a:ea typeface="Roboto Medium" panose="02000000000000000000" pitchFamily="2" charset="0"/>
              </a:rPr>
              <a:t>: </a:t>
            </a:r>
            <a:r>
              <a:rPr lang="en-US" dirty="0" err="1">
                <a:ea typeface="Roboto Medium" panose="02000000000000000000" pitchFamily="2" charset="0"/>
              </a:rPr>
              <a:t>bredt</a:t>
            </a:r>
            <a:r>
              <a:rPr lang="en-US" dirty="0">
                <a:ea typeface="Roboto Medium" panose="02000000000000000000" pitchFamily="2" charset="0"/>
              </a:rPr>
              <a:t> </a:t>
            </a:r>
            <a:r>
              <a:rPr lang="en-US" dirty="0" err="1">
                <a:ea typeface="Roboto Medium" panose="02000000000000000000" pitchFamily="2" charset="0"/>
              </a:rPr>
              <a:t>utvalg</a:t>
            </a:r>
            <a:r>
              <a:rPr lang="en-US" dirty="0">
                <a:ea typeface="Roboto Medium" panose="02000000000000000000" pitchFamily="2" charset="0"/>
              </a:rPr>
              <a:t> </a:t>
            </a:r>
            <a:r>
              <a:rPr lang="en-US" dirty="0" err="1">
                <a:ea typeface="Roboto Medium" panose="02000000000000000000" pitchFamily="2" charset="0"/>
              </a:rPr>
              <a:t>og</a:t>
            </a:r>
            <a:r>
              <a:rPr lang="en-US" dirty="0">
                <a:ea typeface="Roboto Medium" panose="02000000000000000000" pitchFamily="2" charset="0"/>
              </a:rPr>
              <a:t> </a:t>
            </a:r>
            <a:r>
              <a:rPr lang="en-US" dirty="0" err="1">
                <a:ea typeface="Roboto Medium" panose="02000000000000000000" pitchFamily="2" charset="0"/>
              </a:rPr>
              <a:t>kompatibelt</a:t>
            </a:r>
            <a:r>
              <a:rPr lang="en-US" dirty="0">
                <a:ea typeface="Roboto Medium" panose="02000000000000000000" pitchFamily="2" charset="0"/>
              </a:rPr>
              <a:t> med alt VHB436-tilbehør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br>
              <a:rPr lang="en-US" dirty="0"/>
            </a:br>
            <a:endParaRPr lang="en-US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b" spc="-10" dirty="0">
                <a:solidFill>
                  <a:schemeClr val="accent3"/>
                </a:solidFill>
                <a:latin typeface="+mj-lt"/>
              </a:rPr>
              <a:t>Øke rekkevidden: multipliserer segmentet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</a:pPr>
            <a:r>
              <a:rPr lang="nb" b="0" i="0" u="none" baseline="0" dirty="0"/>
              <a:t>Filtrering i </a:t>
            </a:r>
            <a:r>
              <a:rPr lang="nb" b="0" i="0" u="none" baseline="0" dirty="0">
                <a:latin typeface="Roboto Medium" panose="02000000000000000000" pitchFamily="2" charset="0"/>
                <a:ea typeface="Roboto Medium" panose="02000000000000000000" pitchFamily="2" charset="0"/>
              </a:rPr>
              <a:t>klasse M-H</a:t>
            </a:r>
            <a:r>
              <a:rPr lang="nb" b="0" i="0" u="none" baseline="0" dirty="0"/>
              <a:t> 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</a:pPr>
            <a:r>
              <a:rPr lang="nb" b="0" i="0" u="none" baseline="0" dirty="0">
                <a:latin typeface="Roboto Medium" panose="02000000000000000000" pitchFamily="2" charset="0"/>
                <a:ea typeface="Roboto Medium" panose="02000000000000000000" pitchFamily="2" charset="0"/>
              </a:rPr>
              <a:t>ACD </a:t>
            </a:r>
            <a:r>
              <a:rPr lang="nb" b="0" i="0" u="none" baseline="0" dirty="0"/>
              <a:t>Brennbart støv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br>
              <a:rPr lang="nb" dirty="0"/>
            </a:br>
            <a:endParaRPr lang="nb" dirty="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b" b="0" i="0" u="none" baseline="0" dirty="0">
                <a:solidFill>
                  <a:schemeClr val="accent3"/>
                </a:solidFill>
                <a:latin typeface="+mj-lt"/>
              </a:rPr>
              <a:t>Smarte funksjoner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</a:pPr>
            <a:r>
              <a:rPr lang="nb" b="0" i="0" u="none" baseline="0" dirty="0">
                <a:latin typeface="Roboto Medium" panose="02000000000000000000" pitchFamily="2" charset="0"/>
                <a:ea typeface="Roboto Medium" panose="02000000000000000000" pitchFamily="2" charset="0"/>
              </a:rPr>
              <a:t>Bluetooth</a:t>
            </a:r>
            <a:r>
              <a:rPr lang="nb" b="0" i="0" u="none" baseline="0" dirty="0"/>
              <a:t> fjernstyrt start og stopp</a:t>
            </a:r>
            <a:endParaRPr lang="nb" dirty="0"/>
          </a:p>
          <a:p>
            <a:pPr algn="l" rtl="0">
              <a:lnSpc>
                <a:spcPct val="120000"/>
              </a:lnSpc>
              <a:spcBef>
                <a:spcPts val="0"/>
              </a:spcBef>
            </a:pPr>
            <a:r>
              <a:rPr lang="nb" b="0" i="0" u="none" baseline="0" dirty="0">
                <a:latin typeface="Roboto Medium" panose="02000000000000000000" pitchFamily="2" charset="0"/>
                <a:ea typeface="Roboto Medium" panose="02000000000000000000" pitchFamily="2" charset="0"/>
              </a:rPr>
              <a:t>SmartClean</a:t>
            </a:r>
            <a:r>
              <a:rPr lang="nb" b="0" i="0" u="none" baseline="0" dirty="0"/>
              <a:t> for redusert</a:t>
            </a:r>
            <a:r>
              <a:rPr lang="vi-VN" b="0" i="0" u="none" baseline="0" dirty="0"/>
              <a:t> </a:t>
            </a:r>
            <a:r>
              <a:rPr lang="nb" b="0" i="0" u="none" baseline="0" dirty="0"/>
              <a:t>energiforbruk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</a:pPr>
            <a:r>
              <a:rPr lang="nb" b="0" i="0" u="none" baseline="0" dirty="0"/>
              <a:t>QR-kode, timeteller</a:t>
            </a:r>
          </a:p>
          <a:p>
            <a:pPr algn="l" rtl="0">
              <a:lnSpc>
                <a:spcPct val="120000"/>
              </a:lnSpc>
              <a:spcBef>
                <a:spcPts val="0"/>
              </a:spcBef>
            </a:pPr>
            <a:r>
              <a:rPr lang="nb" b="0" i="0" u="none" baseline="0" dirty="0">
                <a:latin typeface="Roboto Medium" panose="02000000000000000000" pitchFamily="2" charset="0"/>
                <a:ea typeface="Roboto Medium" panose="02000000000000000000" pitchFamily="2" charset="0"/>
              </a:rPr>
              <a:t>Hybridmodus: </a:t>
            </a:r>
            <a:r>
              <a:rPr lang="nb" b="0" i="0" u="none" baseline="0" dirty="0"/>
              <a:t>arbeid med ledningen tilkoblet strømnettet</a:t>
            </a:r>
          </a:p>
        </p:txBody>
      </p:sp>
      <p:grpSp>
        <p:nvGrpSpPr>
          <p:cNvPr id="2" name="Group 52">
            <a:extLst>
              <a:ext uri="{FF2B5EF4-FFF2-40B4-BE49-F238E27FC236}">
                <a16:creationId xmlns:a16="http://schemas.microsoft.com/office/drawing/2014/main" id="{7F4C9BD5-DA43-13A1-0FEA-3B061FD1D094}"/>
              </a:ext>
            </a:extLst>
          </p:cNvPr>
          <p:cNvGrpSpPr/>
          <p:nvPr/>
        </p:nvGrpSpPr>
        <p:grpSpPr>
          <a:xfrm>
            <a:off x="7561020" y="1248389"/>
            <a:ext cx="597389" cy="597389"/>
            <a:chOff x="1307428" y="3800135"/>
            <a:chExt cx="597389" cy="597389"/>
          </a:xfrm>
        </p:grpSpPr>
        <p:sp>
          <p:nvSpPr>
            <p:cNvPr id="3" name="Oval 73">
              <a:extLst>
                <a:ext uri="{FF2B5EF4-FFF2-40B4-BE49-F238E27FC236}">
                  <a16:creationId xmlns:a16="http://schemas.microsoft.com/office/drawing/2014/main" id="{A7FA1AB9-477E-39DB-9932-2F5EB6348EB9}"/>
                </a:ext>
              </a:extLst>
            </p:cNvPr>
            <p:cNvSpPr/>
            <p:nvPr/>
          </p:nvSpPr>
          <p:spPr>
            <a:xfrm>
              <a:off x="1307428" y="3800135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4" name="Graphic 156">
              <a:extLst>
                <a:ext uri="{FF2B5EF4-FFF2-40B4-BE49-F238E27FC236}">
                  <a16:creationId xmlns:a16="http://schemas.microsoft.com/office/drawing/2014/main" id="{4104CB9A-3447-36CA-B079-96CBC5422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52262" y="3927079"/>
              <a:ext cx="307720" cy="343501"/>
            </a:xfrm>
            <a:prstGeom prst="rect">
              <a:avLst/>
            </a:prstGeom>
          </p:spPr>
        </p:pic>
      </p:grpSp>
      <p:grpSp>
        <p:nvGrpSpPr>
          <p:cNvPr id="5" name="Group 105">
            <a:extLst>
              <a:ext uri="{FF2B5EF4-FFF2-40B4-BE49-F238E27FC236}">
                <a16:creationId xmlns:a16="http://schemas.microsoft.com/office/drawing/2014/main" id="{DDFAC99A-5604-93A1-ADFF-F2F04AFDAB15}"/>
              </a:ext>
            </a:extLst>
          </p:cNvPr>
          <p:cNvGrpSpPr/>
          <p:nvPr/>
        </p:nvGrpSpPr>
        <p:grpSpPr>
          <a:xfrm>
            <a:off x="7561020" y="2643303"/>
            <a:ext cx="597389" cy="597389"/>
            <a:chOff x="9492828" y="3800135"/>
            <a:chExt cx="597389" cy="597389"/>
          </a:xfrm>
        </p:grpSpPr>
        <p:sp>
          <p:nvSpPr>
            <p:cNvPr id="6" name="Oval 83">
              <a:extLst>
                <a:ext uri="{FF2B5EF4-FFF2-40B4-BE49-F238E27FC236}">
                  <a16:creationId xmlns:a16="http://schemas.microsoft.com/office/drawing/2014/main" id="{1FA18B11-73C6-FDE0-EA23-805C1EB8EADE}"/>
                </a:ext>
              </a:extLst>
            </p:cNvPr>
            <p:cNvSpPr/>
            <p:nvPr/>
          </p:nvSpPr>
          <p:spPr>
            <a:xfrm>
              <a:off x="9492828" y="3800135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7" name="Graphic 165">
              <a:extLst>
                <a:ext uri="{FF2B5EF4-FFF2-40B4-BE49-F238E27FC236}">
                  <a16:creationId xmlns:a16="http://schemas.microsoft.com/office/drawing/2014/main" id="{A470BB62-23FC-F8BC-1ADA-E6CC4A416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11920" y="3923943"/>
              <a:ext cx="357814" cy="336345"/>
            </a:xfrm>
            <a:prstGeom prst="rect">
              <a:avLst/>
            </a:prstGeom>
          </p:spPr>
        </p:pic>
      </p:grpSp>
      <p:grpSp>
        <p:nvGrpSpPr>
          <p:cNvPr id="8" name="Group 135">
            <a:extLst>
              <a:ext uri="{FF2B5EF4-FFF2-40B4-BE49-F238E27FC236}">
                <a16:creationId xmlns:a16="http://schemas.microsoft.com/office/drawing/2014/main" id="{28092479-5441-33AC-DD12-A759B7F89527}"/>
              </a:ext>
            </a:extLst>
          </p:cNvPr>
          <p:cNvGrpSpPr/>
          <p:nvPr/>
        </p:nvGrpSpPr>
        <p:grpSpPr>
          <a:xfrm>
            <a:off x="7561020" y="3962919"/>
            <a:ext cx="597389" cy="597389"/>
            <a:chOff x="4581588" y="5474414"/>
            <a:chExt cx="597389" cy="597389"/>
          </a:xfrm>
        </p:grpSpPr>
        <p:sp>
          <p:nvSpPr>
            <p:cNvPr id="9" name="Oval 91">
              <a:extLst>
                <a:ext uri="{FF2B5EF4-FFF2-40B4-BE49-F238E27FC236}">
                  <a16:creationId xmlns:a16="http://schemas.microsoft.com/office/drawing/2014/main" id="{5FEF363C-EA62-CBFE-3355-A9CBCA41639A}"/>
                </a:ext>
              </a:extLst>
            </p:cNvPr>
            <p:cNvSpPr/>
            <p:nvPr/>
          </p:nvSpPr>
          <p:spPr>
            <a:xfrm>
              <a:off x="4581588" y="5474414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12" name="Graphic 179">
              <a:extLst>
                <a:ext uri="{FF2B5EF4-FFF2-40B4-BE49-F238E27FC236}">
                  <a16:creationId xmlns:a16="http://schemas.microsoft.com/office/drawing/2014/main" id="{AF5AC8C3-B007-7E64-0EC1-AB6E569BD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08532" y="5587045"/>
              <a:ext cx="343501" cy="372126"/>
            </a:xfrm>
            <a:prstGeom prst="rect">
              <a:avLst/>
            </a:prstGeom>
          </p:spPr>
        </p:pic>
      </p:grp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F6740DFC-9F41-C73D-A8FF-1B70C23A007C}"/>
              </a:ext>
            </a:extLst>
          </p:cNvPr>
          <p:cNvSpPr txBox="1">
            <a:spLocks/>
          </p:cNvSpPr>
          <p:nvPr/>
        </p:nvSpPr>
        <p:spPr>
          <a:xfrm>
            <a:off x="614511" y="2407438"/>
            <a:ext cx="5620479" cy="21200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DK" dirty="0">
                <a:latin typeface="Roboto Bold" panose="02000000000000000000" pitchFamily="2" charset="0"/>
              </a:rPr>
              <a:t>Hovedbudskap</a:t>
            </a:r>
            <a:endParaRPr lang="vi-VN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DK" cap="all" spc="10" dirty="0">
                <a:latin typeface="Roboto "/>
              </a:rPr>
              <a:t>Vi introduserer VHB120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dirty="0" err="1">
                <a:solidFill>
                  <a:srgbClr val="28313F"/>
                </a:solidFill>
                <a:latin typeface="Roboto Bold" panose="02000000000000000000" pitchFamily="2" charset="0"/>
                <a:ea typeface="Roboto Bold"/>
                <a:cs typeface="Roboto Bold"/>
              </a:rPr>
              <a:t>Fulladet</a:t>
            </a:r>
            <a:r>
              <a:rPr lang="en-GB" sz="4000" dirty="0">
                <a:solidFill>
                  <a:srgbClr val="28313F"/>
                </a:solidFill>
                <a:latin typeface="Roboto Bold" panose="02000000000000000000" pitchFamily="2" charset="0"/>
                <a:ea typeface="Roboto Bold"/>
                <a:cs typeface="Roboto Bold"/>
              </a:rPr>
              <a:t> </a:t>
            </a:r>
            <a:r>
              <a:rPr lang="en-GB" sz="4000" dirty="0" err="1">
                <a:solidFill>
                  <a:srgbClr val="28313F"/>
                </a:solidFill>
                <a:latin typeface="Roboto Bold" panose="02000000000000000000" pitchFamily="2" charset="0"/>
                <a:ea typeface="Roboto Bold"/>
                <a:cs typeface="Roboto Bold"/>
              </a:rPr>
              <a:t>fleksibilitet</a:t>
            </a:r>
            <a:endParaRPr lang="en-GB" sz="4000" dirty="0">
              <a:solidFill>
                <a:srgbClr val="28313F"/>
              </a:solidFill>
              <a:latin typeface="Roboto Bold" panose="02000000000000000000" pitchFamily="2" charset="0"/>
              <a:ea typeface="Roboto Bold"/>
              <a:cs typeface="Roboto Bold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Plettfri rengjøring, enkel å bruke og batteridrevet. Let’s roll! </a:t>
            </a:r>
          </a:p>
        </p:txBody>
      </p:sp>
    </p:spTree>
    <p:extLst>
      <p:ext uri="{BB962C8B-B14F-4D97-AF65-F5344CB8AC3E}">
        <p14:creationId xmlns:p14="http://schemas.microsoft.com/office/powerpoint/2010/main" val="87153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4EFD3E-6E1E-BAE4-D09A-1EE6B7F441B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5A421E-34FC-59E4-8045-5BBE4566664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A4D513-6499-D935-0B98-CCB19CE83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Tekniske</a:t>
            </a:r>
            <a:r>
              <a:rPr lang="en-US" dirty="0"/>
              <a:t> data </a:t>
            </a:r>
            <a:r>
              <a:rPr lang="en-US" dirty="0" err="1"/>
              <a:t>batterifamilie</a:t>
            </a:r>
            <a:r>
              <a:rPr lang="en-US" dirty="0"/>
              <a:t> (VHB120)</a:t>
            </a:r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15617E93-5C13-132E-BFDC-7ECE4BDB33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121185"/>
              </p:ext>
            </p:extLst>
          </p:nvPr>
        </p:nvGraphicFramePr>
        <p:xfrm>
          <a:off x="479425" y="1150865"/>
          <a:ext cx="11233149" cy="510984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789555">
                  <a:extLst>
                    <a:ext uri="{9D8B030D-6E8A-4147-A177-3AD203B41FA5}">
                      <a16:colId xmlns:a16="http://schemas.microsoft.com/office/drawing/2014/main" val="203934317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62007083"/>
                    </a:ext>
                  </a:extLst>
                </a:gridCol>
                <a:gridCol w="3497897">
                  <a:extLst>
                    <a:ext uri="{9D8B030D-6E8A-4147-A177-3AD203B41FA5}">
                      <a16:colId xmlns:a16="http://schemas.microsoft.com/office/drawing/2014/main" val="900835632"/>
                    </a:ext>
                  </a:extLst>
                </a:gridCol>
                <a:gridCol w="3497897">
                  <a:extLst>
                    <a:ext uri="{9D8B030D-6E8A-4147-A177-3AD203B41FA5}">
                      <a16:colId xmlns:a16="http://schemas.microsoft.com/office/drawing/2014/main" val="4207100721"/>
                    </a:ext>
                  </a:extLst>
                </a:gridCol>
              </a:tblGrid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6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54000" marR="54000" marT="18000" marB="18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6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54000" marR="54000" marT="18000" marB="18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VHB120</a:t>
                      </a:r>
                      <a:endParaRPr lang="nb" sz="1200" b="0" i="0" u="none" strike="noStrike" kern="1200" cap="none" spc="0" normalizeH="0" baseline="0" dirty="0">
                        <a:solidFill>
                          <a:schemeClr val="tx1">
                            <a:lumMod val="100000"/>
                          </a:schemeClr>
                        </a:solidFill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18000" marB="18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VHB120</a:t>
                      </a:r>
                      <a:r>
                        <a:rPr lang="nb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 MC/HC</a:t>
                      </a:r>
                    </a:p>
                  </a:txBody>
                  <a:tcPr marL="54000" marR="54000" marT="18000" marB="18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437484"/>
                  </a:ext>
                </a:extLst>
              </a:tr>
              <a:tr h="183968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Batteritype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/>
                      <a:endParaRPr lang="nb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Combat II – Litium-ion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Combat II – Litium-ion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544801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Antall batterier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3967" rtl="0" eaLnBrk="1" fontAlgn="b" latinLnBrk="0" hangingPunct="1"/>
                      <a:endParaRPr lang="nb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 (utskiftbar)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 (utskiftbar)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05747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Batterispenning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36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36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820465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Batteriets utgangsspenning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33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33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784790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Batteridriftstid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min.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120 min (SmartClean)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120 min (SmartClean)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4259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Batteridriftstid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min.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60 min (full effekt)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60 min (full effekt)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344904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Batteriets ladetid (100 %)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min.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145 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145 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0257966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Batteriets ladetid (90 %)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min.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115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115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306281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Spenning (lademodus)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110-240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110-240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7114103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Frekvens (lademodus)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Hz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50/60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50/60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753641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Isolasjonsklasse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Klasse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III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III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169232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Merkeeffekt 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kW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1,8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1,8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035086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Maks. luftstrøm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m³/t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280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280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876652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Luftstrøm med slange D50 – 3 m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L/min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4050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4050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9306551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Luftstrøm med slange D50 – 3 m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m³/t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243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243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9292158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Vakuum maks. 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mbar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136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136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123078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Lydtrykknivå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dB(A)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71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71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9693883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Beholderkapasitet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37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37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210081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Hovedfilterareal 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cm²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16 500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16 500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70436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HEPA-filterområde (valgfritt)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cm²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35.000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35.000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893254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Innløp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mm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50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0557605"/>
                  </a:ext>
                </a:extLst>
              </a:tr>
              <a:tr h="165904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Lengde x bredde x høyde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56x57x102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64x60x128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869536"/>
                  </a:ext>
                </a:extLst>
              </a:tr>
              <a:tr h="16156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Vekt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kg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72</a:t>
                      </a:r>
                    </a:p>
                  </a:txBody>
                  <a:tcPr marL="54000" marR="54000" marT="28800" marB="288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0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87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716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43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4EFD3E-6E1E-BAE4-D09A-1EE6B7F441B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5A421E-34FC-59E4-8045-5BBE4566664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A4D513-6499-D935-0B98-CCB19CE83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none" baseline="0" dirty="0"/>
              <a:t>VHB120</a:t>
            </a:r>
            <a:r>
              <a:rPr lang="nb" b="1" i="0" u="none" baseline="0" dirty="0"/>
              <a:t> P/N</a:t>
            </a:r>
            <a:endParaRPr lang="en-US" dirty="0"/>
          </a:p>
        </p:txBody>
      </p:sp>
      <p:graphicFrame>
        <p:nvGraphicFramePr>
          <p:cNvPr id="4" name="Segnaposto contenuto 6">
            <a:extLst>
              <a:ext uri="{FF2B5EF4-FFF2-40B4-BE49-F238E27FC236}">
                <a16:creationId xmlns:a16="http://schemas.microsoft.com/office/drawing/2014/main" id="{992D7904-A67D-929A-F7F9-FAE6C5A3C2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1834376"/>
              </p:ext>
            </p:extLst>
          </p:nvPr>
        </p:nvGraphicFramePr>
        <p:xfrm>
          <a:off x="475040" y="1790607"/>
          <a:ext cx="11235101" cy="294192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048065">
                  <a:extLst>
                    <a:ext uri="{9D8B030D-6E8A-4147-A177-3AD203B41FA5}">
                      <a16:colId xmlns:a16="http://schemas.microsoft.com/office/drawing/2014/main" val="739157374"/>
                    </a:ext>
                  </a:extLst>
                </a:gridCol>
                <a:gridCol w="4593518">
                  <a:extLst>
                    <a:ext uri="{9D8B030D-6E8A-4147-A177-3AD203B41FA5}">
                      <a16:colId xmlns:a16="http://schemas.microsoft.com/office/drawing/2014/main" val="4023227998"/>
                    </a:ext>
                  </a:extLst>
                </a:gridCol>
                <a:gridCol w="4593518">
                  <a:extLst>
                    <a:ext uri="{9D8B030D-6E8A-4147-A177-3AD203B41FA5}">
                      <a16:colId xmlns:a16="http://schemas.microsoft.com/office/drawing/2014/main" val="11055482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P/N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Modellnavn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Beskrivelse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19393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4022500025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VHB120</a:t>
                      </a:r>
                      <a:endParaRPr lang="nb" sz="1200" b="0" i="0" u="none" strike="noStrike" kern="1200" cap="none" spc="0" normalizeH="0" baseline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Standardversjon med beholder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3386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4022500026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VHB120</a:t>
                      </a:r>
                      <a:r>
                        <a:rPr lang="nb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LC ACD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ACD-versjon beholder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0799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4022500027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VHB120</a:t>
                      </a:r>
                      <a:r>
                        <a:rPr lang="nb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 AU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Amerikansk versjon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200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4022500028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VHB120</a:t>
                      </a:r>
                      <a:r>
                        <a:rPr lang="nb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MC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LongoPac M-klasse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507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4022500029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VHB120</a:t>
                      </a:r>
                      <a:r>
                        <a:rPr lang="nb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MC ACD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LongoPac M klasse ACD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094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4022500030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VHB120</a:t>
                      </a:r>
                      <a:r>
                        <a:rPr lang="nb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HC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LongoPac H-klasse 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8395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4022500031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VHB120</a:t>
                      </a:r>
                      <a:r>
                        <a:rPr lang="nb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HC ACD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LongoPac H klasse ACD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268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4022500034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VHB120</a:t>
                      </a:r>
                      <a:r>
                        <a:rPr lang="nb" sz="12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 PBS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12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Standardversjon med beholder og papirposesystem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020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16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nb" b="0" i="0" u="none" baseline="0"/>
              <a:t>Tilbehør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688B6B-1C2C-E291-FDD4-D35F9C123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</p:spTree>
    <p:extLst>
      <p:ext uri="{BB962C8B-B14F-4D97-AF65-F5344CB8AC3E}">
        <p14:creationId xmlns:p14="http://schemas.microsoft.com/office/powerpoint/2010/main" val="296180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92139E-20A9-2AD1-34C6-45447B7E11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062959" cy="487045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sz="1200" dirty="0">
                <a:latin typeface="+mj-lt"/>
              </a:rPr>
              <a:t>Bruk</a:t>
            </a:r>
            <a:endParaRPr lang="vi-VN" sz="12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1200" dirty="0" err="1"/>
              <a:t>Anbefalt</a:t>
            </a:r>
            <a:r>
              <a:rPr lang="en-US" sz="1200" dirty="0"/>
              <a:t> diameter for VHB-</a:t>
            </a:r>
            <a:r>
              <a:rPr lang="en-US" sz="1200" dirty="0" err="1"/>
              <a:t>tilbehør</a:t>
            </a:r>
            <a:r>
              <a:rPr lang="en-US" sz="1200" dirty="0"/>
              <a:t> er </a:t>
            </a:r>
            <a:r>
              <a:rPr lang="nb-NO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40 mm (økt lufthastighet og redusert rengjøringstid).</a:t>
            </a:r>
          </a:p>
          <a:p>
            <a:pPr>
              <a:lnSpc>
                <a:spcPct val="120000"/>
              </a:lnSpc>
            </a:pPr>
            <a:r>
              <a:rPr lang="nb-NO" sz="1200" dirty="0"/>
              <a:t>Tester og validering har vist at dette er den beste diameteren for denne typen bruk (støv, små partikler, smuler osv.).</a:t>
            </a:r>
          </a:p>
          <a:p>
            <a:pPr>
              <a:lnSpc>
                <a:spcPct val="120000"/>
              </a:lnSpc>
            </a:pPr>
            <a:r>
              <a:rPr lang="nb-NO" sz="1200" dirty="0"/>
              <a:t>Mulig bruk: doble sugepunkter med forgrening for å maksimere rengjøringstiden.</a:t>
            </a:r>
          </a:p>
          <a:p>
            <a:pPr>
              <a:lnSpc>
                <a:spcPct val="120000"/>
              </a:lnSpc>
            </a:pPr>
            <a:r>
              <a:rPr lang="nb-NO" sz="1200" dirty="0"/>
              <a:t>For store deler/rester/avfall er støvsugerposen riktig løsning.</a:t>
            </a:r>
          </a:p>
          <a:p>
            <a:pPr>
              <a:lnSpc>
                <a:spcPct val="120000"/>
              </a:lnSpc>
            </a:pPr>
            <a:r>
              <a:rPr lang="en-US" sz="1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Derfor</a:t>
            </a:r>
            <a:r>
              <a:rPr lang="en-US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 er alt </a:t>
            </a:r>
            <a:r>
              <a:rPr lang="en-US" sz="1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spesialtilbehøret</a:t>
            </a:r>
            <a:r>
              <a:rPr lang="en-US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1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i</a:t>
            </a:r>
            <a:r>
              <a:rPr lang="en-US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1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denne</a:t>
            </a:r>
            <a:r>
              <a:rPr lang="en-US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 ppt </a:t>
            </a:r>
            <a:r>
              <a:rPr lang="en-US" sz="1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tilgjengelig</a:t>
            </a:r>
            <a:r>
              <a:rPr lang="en-US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lang="en-US" sz="1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i</a:t>
            </a:r>
            <a:r>
              <a:rPr lang="en-US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 40 mm-</a:t>
            </a:r>
            <a:r>
              <a:rPr lang="en-US" sz="1200" dirty="0" err="1">
                <a:latin typeface="Roboto Medium" panose="02000000000000000000" pitchFamily="2" charset="0"/>
                <a:ea typeface="Roboto Medium" panose="02000000000000000000" pitchFamily="2" charset="0"/>
              </a:rPr>
              <a:t>versjon</a:t>
            </a:r>
            <a:r>
              <a:rPr lang="en-US" sz="1200" dirty="0">
                <a:latin typeface="Roboto Medium" panose="02000000000000000000" pitchFamily="2" charset="0"/>
                <a:ea typeface="Roboto Medium" panose="02000000000000000000" pitchFamily="2" charset="0"/>
              </a:rPr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7BE31-9064-A8FA-B7F2-7E39A2CE1D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DF64D-B424-75D7-578F-58F41532675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766F09-DDFE-746E-02F7-3DC16667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Anbefaling for diameter </a:t>
            </a:r>
            <a:br>
              <a:rPr lang="vi-VN"/>
            </a:br>
            <a:r>
              <a:rPr lang="en-US"/>
              <a:t>på tilbehør</a:t>
            </a:r>
          </a:p>
        </p:txBody>
      </p:sp>
      <p:pic>
        <p:nvPicPr>
          <p:cNvPr id="11" name="Immagine 13">
            <a:extLst>
              <a:ext uri="{FF2B5EF4-FFF2-40B4-BE49-F238E27FC236}">
                <a16:creationId xmlns:a16="http://schemas.microsoft.com/office/drawing/2014/main" id="{24DE31E2-EA54-8162-CB45-29C239CC645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538" y="1"/>
            <a:ext cx="5986462" cy="3314699"/>
          </a:xfrm>
          <a:prstGeom prst="rect">
            <a:avLst/>
          </a:prstGeom>
        </p:spPr>
      </p:pic>
      <p:pic>
        <p:nvPicPr>
          <p:cNvPr id="2" name="Immagine 11">
            <a:extLst>
              <a:ext uri="{FF2B5EF4-FFF2-40B4-BE49-F238E27FC236}">
                <a16:creationId xmlns:a16="http://schemas.microsoft.com/office/drawing/2014/main" id="{26E5B028-2A89-347A-01D4-E6D1231582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538" y="3375660"/>
            <a:ext cx="5986462" cy="290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8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CE1203F-8F80-1102-BE8A-D5CE86F90D96}"/>
              </a:ext>
            </a:extLst>
          </p:cNvPr>
          <p:cNvSpPr/>
          <p:nvPr/>
        </p:nvSpPr>
        <p:spPr>
          <a:xfrm>
            <a:off x="6205539" y="9525"/>
            <a:ext cx="5986462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012F0-4F18-D432-BEFB-E222BE69FBE7}"/>
              </a:ext>
            </a:extLst>
          </p:cNvPr>
          <p:cNvSpPr/>
          <p:nvPr/>
        </p:nvSpPr>
        <p:spPr>
          <a:xfrm>
            <a:off x="7152640" y="0"/>
            <a:ext cx="5039359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96247416-4FAA-60E8-656C-F9CC7382A88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538" y="0"/>
            <a:ext cx="5986461" cy="628489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92139E-20A9-2AD1-34C6-45447B7E11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355181" cy="487045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  <a:tabLst>
                <a:tab pos="4059238" algn="l"/>
              </a:tabLst>
            </a:pPr>
            <a:r>
              <a:rPr lang="en-US" sz="1200" dirty="0" err="1">
                <a:latin typeface="+mj-lt"/>
              </a:rPr>
              <a:t>Beskrivelse</a:t>
            </a:r>
            <a:endParaRPr lang="en-US" sz="12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nb-NO" sz="1200" dirty="0"/>
              <a:t>Avtakbar ekstern start- og stoppenhet (brukes på terminaldelen av tilbehøret).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2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200" dirty="0">
                <a:latin typeface="+mj-lt"/>
              </a:rPr>
              <a:t>Bruk</a:t>
            </a:r>
            <a:endParaRPr lang="vi-VN" sz="12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nb-NO" sz="1200" dirty="0"/>
              <a:t>Svært viktig apparat for å optimalisere og unngå strømsvinn: når det ikke </a:t>
            </a:r>
            <a:br>
              <a:rPr lang="nb-NO" sz="1200" dirty="0"/>
            </a:br>
            <a:r>
              <a:rPr lang="nb-NO" sz="1200" dirty="0"/>
              <a:t>er behov for støvsuging, kan operatøren slå av strømmen uten å gå tilbake </a:t>
            </a:r>
            <a:br>
              <a:rPr lang="nb-NO" sz="1200" dirty="0"/>
            </a:br>
            <a:r>
              <a:rPr lang="nb-NO" sz="1200" dirty="0"/>
              <a:t>til brukergrensesnittet på rengjøringsmaskinen.</a:t>
            </a:r>
          </a:p>
          <a:p>
            <a:pPr>
              <a:lnSpc>
                <a:spcPct val="120000"/>
              </a:lnSpc>
            </a:pPr>
            <a:r>
              <a:rPr lang="nb-NO" sz="1200" dirty="0"/>
              <a:t>Fra fjerntilkoblingen kan man velge både Full Power og Smart-Mode </a:t>
            </a:r>
            <a:r>
              <a:rPr lang="vi-VN" sz="1200" dirty="0"/>
              <a:t> </a:t>
            </a:r>
            <a:r>
              <a:rPr lang="nb-NO" sz="1200" dirty="0"/>
              <a:t>(redusert effekt).</a:t>
            </a:r>
          </a:p>
          <a:p>
            <a:pPr>
              <a:lnSpc>
                <a:spcPct val="120000"/>
              </a:lnSpc>
            </a:pPr>
            <a:r>
              <a:rPr lang="nb-NO" sz="1200" dirty="0"/>
              <a:t>Viktig også for sikkerhet og ergonomi: operatøren skal ikke gå frem og </a:t>
            </a:r>
            <a:br>
              <a:rPr lang="nb-NO" sz="1200" dirty="0"/>
            </a:br>
            <a:r>
              <a:rPr lang="nb-NO" sz="1200" dirty="0"/>
              <a:t>tilbake for å starte og stoppe IVAC.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200" dirty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200" dirty="0" err="1">
                <a:latin typeface="+mj-lt"/>
              </a:rPr>
              <a:t>Markedsinformasjon</a:t>
            </a:r>
            <a:endParaRPr lang="vi-VN" sz="12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1200" dirty="0"/>
              <a:t>P/N: 4084001599.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7BE31-9064-A8FA-B7F2-7E39A2CE1D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DF64D-B424-75D7-578F-58F41532675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766F09-DDFE-746E-02F7-3DC16667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Bluetooth-fjernforbindelse (tilgjengelig etter lansering)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090549-4348-9087-7C03-48A0FD9A3855}"/>
              </a:ext>
            </a:extLst>
          </p:cNvPr>
          <p:cNvGrpSpPr/>
          <p:nvPr/>
        </p:nvGrpSpPr>
        <p:grpSpPr>
          <a:xfrm>
            <a:off x="10304071" y="4248150"/>
            <a:ext cx="1088085" cy="1088085"/>
            <a:chOff x="10817481" y="4437710"/>
            <a:chExt cx="815975" cy="81597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BFB64E9-E39C-5F2D-85BC-05E85430DC59}"/>
                </a:ext>
              </a:extLst>
            </p:cNvPr>
            <p:cNvSpPr/>
            <p:nvPr/>
          </p:nvSpPr>
          <p:spPr>
            <a:xfrm>
              <a:off x="10817481" y="4437710"/>
              <a:ext cx="815975" cy="815975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DA30785D-A94D-0266-521B-44FC63876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95649" y="4610100"/>
              <a:ext cx="259638" cy="471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338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CE1203F-8F80-1102-BE8A-D5CE86F90D96}"/>
              </a:ext>
            </a:extLst>
          </p:cNvPr>
          <p:cNvSpPr/>
          <p:nvPr/>
        </p:nvSpPr>
        <p:spPr>
          <a:xfrm>
            <a:off x="6205539" y="9525"/>
            <a:ext cx="5986462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012F0-4F18-D432-BEFB-E222BE69FBE7}"/>
              </a:ext>
            </a:extLst>
          </p:cNvPr>
          <p:cNvSpPr/>
          <p:nvPr/>
        </p:nvSpPr>
        <p:spPr>
          <a:xfrm>
            <a:off x="7152640" y="0"/>
            <a:ext cx="5039359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92139E-20A9-2AD1-34C6-45447B7E11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286893" cy="487045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sz="1200" dirty="0" err="1">
                <a:latin typeface="+mj-lt"/>
              </a:rPr>
              <a:t>Beskrivelse</a:t>
            </a:r>
            <a:endParaRPr lang="vi-VN" sz="12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sz="1200" dirty="0"/>
              <a:t>Mer </a:t>
            </a:r>
            <a:r>
              <a:rPr lang="en-US" sz="1200" dirty="0" err="1"/>
              <a:t>plass</a:t>
            </a:r>
            <a:r>
              <a:rPr lang="en-US" sz="1200" dirty="0"/>
              <a:t> </a:t>
            </a:r>
            <a:r>
              <a:rPr lang="en-US" sz="1200" dirty="0" err="1"/>
              <a:t>til</a:t>
            </a:r>
            <a:r>
              <a:rPr lang="en-US" sz="1200" dirty="0"/>
              <a:t> å </a:t>
            </a:r>
            <a:r>
              <a:rPr lang="en-US" sz="1200" dirty="0" err="1"/>
              <a:t>oppbevare</a:t>
            </a:r>
            <a:r>
              <a:rPr lang="en-US" sz="1200" dirty="0"/>
              <a:t> </a:t>
            </a:r>
            <a:r>
              <a:rPr lang="en-US" sz="1200" dirty="0" err="1"/>
              <a:t>tilbehøret</a:t>
            </a:r>
            <a:r>
              <a:rPr lang="en-US" sz="1200" dirty="0"/>
              <a:t>, </a:t>
            </a:r>
            <a:r>
              <a:rPr lang="en-US" sz="1200" dirty="0" err="1"/>
              <a:t>både</a:t>
            </a:r>
            <a:r>
              <a:rPr lang="en-US" sz="1200" dirty="0"/>
              <a:t> </a:t>
            </a:r>
            <a:r>
              <a:rPr lang="en-US" sz="1200" dirty="0" err="1"/>
              <a:t>deler</a:t>
            </a:r>
            <a:r>
              <a:rPr lang="en-US" sz="1200" dirty="0"/>
              <a:t> </a:t>
            </a:r>
            <a:r>
              <a:rPr lang="en-US" sz="1200" dirty="0" err="1"/>
              <a:t>til</a:t>
            </a:r>
            <a:r>
              <a:rPr lang="en-US" sz="1200" dirty="0"/>
              <a:t> </a:t>
            </a:r>
            <a:r>
              <a:rPr lang="en-US" sz="1200" dirty="0" err="1"/>
              <a:t>utstyret</a:t>
            </a:r>
            <a:r>
              <a:rPr lang="en-US" sz="1200" dirty="0"/>
              <a:t> for </a:t>
            </a:r>
            <a:r>
              <a:rPr lang="en-US" sz="1200" dirty="0" err="1"/>
              <a:t>arbeid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</a:t>
            </a:r>
            <a:r>
              <a:rPr lang="en-US" sz="1200" dirty="0" err="1"/>
              <a:t>høyden</a:t>
            </a:r>
            <a:r>
              <a:rPr lang="en-US" sz="1200" dirty="0"/>
              <a:t> </a:t>
            </a:r>
            <a:r>
              <a:rPr lang="en-US" sz="1200" dirty="0" err="1"/>
              <a:t>og</a:t>
            </a:r>
            <a:r>
              <a:rPr lang="en-US" sz="1200" dirty="0"/>
              <a:t> </a:t>
            </a:r>
            <a:r>
              <a:rPr lang="en-US" sz="1200" dirty="0" err="1"/>
              <a:t>standardtilbehørene</a:t>
            </a:r>
            <a:r>
              <a:rPr lang="en-US" sz="1200" dirty="0"/>
              <a:t>.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2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200" dirty="0">
                <a:latin typeface="+mj-lt"/>
              </a:rPr>
              <a:t>Bruk</a:t>
            </a:r>
            <a:endParaRPr lang="vi-VN" sz="12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nb-NO" sz="1200" dirty="0"/>
              <a:t>Fjernet det store håndtaket foran på rengjøringsmaskinen for å optimalisere plassen og kapasiteten til tilbehørsholderen.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200" dirty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200" dirty="0" err="1">
                <a:latin typeface="+mj-lt"/>
              </a:rPr>
              <a:t>Markedsinformasjon</a:t>
            </a:r>
            <a:endParaRPr lang="vi-VN" sz="12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nb-NO" sz="1200" dirty="0"/>
              <a:t>Inkludert i grunnprisen på rengjøringsmaskinen.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7BE31-9064-A8FA-B7F2-7E39A2CE1D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DF64D-B424-75D7-578F-58F41532675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766F09-DDFE-746E-02F7-3DC16667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Tilbehørsholder</a:t>
            </a:r>
          </a:p>
        </p:txBody>
      </p:sp>
      <p:pic>
        <p:nvPicPr>
          <p:cNvPr id="7" name="Immagine 8" descr="Immagine che contiene macchina&#10;&#10;Descrizione generata automaticamente">
            <a:extLst>
              <a:ext uri="{FF2B5EF4-FFF2-40B4-BE49-F238E27FC236}">
                <a16:creationId xmlns:a16="http://schemas.microsoft.com/office/drawing/2014/main" id="{4A688272-D3BB-076E-FFDF-F0F6D121C86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069" t="-16336" r="-10355"/>
          <a:stretch/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2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CE1203F-8F80-1102-BE8A-D5CE86F90D96}"/>
              </a:ext>
            </a:extLst>
          </p:cNvPr>
          <p:cNvSpPr/>
          <p:nvPr/>
        </p:nvSpPr>
        <p:spPr>
          <a:xfrm>
            <a:off x="6205539" y="9525"/>
            <a:ext cx="5986462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012F0-4F18-D432-BEFB-E222BE69FBE7}"/>
              </a:ext>
            </a:extLst>
          </p:cNvPr>
          <p:cNvSpPr/>
          <p:nvPr/>
        </p:nvSpPr>
        <p:spPr>
          <a:xfrm>
            <a:off x="7152640" y="0"/>
            <a:ext cx="5039359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92139E-20A9-2AD1-34C6-45447B7E11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sz="1200" dirty="0" err="1">
                <a:latin typeface="+mj-lt"/>
              </a:rPr>
              <a:t>Beskrivelse</a:t>
            </a:r>
            <a:endParaRPr lang="en-US" sz="12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nb-NO" sz="1200" dirty="0"/>
              <a:t>Ergonomisk holder for rask og enkel opprulling av sugeslangen.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2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200" dirty="0">
                <a:latin typeface="+mj-lt"/>
              </a:rPr>
              <a:t>Bruk</a:t>
            </a:r>
            <a:endParaRPr lang="vi-VN" sz="12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nb-NO" sz="1200" dirty="0"/>
              <a:t>Innføring av en stor slangeholder i metall på siden av maskinen.</a:t>
            </a:r>
          </a:p>
          <a:p>
            <a:pPr>
              <a:lnSpc>
                <a:spcPct val="120000"/>
              </a:lnSpc>
            </a:pPr>
            <a:r>
              <a:rPr lang="nb-NO" sz="1200" dirty="0"/>
              <a:t>Stor nok til å passe til både D.50 (2 tommer) og D.40 (1,5 tommer). </a:t>
            </a:r>
            <a:br>
              <a:rPr lang="nb-NO" sz="1200" dirty="0"/>
            </a:br>
            <a:r>
              <a:rPr lang="nb-NO" sz="1200" dirty="0"/>
              <a:t>Foretrukket lengde 5 m</a:t>
            </a:r>
            <a:r>
              <a:rPr lang="vi-VN" sz="1200" dirty="0"/>
              <a:t> </a:t>
            </a:r>
            <a:r>
              <a:rPr lang="nb-NO" sz="1200" dirty="0"/>
              <a:t>(16 fot). Passer til mer.</a:t>
            </a:r>
          </a:p>
          <a:p>
            <a:pPr>
              <a:lnSpc>
                <a:spcPct val="120000"/>
              </a:lnSpc>
            </a:pPr>
            <a:r>
              <a:rPr lang="nb-NO" sz="1200" dirty="0"/>
              <a:t>Sluttbehandlingen vil være mørk grålakkert, som topplokket og chassiset. </a:t>
            </a:r>
          </a:p>
          <a:p>
            <a:pPr>
              <a:lnSpc>
                <a:spcPct val="120000"/>
              </a:lnSpc>
            </a:pPr>
            <a:endParaRPr lang="en-US" sz="1200" dirty="0">
              <a:latin typeface="+mj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200" dirty="0" err="1">
                <a:latin typeface="+mj-lt"/>
              </a:rPr>
              <a:t>Markedsinformasjon</a:t>
            </a:r>
            <a:endParaRPr lang="en-US" sz="1200" dirty="0"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nb-NO" sz="1200" dirty="0"/>
              <a:t>Inkludert i grunnprisen på rengjøringsmaskinen.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7BE31-9064-A8FA-B7F2-7E39A2CE1D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DF64D-B424-75D7-578F-58F41532675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766F09-DDFE-746E-02F7-3DC16667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Holder til sugeslange</a:t>
            </a:r>
          </a:p>
        </p:txBody>
      </p:sp>
      <p:pic>
        <p:nvPicPr>
          <p:cNvPr id="8" name="Immagine 8" descr="Immagine che contiene ruota, Ricambio auto, automobile, bianco e nero&#10;&#10;Descrizione generata automaticamente">
            <a:extLst>
              <a:ext uri="{FF2B5EF4-FFF2-40B4-BE49-F238E27FC236}">
                <a16:creationId xmlns:a16="http://schemas.microsoft.com/office/drawing/2014/main" id="{5BEE8095-3D94-BF84-C34B-59B23C82548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050" t="-17078" r="-16100"/>
          <a:stretch/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7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92139E-20A9-2AD1-34C6-45447B7E11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buNone/>
            </a:pPr>
            <a:r>
              <a:rPr lang="nb" sz="1200" dirty="0">
                <a:latin typeface="+mj-lt"/>
              </a:rPr>
              <a:t>Beskrive</a:t>
            </a:r>
            <a:r>
              <a:rPr lang="nb" sz="1200" b="0" i="0" u="none" baseline="0" dirty="0">
                <a:latin typeface="+mj-lt"/>
              </a:rPr>
              <a:t>lse</a:t>
            </a:r>
          </a:p>
          <a:p>
            <a:pPr>
              <a:lnSpc>
                <a:spcPct val="120000"/>
              </a:lnSpc>
            </a:pPr>
            <a:r>
              <a:rPr lang="nb" sz="1200" dirty="0"/>
              <a:t>Teleskopsett for å nå steder høyt oppe.</a:t>
            </a:r>
          </a:p>
          <a:p>
            <a:pPr marL="0" indent="0" algn="l" rtl="0">
              <a:lnSpc>
                <a:spcPct val="120000"/>
              </a:lnSpc>
              <a:buNone/>
            </a:pPr>
            <a:endParaRPr lang="nb" sz="1200" dirty="0"/>
          </a:p>
          <a:p>
            <a:pPr marL="0" indent="0" algn="l" rtl="0">
              <a:lnSpc>
                <a:spcPct val="120000"/>
              </a:lnSpc>
              <a:buNone/>
            </a:pPr>
            <a:r>
              <a:rPr lang="nb" sz="1200" b="0" i="0" u="none" baseline="0" dirty="0">
                <a:latin typeface="+mj-lt"/>
              </a:rPr>
              <a:t>Bruk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Opptil 6 meter forlengelse for å nå rør, hyller.</a:t>
            </a:r>
          </a:p>
          <a:p>
            <a:pPr algn="l" rtl="0">
              <a:lnSpc>
                <a:spcPct val="120000"/>
              </a:lnSpc>
            </a:pPr>
            <a:endParaRPr lang="nb" sz="1200" dirty="0">
              <a:latin typeface="+mj-lt"/>
            </a:endParaRPr>
          </a:p>
          <a:p>
            <a:pPr marL="0" indent="0" algn="l" rtl="0">
              <a:lnSpc>
                <a:spcPct val="120000"/>
              </a:lnSpc>
              <a:buNone/>
            </a:pPr>
            <a:r>
              <a:rPr lang="nb" sz="1200" b="0" i="0" u="none" baseline="0" dirty="0">
                <a:latin typeface="+mj-lt"/>
              </a:rPr>
              <a:t>Markedsinformasjon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Teleskopsett 4072400765.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7BE31-9064-A8FA-B7F2-7E39A2CE1D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DF64D-B424-75D7-578F-58F41532675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766F09-DDFE-746E-02F7-3DC16667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0" i="0" u="none" baseline="0"/>
              <a:t>Utstyr for rengjøring i høyden</a:t>
            </a:r>
            <a:endParaRPr lang="en-US" b="0"/>
          </a:p>
        </p:txBody>
      </p:sp>
      <p:pic>
        <p:nvPicPr>
          <p:cNvPr id="10" name="Immagine 15">
            <a:extLst>
              <a:ext uri="{FF2B5EF4-FFF2-40B4-BE49-F238E27FC236}">
                <a16:creationId xmlns:a16="http://schemas.microsoft.com/office/drawing/2014/main" id="{438F529C-299A-678A-B732-D3291738A4A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E1203F-8F80-1102-BE8A-D5CE86F90D96}"/>
              </a:ext>
            </a:extLst>
          </p:cNvPr>
          <p:cNvSpPr/>
          <p:nvPr/>
        </p:nvSpPr>
        <p:spPr>
          <a:xfrm>
            <a:off x="6386514" y="4098275"/>
            <a:ext cx="2823588" cy="203886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1" name="CasellaDiTesto 13">
            <a:extLst>
              <a:ext uri="{FF2B5EF4-FFF2-40B4-BE49-F238E27FC236}">
                <a16:creationId xmlns:a16="http://schemas.microsoft.com/office/drawing/2014/main" id="{68BD173C-F01C-2393-9BA7-45A161813BE8}"/>
              </a:ext>
            </a:extLst>
          </p:cNvPr>
          <p:cNvSpPr txBox="1"/>
          <p:nvPr/>
        </p:nvSpPr>
        <p:spPr>
          <a:xfrm>
            <a:off x="6639719" y="4286243"/>
            <a:ext cx="2380966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>
                <a:latin typeface="+mj-lt"/>
              </a:rPr>
              <a:t>Merk: </a:t>
            </a:r>
            <a:r>
              <a:rPr lang="en-US" sz="1000"/>
              <a:t>Mansjetten skal monteres på den siste delen av slangen (PVC SuperElastic)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A7BB676-2832-C66B-9D1A-7BE2DDBF2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037" y="4781381"/>
            <a:ext cx="2461650" cy="1236471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AABF992-109E-326C-4895-799BBCB5E616}"/>
              </a:ext>
            </a:extLst>
          </p:cNvPr>
          <p:cNvCxnSpPr>
            <a:cxnSpLocks/>
          </p:cNvCxnSpPr>
          <p:nvPr/>
        </p:nvCxnSpPr>
        <p:spPr>
          <a:xfrm>
            <a:off x="6900862" y="4681538"/>
            <a:ext cx="0" cy="216693"/>
          </a:xfrm>
          <a:prstGeom prst="straightConnector1">
            <a:avLst/>
          </a:prstGeom>
          <a:ln w="9525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9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Merverdi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688B6B-1C2C-E291-FDD4-D35F9C123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1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CE1203F-8F80-1102-BE8A-D5CE86F90D96}"/>
              </a:ext>
            </a:extLst>
          </p:cNvPr>
          <p:cNvSpPr/>
          <p:nvPr/>
        </p:nvSpPr>
        <p:spPr>
          <a:xfrm>
            <a:off x="6205539" y="9525"/>
            <a:ext cx="5986462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012F0-4F18-D432-BEFB-E222BE69FBE7}"/>
              </a:ext>
            </a:extLst>
          </p:cNvPr>
          <p:cNvSpPr/>
          <p:nvPr/>
        </p:nvSpPr>
        <p:spPr>
          <a:xfrm>
            <a:off x="6204582" y="0"/>
            <a:ext cx="5987417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92139E-20A9-2AD1-34C6-45447B7E11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buNone/>
            </a:pPr>
            <a:r>
              <a:rPr lang="nb" sz="1200" b="0" i="0" u="none" baseline="0" dirty="0">
                <a:latin typeface="+mj-lt"/>
              </a:rPr>
              <a:t>Beskrivelse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Senket, mobilt munnstykke for rengjøring av gulv.</a:t>
            </a:r>
          </a:p>
          <a:p>
            <a:pPr marL="0" indent="0" algn="l" rtl="0">
              <a:lnSpc>
                <a:spcPct val="120000"/>
              </a:lnSpc>
              <a:buNone/>
            </a:pPr>
            <a:endParaRPr lang="nb" sz="1200" dirty="0"/>
          </a:p>
          <a:p>
            <a:pPr marL="0" indent="0" algn="l" rtl="0">
              <a:lnSpc>
                <a:spcPct val="120000"/>
              </a:lnSpc>
              <a:buNone/>
            </a:pPr>
            <a:r>
              <a:rPr lang="nb" sz="1200" b="0" i="0" u="none" baseline="0" dirty="0">
                <a:latin typeface="+mj-lt"/>
              </a:rPr>
              <a:t>Bruk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Reduksjon 70</a:t>
            </a:r>
            <a:r>
              <a:rPr lang="vi-VN" sz="1200" b="0" i="0" u="none" baseline="0" dirty="0"/>
              <a:t>-</a:t>
            </a:r>
            <a:r>
              <a:rPr lang="nb" sz="1200" b="0" i="0" u="none" baseline="0" dirty="0"/>
              <a:t>40 + standard håndtak 40 + superelastisk slange D40 5 m +</a:t>
            </a:r>
            <a:br>
              <a:rPr lang="nb" sz="1200" dirty="0"/>
            </a:br>
            <a:r>
              <a:rPr lang="nb" sz="1200" b="0" i="0" u="none" baseline="0" dirty="0"/>
              <a:t>hylser + aluminiumsforlenger d40 mt 0,5 pinne + nedre kobling til mobilt munnstykke d40 mm 300 komplett.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Brukes til å nå under.</a:t>
            </a:r>
          </a:p>
          <a:p>
            <a:pPr algn="l" rtl="0">
              <a:lnSpc>
                <a:spcPct val="120000"/>
              </a:lnSpc>
            </a:pPr>
            <a:endParaRPr lang="nb" sz="1200" dirty="0">
              <a:latin typeface="+mj-lt"/>
            </a:endParaRPr>
          </a:p>
          <a:p>
            <a:pPr marL="0" indent="0" algn="l" rtl="0">
              <a:lnSpc>
                <a:spcPct val="120000"/>
              </a:lnSpc>
              <a:buNone/>
            </a:pPr>
            <a:r>
              <a:rPr lang="nb" sz="1200" b="0" i="0" u="none" baseline="0" dirty="0">
                <a:latin typeface="+mj-lt"/>
              </a:rPr>
              <a:t>Markedsinformasjon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P/N: 4072200852 komplett sett (se detaljert liste for delte bestillinger).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7BE31-9064-A8FA-B7F2-7E39A2CE1D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DF64D-B424-75D7-578F-58F41532675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766F09-DDFE-746E-02F7-3DC16667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Komplett gulvrengjøringsutstyr D40</a:t>
            </a:r>
          </a:p>
        </p:txBody>
      </p:sp>
      <p:graphicFrame>
        <p:nvGraphicFramePr>
          <p:cNvPr id="10" name="Segnaposto contenuto 6">
            <a:extLst>
              <a:ext uri="{FF2B5EF4-FFF2-40B4-BE49-F238E27FC236}">
                <a16:creationId xmlns:a16="http://schemas.microsoft.com/office/drawing/2014/main" id="{CC34452C-9BC9-DA94-6F12-3AF3D09069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2259551"/>
              </p:ext>
            </p:extLst>
          </p:nvPr>
        </p:nvGraphicFramePr>
        <p:xfrm>
          <a:off x="479423" y="4323102"/>
          <a:ext cx="5328000" cy="1739021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2039343174"/>
                    </a:ext>
                  </a:extLst>
                </a:gridCol>
                <a:gridCol w="3060000">
                  <a:extLst>
                    <a:ext uri="{9D8B030D-6E8A-4147-A177-3AD203B41FA5}">
                      <a16:colId xmlns:a16="http://schemas.microsoft.com/office/drawing/2014/main" val="16200708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900835632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00095640"/>
                    </a:ext>
                  </a:extLst>
                </a:gridCol>
              </a:tblGrid>
              <a:tr h="321701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Komponent</a:t>
                      </a:r>
                    </a:p>
                  </a:txBody>
                  <a:tcPr marL="54000" marR="54000" marT="73152" marB="73152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Komponentbeskrivelse</a:t>
                      </a:r>
                    </a:p>
                  </a:txBody>
                  <a:tcPr marL="54000" marR="54000" marT="73152" marB="73152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Antall</a:t>
                      </a:r>
                    </a:p>
                  </a:txBody>
                  <a:tcPr marL="54000" marR="54000" marT="73152" marB="73152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Un</a:t>
                      </a:r>
                    </a:p>
                  </a:txBody>
                  <a:tcPr marL="54000" marR="54000" marT="73152" marB="73152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437484"/>
                  </a:ext>
                </a:extLst>
              </a:tr>
              <a:tr h="275817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Z7 22000</a:t>
                      </a: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Reduksjonsrør D50/40 FE</a:t>
                      </a: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</a:t>
                      </a:r>
                      <a:endParaRPr lang="nb" sz="900" b="0" i="0" u="none" strike="noStrike" kern="1200" cap="none" spc="0" normalizeH="0" baseline="0">
                        <a:solidFill>
                          <a:schemeClr val="tx1"/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PC</a:t>
                      </a:r>
                      <a:endParaRPr lang="nb" sz="900" b="0" i="0" u="none" strike="noStrike" kern="1200" cap="none" spc="0" normalizeH="0" baseline="0">
                        <a:solidFill>
                          <a:schemeClr val="tx1"/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075587"/>
                  </a:ext>
                </a:extLst>
              </a:tr>
              <a:tr h="275817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Z7 22121</a:t>
                      </a: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Håndtak D40 krom PLT. komplett</a:t>
                      </a: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b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</a:t>
                      </a:r>
                      <a:endParaRPr lang="nb" sz="9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b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PC</a:t>
                      </a:r>
                      <a:endParaRPr lang="nb" sz="9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544801"/>
                  </a:ext>
                </a:extLst>
              </a:tr>
              <a:tr h="275817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4072200818</a:t>
                      </a: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Fleksibel slange D40 5M + hylser</a:t>
                      </a: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</a:t>
                      </a:r>
                      <a:endParaRPr lang="nb" sz="9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PC</a:t>
                      </a:r>
                      <a:endParaRPr lang="nb" sz="9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905747"/>
                  </a:ext>
                </a:extLst>
              </a:tr>
              <a:tr h="275817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4072200814</a:t>
                      </a: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Aluminiumsforlenger D40 MT0,5 pinne</a:t>
                      </a: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</a:t>
                      </a:r>
                      <a:endParaRPr lang="nb" sz="9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PC</a:t>
                      </a:r>
                      <a:endParaRPr lang="nb" sz="9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7820465"/>
                  </a:ext>
                </a:extLst>
              </a:tr>
              <a:tr h="275817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4072200819</a:t>
                      </a: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10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nb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Nedre kobling munnstykke D40 MM300 komplett</a:t>
                      </a: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</a:t>
                      </a:r>
                      <a:endParaRPr lang="nb" sz="9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nb" sz="900" b="0" i="0" u="none" strike="noStrike" kern="1200" cap="none" spc="0" normalizeH="0" baseline="0">
                          <a:ln>
                            <a:noFill/>
                          </a:ln>
                          <a:solidFill>
                            <a:srgbClr val="28313F"/>
                          </a:solidFill>
                          <a:effectLst/>
                          <a:uLnTx/>
                          <a:uFillTx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PC</a:t>
                      </a:r>
                      <a:endParaRPr lang="nb" sz="9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3152" marB="73152" anchor="b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784790"/>
                  </a:ext>
                </a:extLst>
              </a:tr>
            </a:tbl>
          </a:graphicData>
        </a:graphic>
      </p:graphicFrame>
      <p:pic>
        <p:nvPicPr>
          <p:cNvPr id="16" name="Immagine 3">
            <a:extLst>
              <a:ext uri="{FF2B5EF4-FFF2-40B4-BE49-F238E27FC236}">
                <a16:creationId xmlns:a16="http://schemas.microsoft.com/office/drawing/2014/main" id="{56F627D9-B386-0F6C-E07D-8C62F2F666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6989" y="0"/>
            <a:ext cx="2960252" cy="2891468"/>
          </a:xfrm>
          <a:prstGeom prst="rect">
            <a:avLst/>
          </a:prstGeom>
        </p:spPr>
      </p:pic>
      <p:pic>
        <p:nvPicPr>
          <p:cNvPr id="17" name="Immagine 6">
            <a:extLst>
              <a:ext uri="{FF2B5EF4-FFF2-40B4-BE49-F238E27FC236}">
                <a16:creationId xmlns:a16="http://schemas.microsoft.com/office/drawing/2014/main" id="{396E0616-556F-5FE3-09CB-BFB8C9A429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538" y="0"/>
            <a:ext cx="2959871" cy="2891468"/>
          </a:xfrm>
          <a:prstGeom prst="rect">
            <a:avLst/>
          </a:prstGeom>
        </p:spPr>
      </p:pic>
      <p:pic>
        <p:nvPicPr>
          <p:cNvPr id="18" name="Immagine 11">
            <a:extLst>
              <a:ext uri="{FF2B5EF4-FFF2-40B4-BE49-F238E27FC236}">
                <a16:creationId xmlns:a16="http://schemas.microsoft.com/office/drawing/2014/main" id="{15419896-658F-F70D-C74B-5F553BE13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538" y="2952668"/>
            <a:ext cx="5981702" cy="332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9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92139E-20A9-2AD1-34C6-45447B7E11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 algn="l" rtl="0">
              <a:lnSpc>
                <a:spcPct val="120000"/>
              </a:lnSpc>
              <a:buNone/>
            </a:pPr>
            <a:r>
              <a:rPr lang="nb" sz="1200" b="0" i="0" u="none" baseline="0" dirty="0">
                <a:latin typeface="+mj-lt"/>
              </a:rPr>
              <a:t>Beskrivelse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Kompakt gulvrengjøringsmunnstykke + håndtak 40 mm.</a:t>
            </a:r>
          </a:p>
          <a:p>
            <a:pPr marL="0" indent="0" algn="l" rtl="0">
              <a:lnSpc>
                <a:spcPct val="120000"/>
              </a:lnSpc>
              <a:buNone/>
            </a:pPr>
            <a:endParaRPr lang="nb" sz="1200" dirty="0"/>
          </a:p>
          <a:p>
            <a:pPr marL="0" indent="0" algn="l" rtl="0">
              <a:lnSpc>
                <a:spcPct val="120000"/>
              </a:lnSpc>
              <a:buNone/>
            </a:pPr>
            <a:r>
              <a:rPr lang="nb" sz="1200" b="0" i="0" u="none" baseline="0" dirty="0">
                <a:latin typeface="+mj-lt"/>
              </a:rPr>
              <a:t>Bruk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Gulvrengjøring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Passer til </a:t>
            </a:r>
            <a:r>
              <a:rPr lang="en-US" sz="1200" b="0" i="0" u="none" baseline="0" dirty="0"/>
              <a:t>VHB120</a:t>
            </a:r>
            <a:r>
              <a:rPr lang="nb" sz="1200" b="0" i="0" u="none" baseline="0" dirty="0"/>
              <a:t> ACD.</a:t>
            </a:r>
          </a:p>
          <a:p>
            <a:pPr algn="l" rtl="0">
              <a:lnSpc>
                <a:spcPct val="120000"/>
              </a:lnSpc>
            </a:pPr>
            <a:endParaRPr lang="nb" sz="1200" dirty="0">
              <a:latin typeface="+mj-lt"/>
            </a:endParaRPr>
          </a:p>
          <a:p>
            <a:pPr marL="0" indent="0" algn="l" rtl="0">
              <a:lnSpc>
                <a:spcPct val="120000"/>
              </a:lnSpc>
              <a:buNone/>
            </a:pPr>
            <a:r>
              <a:rPr lang="nb" sz="1200" b="0" i="0" u="none" baseline="0" dirty="0">
                <a:latin typeface="+mj-lt"/>
              </a:rPr>
              <a:t>Markedsinformasjon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P/N: 4072200837 (munnstykke) + håndtak 1 stk. Z722121.</a:t>
            </a:r>
          </a:p>
          <a:p>
            <a:pPr marL="0" indent="0" algn="l" rtl="0">
              <a:lnSpc>
                <a:spcPct val="120000"/>
              </a:lnSpc>
              <a:buNone/>
            </a:pPr>
            <a:endParaRPr lang="nb" sz="1200" dirty="0"/>
          </a:p>
          <a:p>
            <a:pPr algn="l" rtl="0">
              <a:lnSpc>
                <a:spcPct val="120000"/>
              </a:lnSpc>
            </a:pPr>
            <a:endParaRPr lang="nb" sz="1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7BE31-9064-A8FA-B7F2-7E39A2CE1D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DF64D-B424-75D7-578F-58F41532675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766F09-DDFE-746E-02F7-3DC16667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494490"/>
            <a:ext cx="4849320" cy="388013"/>
          </a:xfrm>
        </p:spPr>
        <p:txBody>
          <a:bodyPr/>
          <a:lstStyle/>
          <a:p>
            <a:r>
              <a:rPr lang="nb" b="0" i="0" u="none" baseline="0"/>
              <a:t>Antistatisk gulvmunnstykke D40 300MM</a:t>
            </a:r>
            <a:endParaRPr lang="en-US" b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4FCCB6-62B1-8104-2B37-0FCF307BDF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729" y="2317553"/>
            <a:ext cx="1457206" cy="505128"/>
          </a:xfrm>
          <a:prstGeom prst="rect">
            <a:avLst/>
          </a:prstGeom>
        </p:spPr>
      </p:pic>
      <p:pic>
        <p:nvPicPr>
          <p:cNvPr id="10" name="Immagine 6">
            <a:extLst>
              <a:ext uri="{FF2B5EF4-FFF2-40B4-BE49-F238E27FC236}">
                <a16:creationId xmlns:a16="http://schemas.microsoft.com/office/drawing/2014/main" id="{6D280ED4-415D-0EE4-0878-F66870BB72F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0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BB5CA7-004D-D03C-16F0-8AECB9D91173}"/>
              </a:ext>
            </a:extLst>
          </p:cNvPr>
          <p:cNvSpPr/>
          <p:nvPr/>
        </p:nvSpPr>
        <p:spPr>
          <a:xfrm>
            <a:off x="6204582" y="0"/>
            <a:ext cx="5987417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92139E-20A9-2AD1-34C6-45447B7E11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4816475" cy="4870450"/>
          </a:xfrm>
        </p:spPr>
        <p:txBody>
          <a:bodyPr/>
          <a:lstStyle/>
          <a:p>
            <a:pPr marL="0" indent="0" algn="l" rtl="0">
              <a:lnSpc>
                <a:spcPct val="120000"/>
              </a:lnSpc>
              <a:buNone/>
            </a:pPr>
            <a:r>
              <a:rPr lang="nb" sz="1200" b="0" i="0" u="none" baseline="0" dirty="0">
                <a:latin typeface="+mj-lt"/>
              </a:rPr>
              <a:t>Beskrivelse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Skrape for fjerning av etiketter fra gulvet.</a:t>
            </a:r>
          </a:p>
          <a:p>
            <a:pPr marL="0" indent="0" algn="l" rtl="0">
              <a:lnSpc>
                <a:spcPct val="120000"/>
              </a:lnSpc>
              <a:buNone/>
            </a:pPr>
            <a:endParaRPr lang="nb" sz="1200" dirty="0"/>
          </a:p>
          <a:p>
            <a:pPr marL="0" indent="0" algn="l" rtl="0">
              <a:lnSpc>
                <a:spcPct val="120000"/>
              </a:lnSpc>
              <a:buNone/>
            </a:pPr>
            <a:r>
              <a:rPr lang="nb" sz="1200" b="0" i="0" u="none" baseline="0" dirty="0">
                <a:latin typeface="+mj-lt"/>
              </a:rPr>
              <a:t>Bruk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På samme skrape er det montert en metallplate på kanten for </a:t>
            </a:r>
            <a:br>
              <a:rPr lang="nb" sz="1200" b="0" i="0" u="none" baseline="0" dirty="0"/>
            </a:br>
            <a:r>
              <a:rPr lang="nb" sz="1200" b="0" i="0" u="none" baseline="0" dirty="0"/>
              <a:t>å kunne skrape gulvet bedre.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Skrapemunnstykke komplett med 5 blader (1 montert, 4 reserve).</a:t>
            </a:r>
          </a:p>
          <a:p>
            <a:pPr algn="l" rtl="0">
              <a:lnSpc>
                <a:spcPct val="120000"/>
              </a:lnSpc>
            </a:pPr>
            <a:endParaRPr lang="nb" sz="1200" dirty="0">
              <a:latin typeface="+mj-lt"/>
            </a:endParaRPr>
          </a:p>
          <a:p>
            <a:pPr marL="0" indent="0" algn="l" rtl="0">
              <a:lnSpc>
                <a:spcPct val="120000"/>
              </a:lnSpc>
              <a:buNone/>
            </a:pPr>
            <a:r>
              <a:rPr lang="nb" sz="1200" b="0" i="0" u="none" baseline="0" dirty="0">
                <a:latin typeface="+mj-lt"/>
              </a:rPr>
              <a:t>Markedsinformasjon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P/N: 4072200816 (fullstendig sett) – 4072200817 (reservebladsett).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7BE31-9064-A8FA-B7F2-7E39A2CE1D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DF64D-B424-75D7-578F-58F41532675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766F09-DDFE-746E-02F7-3DC16667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0" i="0" u="none" baseline="0"/>
              <a:t>Skrapemunnstykke</a:t>
            </a:r>
            <a:endParaRPr lang="en-US" b="0"/>
          </a:p>
        </p:txBody>
      </p:sp>
      <p:pic>
        <p:nvPicPr>
          <p:cNvPr id="2" name="Immagine 8">
            <a:extLst>
              <a:ext uri="{FF2B5EF4-FFF2-40B4-BE49-F238E27FC236}">
                <a16:creationId xmlns:a16="http://schemas.microsoft.com/office/drawing/2014/main" id="{3CED9988-F809-E989-E78D-B8D8B6645E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238016" y="-34395"/>
            <a:ext cx="2891469" cy="2960250"/>
          </a:xfrm>
          <a:prstGeom prst="rect">
            <a:avLst/>
          </a:prstGeom>
        </p:spPr>
      </p:pic>
      <p:pic>
        <p:nvPicPr>
          <p:cNvPr id="3" name="Immagine 6">
            <a:extLst>
              <a:ext uri="{FF2B5EF4-FFF2-40B4-BE49-F238E27FC236}">
                <a16:creationId xmlns:a16="http://schemas.microsoft.com/office/drawing/2014/main" id="{4852E1B6-2374-E429-7B66-46CFE076C3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1747" y="0"/>
            <a:ext cx="2960252" cy="2891466"/>
          </a:xfrm>
          <a:prstGeom prst="rect">
            <a:avLst/>
          </a:prstGeom>
        </p:spPr>
      </p:pic>
      <p:pic>
        <p:nvPicPr>
          <p:cNvPr id="7" name="Immagine 9">
            <a:extLst>
              <a:ext uri="{FF2B5EF4-FFF2-40B4-BE49-F238E27FC236}">
                <a16:creationId xmlns:a16="http://schemas.microsoft.com/office/drawing/2014/main" id="{0557DD37-832E-C52D-B01C-D57C83C6E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538" y="2952668"/>
            <a:ext cx="5986462" cy="332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3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92139E-20A9-2AD1-34C6-45447B7E11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3773488" cy="4870450"/>
          </a:xfrm>
        </p:spPr>
        <p:txBody>
          <a:bodyPr/>
          <a:lstStyle/>
          <a:p>
            <a:pPr marL="0" indent="0" algn="l" rtl="0">
              <a:lnSpc>
                <a:spcPct val="120000"/>
              </a:lnSpc>
              <a:buNone/>
            </a:pPr>
            <a:r>
              <a:rPr lang="nb" sz="1200" b="0" i="0" u="none" baseline="0" dirty="0">
                <a:latin typeface="+mj-lt"/>
              </a:rPr>
              <a:t>Beskrivelse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Fast munnstykke koblet til forsiden av VHB.</a:t>
            </a:r>
          </a:p>
          <a:p>
            <a:pPr marL="0" indent="0" algn="l" rtl="0">
              <a:lnSpc>
                <a:spcPct val="120000"/>
              </a:lnSpc>
              <a:buNone/>
            </a:pPr>
            <a:endParaRPr lang="nb" sz="1200" dirty="0"/>
          </a:p>
          <a:p>
            <a:pPr marL="0" indent="0" algn="l" rtl="0">
              <a:lnSpc>
                <a:spcPct val="120000"/>
              </a:lnSpc>
              <a:buNone/>
            </a:pPr>
            <a:r>
              <a:rPr lang="nb" sz="1200" b="0" i="0" u="none" baseline="0" dirty="0">
                <a:latin typeface="+mj-lt"/>
              </a:rPr>
              <a:t>Bruk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Muliggjør grundig rengjøring av store, åpne områder (som lagre eller produksjonsverksteder).</a:t>
            </a:r>
          </a:p>
          <a:p>
            <a:pPr algn="l" rtl="0">
              <a:lnSpc>
                <a:spcPct val="120000"/>
              </a:lnSpc>
            </a:pPr>
            <a:endParaRPr lang="nb" sz="1200" dirty="0">
              <a:latin typeface="+mj-lt"/>
            </a:endParaRPr>
          </a:p>
          <a:p>
            <a:pPr marL="0" indent="0" algn="l" rtl="0">
              <a:lnSpc>
                <a:spcPct val="120000"/>
              </a:lnSpc>
              <a:buNone/>
            </a:pPr>
            <a:r>
              <a:rPr lang="nb" sz="1200" b="0" i="0" u="none" baseline="0" dirty="0">
                <a:latin typeface="+mj-lt"/>
              </a:rPr>
              <a:t>Markedsinformasjon</a:t>
            </a:r>
          </a:p>
          <a:p>
            <a:pPr algn="l" rtl="0">
              <a:lnSpc>
                <a:spcPct val="120000"/>
              </a:lnSpc>
            </a:pPr>
            <a:r>
              <a:rPr lang="nb" sz="1200" b="0" i="0" u="none" baseline="0" dirty="0"/>
              <a:t>P/N: 4072200695.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7BE31-9064-A8FA-B7F2-7E39A2CE1D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DF64D-B424-75D7-578F-58F41532675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6766F09-DDFE-746E-02F7-3DC16667C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0" i="0" u="none" baseline="0"/>
              <a:t>Fast gulvmunnstykke</a:t>
            </a:r>
            <a:endParaRPr lang="en-US" b="0"/>
          </a:p>
        </p:txBody>
      </p:sp>
      <p:pic>
        <p:nvPicPr>
          <p:cNvPr id="8" name="Immagine 2">
            <a:extLst>
              <a:ext uri="{FF2B5EF4-FFF2-40B4-BE49-F238E27FC236}">
                <a16:creationId xmlns:a16="http://schemas.microsoft.com/office/drawing/2014/main" id="{10E71BFE-C681-B317-3181-3FB3C4D85BA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2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DBCA638-4660-0B74-374A-F3624D728CC0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tIns="2628000"/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>
                <a:solidFill>
                  <a:schemeClr val="accent3"/>
                </a:solidFill>
                <a:latin typeface="Roboto Bold" panose="02000000000000000000" pitchFamily="2" charset="0"/>
              </a:rPr>
              <a:t>Utskiftbart reservebatteri</a:t>
            </a:r>
          </a:p>
          <a:p>
            <a:pPr marL="0" indent="0">
              <a:buNone/>
            </a:pPr>
            <a:r>
              <a:rPr lang="en-US" sz="1200"/>
              <a:t>P/N: 4083500561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5964FB62-D06D-71DA-3EF8-BFC997448307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 tIns="2628000"/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>
                <a:solidFill>
                  <a:schemeClr val="accent3"/>
                </a:solidFill>
                <a:latin typeface="Roboto Bold" panose="02000000000000000000" pitchFamily="2" charset="0"/>
              </a:rPr>
              <a:t>Ekstra batterilader</a:t>
            </a:r>
          </a:p>
          <a:p>
            <a:pPr marL="0" indent="0">
              <a:buNone/>
            </a:pPr>
            <a:r>
              <a:rPr lang="nn-NO" sz="1200"/>
              <a:t>P/N for EU: 4083902117</a:t>
            </a:r>
          </a:p>
          <a:p>
            <a:pPr marL="0" indent="0">
              <a:buNone/>
            </a:pPr>
            <a:r>
              <a:rPr lang="nn-NO" sz="1200"/>
              <a:t>P/N for US: 4083902139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8372BA3-F262-4F22-8649-5B8ED0A7F612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 tIns="2628000"/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err="1">
                <a:solidFill>
                  <a:schemeClr val="accent3"/>
                </a:solidFill>
                <a:latin typeface="Roboto Bold" panose="02000000000000000000" pitchFamily="2" charset="0"/>
              </a:rPr>
              <a:t>Hybridmodus</a:t>
            </a:r>
            <a:r>
              <a:rPr lang="en-US" dirty="0">
                <a:solidFill>
                  <a:schemeClr val="accent3"/>
                </a:solidFill>
                <a:latin typeface="Roboto Bold" panose="02000000000000000000" pitchFamily="2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Roboto Bold" panose="02000000000000000000" pitchFamily="2" charset="0"/>
              </a:rPr>
              <a:t>batteriboks</a:t>
            </a:r>
            <a:endParaRPr lang="en-US" dirty="0">
              <a:solidFill>
                <a:schemeClr val="accent3"/>
              </a:solidFill>
              <a:latin typeface="Roboto Bold" panose="02000000000000000000" pitchFamily="2" charset="0"/>
            </a:endParaRPr>
          </a:p>
          <a:p>
            <a:pPr marL="0" indent="0">
              <a:buNone/>
            </a:pPr>
            <a:r>
              <a:rPr lang="en-US" sz="1200" dirty="0"/>
              <a:t>P/N: 4083902143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nb-NO" sz="1200" dirty="0"/>
              <a:t>Boks som skal installeres i stedet for batteriet, og som gir mulighet til å koble VHB120 direkte til strømnettets enfasetilkobling.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A2D2A7-F824-3551-9BC4-9E199509E6DF}"/>
              </a:ext>
            </a:extLst>
          </p:cNvPr>
          <p:cNvSpPr/>
          <p:nvPr/>
        </p:nvSpPr>
        <p:spPr>
          <a:xfrm>
            <a:off x="479423" y="1520455"/>
            <a:ext cx="3559175" cy="245663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94A3C4-C8CC-ECA8-5A90-B6C8CE7ECF18}"/>
              </a:ext>
            </a:extLst>
          </p:cNvPr>
          <p:cNvSpPr/>
          <p:nvPr/>
        </p:nvSpPr>
        <p:spPr>
          <a:xfrm>
            <a:off x="4316410" y="1520455"/>
            <a:ext cx="3559175" cy="245663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0C4A8F-6205-961B-6678-D6BEA245B683}"/>
              </a:ext>
            </a:extLst>
          </p:cNvPr>
          <p:cNvSpPr/>
          <p:nvPr/>
        </p:nvSpPr>
        <p:spPr>
          <a:xfrm>
            <a:off x="8153395" y="1520455"/>
            <a:ext cx="3559175" cy="245663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69820D9-F0DB-C46C-D311-30A606AF4DD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1DE13B-9699-E103-E9EF-E1FDAE7962C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6FBF18F-9DCB-1CD1-67E2-ACC2423E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1" i="0" u="none" baseline="0"/>
              <a:t>Ekstra batteritilbehør</a:t>
            </a: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1B0CED-27F1-B1A7-9A68-1952659BD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680" y="1665812"/>
            <a:ext cx="2335702" cy="233570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E18FCFD-6DEF-5707-83B6-EC8B0E78C969}"/>
              </a:ext>
            </a:extLst>
          </p:cNvPr>
          <p:cNvSpPr txBox="1"/>
          <p:nvPr/>
        </p:nvSpPr>
        <p:spPr>
          <a:xfrm>
            <a:off x="4451257" y="1974906"/>
            <a:ext cx="13170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Roboto Bold" panose="02000000000000000000" pitchFamily="2" charset="0"/>
              </a:rPr>
              <a:t>Delta-Q IC650 </a:t>
            </a:r>
          </a:p>
          <a:p>
            <a:r>
              <a:rPr lang="en-US" sz="1000">
                <a:solidFill>
                  <a:schemeClr val="tx2"/>
                </a:solidFill>
              </a:rPr>
              <a:t>650 W industriell batterilader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FFCA3C9-2A06-A004-616C-87FC9CA6B0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557" y="1719569"/>
            <a:ext cx="2026608" cy="20266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076C798-F666-DD33-2E7D-0219D7FEB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535" y="2309153"/>
            <a:ext cx="1737783" cy="161956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D052FE0-0A7B-6FFF-6559-7C4380CDD6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21" b="92822" l="9804" r="89951">
                        <a14:foregroundMark x1="74020" y1="8168" x2="74020" y2="8168"/>
                        <a14:foregroundMark x1="32353" y1="89604" x2="32353" y2="89604"/>
                        <a14:foregroundMark x1="34804" y1="92822" x2="34804" y2="92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7159" y="1995850"/>
            <a:ext cx="1691645" cy="167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0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B6BEDC-48C3-0A7A-72C3-9A4B3BBF81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chemeClr val="tx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3A6EA0D-6FDD-06B3-286D-0B0C0F6AE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0"/>
            <a:ext cx="11233150" cy="6273799"/>
          </a:xfrm>
        </p:spPr>
        <p:txBody>
          <a:bodyPr anchor="ctr" anchorCtr="0"/>
          <a:lstStyle/>
          <a:p>
            <a:r>
              <a:rPr lang="en-US" b="0" spc="100">
                <a:solidFill>
                  <a:schemeClr val="bg1"/>
                </a:solidFill>
                <a:latin typeface="+mn-lt"/>
                <a:ea typeface="Roboto Thin" panose="02000000000000000000" pitchFamily="2" charset="0"/>
              </a:rPr>
              <a:t>Takk!</a:t>
            </a:r>
            <a:endParaRPr lang="en-US" b="0" spc="100" dirty="0">
              <a:solidFill>
                <a:schemeClr val="bg1"/>
              </a:solidFill>
              <a:latin typeface="+mn-lt"/>
              <a:ea typeface="Roboto Thi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2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30F5EC-4E6C-6269-EC59-162B823C5590}"/>
              </a:ext>
            </a:extLst>
          </p:cNvPr>
          <p:cNvSpPr/>
          <p:nvPr/>
        </p:nvSpPr>
        <p:spPr>
          <a:xfrm>
            <a:off x="7152640" y="0"/>
            <a:ext cx="5039359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E54AA78-BC61-186F-C7AF-EEFA13DE5CD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A97D331-E105-F8E0-2993-69F8BFF313B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206521-52FA-1870-0D2B-15DF57E54A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Primær formidling av budskap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060DC68B-3C21-3240-0F41-9E2B45EF7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Formidling av budskap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26F2A95A-DE65-2AC2-18E1-BC0A28DBE988}"/>
              </a:ext>
            </a:extLst>
          </p:cNvPr>
          <p:cNvSpPr txBox="1">
            <a:spLocks/>
          </p:cNvSpPr>
          <p:nvPr/>
        </p:nvSpPr>
        <p:spPr>
          <a:xfrm>
            <a:off x="475521" y="2407438"/>
            <a:ext cx="5620479" cy="21200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DK" dirty="0">
                <a:latin typeface="Roboto Bold" panose="02000000000000000000" pitchFamily="2" charset="0"/>
              </a:rPr>
              <a:t>Hovedbudskap</a:t>
            </a:r>
            <a:endParaRPr lang="vi-VN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DK" cap="all" spc="10" dirty="0">
                <a:latin typeface="Roboto "/>
              </a:rPr>
              <a:t>Vi introduserer VHB120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4000" dirty="0" err="1">
                <a:solidFill>
                  <a:srgbClr val="28313F"/>
                </a:solidFill>
                <a:latin typeface="Roboto Bold" panose="02000000000000000000" pitchFamily="2" charset="0"/>
                <a:ea typeface="Roboto Bold"/>
                <a:cs typeface="Roboto Bold"/>
              </a:rPr>
              <a:t>Fulladet</a:t>
            </a:r>
            <a:r>
              <a:rPr lang="en-GB" sz="4000" dirty="0">
                <a:solidFill>
                  <a:srgbClr val="28313F"/>
                </a:solidFill>
                <a:latin typeface="Roboto Bold" panose="02000000000000000000" pitchFamily="2" charset="0"/>
                <a:ea typeface="Roboto Bold"/>
                <a:cs typeface="Roboto Bold"/>
              </a:rPr>
              <a:t> </a:t>
            </a:r>
            <a:r>
              <a:rPr lang="en-GB" sz="4000" dirty="0" err="1">
                <a:solidFill>
                  <a:srgbClr val="28313F"/>
                </a:solidFill>
                <a:latin typeface="Roboto Bold" panose="02000000000000000000" pitchFamily="2" charset="0"/>
                <a:ea typeface="Roboto Bold"/>
                <a:cs typeface="Roboto Bold"/>
              </a:rPr>
              <a:t>fleksibilitet</a:t>
            </a:r>
            <a:endParaRPr lang="en-GB" sz="4000" dirty="0">
              <a:solidFill>
                <a:srgbClr val="28313F"/>
              </a:solidFill>
              <a:latin typeface="Roboto Bold" panose="02000000000000000000" pitchFamily="2" charset="0"/>
              <a:ea typeface="Roboto Bold"/>
              <a:cs typeface="Roboto Bold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 panose="02000000000000000000" pitchFamily="2" charset="0"/>
                <a:ea typeface="+mn-ea"/>
                <a:cs typeface="+mn-cs"/>
              </a:rPr>
              <a:t>Plettfri rengjøring, enkel å bruke og batteridrevet. Let’s roll! 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A1C23D8B-1C2E-6738-9DE8-30A21612A47B}"/>
              </a:ext>
            </a:extLst>
          </p:cNvPr>
          <p:cNvSpPr txBox="1">
            <a:spLocks/>
          </p:cNvSpPr>
          <p:nvPr/>
        </p:nvSpPr>
        <p:spPr>
          <a:xfrm>
            <a:off x="7656723" y="2407438"/>
            <a:ext cx="3849477" cy="3261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Roboto Bold" panose="02000000000000000000" pitchFamily="2" charset="0"/>
              </a:rPr>
              <a:t>Value proposition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b-NO" sz="2000" dirty="0">
                <a:latin typeface="Roboto Light" panose="02000000000000000000" pitchFamily="2" charset="0"/>
              </a:rPr>
              <a:t>Nilfisk VHB120 hjelper næringsmiddel- og produksjonsindustrien og </a:t>
            </a:r>
            <a:br>
              <a:rPr lang="nb-NO" sz="2000" dirty="0">
                <a:latin typeface="Roboto Light" panose="02000000000000000000" pitchFamily="2" charset="0"/>
              </a:rPr>
            </a:br>
            <a:r>
              <a:rPr lang="nb-NO" sz="2000" dirty="0">
                <a:latin typeface="Roboto Light" panose="02000000000000000000" pitchFamily="2" charset="0"/>
              </a:rPr>
              <a:t>større anlegg med behovet </a:t>
            </a:r>
            <a:br>
              <a:rPr lang="nb-NO" sz="2000" dirty="0">
                <a:latin typeface="Roboto Light" panose="02000000000000000000" pitchFamily="2" charset="0"/>
              </a:rPr>
            </a:br>
            <a:r>
              <a:rPr lang="nb-NO" sz="2000" dirty="0">
                <a:latin typeface="Roboto Light" panose="02000000000000000000" pitchFamily="2" charset="0"/>
              </a:rPr>
              <a:t>for utmerket punktrengjøring under hver operasjon ved å tilby en kompakt og smidig batteridrevet rengjøringsenhet. </a:t>
            </a:r>
          </a:p>
        </p:txBody>
      </p:sp>
    </p:spTree>
    <p:extLst>
      <p:ext uri="{BB962C8B-B14F-4D97-AF65-F5344CB8AC3E}">
        <p14:creationId xmlns:p14="http://schemas.microsoft.com/office/powerpoint/2010/main" val="414487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035F5-6AA1-BBDE-ED05-06F6D37E9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D38EF6A-53BD-8812-A662-CFA5A8BC6D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2738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20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6478C-473F-D174-1217-682CA506C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6199282" cy="451808"/>
          </a:xfrm>
        </p:spPr>
        <p:txBody>
          <a:bodyPr/>
          <a:lstStyle/>
          <a:p>
            <a:r>
              <a:rPr lang="en-US"/>
              <a:t>Message house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D1230-0E41-298E-5491-49C3E438E13B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83887-14FD-B38B-FF51-41D0F880516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AD3171-E8EC-E793-FDAB-D286DB503A75}"/>
              </a:ext>
            </a:extLst>
          </p:cNvPr>
          <p:cNvSpPr txBox="1"/>
          <p:nvPr/>
        </p:nvSpPr>
        <p:spPr>
          <a:xfrm>
            <a:off x="4034461" y="946298"/>
            <a:ext cx="5580412" cy="574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GB" sz="1500">
                <a:latin typeface="+mj-lt"/>
                <a:ea typeface="Roboto Bold"/>
                <a:cs typeface="Roboto Bold"/>
              </a:rPr>
              <a:t>Fullt ladet fleksibilitet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nb-NO" sz="1200"/>
              <a:t>Plettfri rengjøring, enkel å bruke, og batteridrevet. Let’s roll! </a:t>
            </a:r>
          </a:p>
        </p:txBody>
      </p:sp>
      <p:sp>
        <p:nvSpPr>
          <p:cNvPr id="20" name="Tekstfelt 8">
            <a:extLst>
              <a:ext uri="{FF2B5EF4-FFF2-40B4-BE49-F238E27FC236}">
                <a16:creationId xmlns:a16="http://schemas.microsoft.com/office/drawing/2014/main" id="{3094483C-A767-16F4-B9D9-3488F23B7040}"/>
              </a:ext>
            </a:extLst>
          </p:cNvPr>
          <p:cNvSpPr txBox="1">
            <a:spLocks/>
          </p:cNvSpPr>
          <p:nvPr/>
        </p:nvSpPr>
        <p:spPr>
          <a:xfrm>
            <a:off x="2940692" y="1679460"/>
            <a:ext cx="7506682" cy="4262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b-NO" sz="1200" dirty="0"/>
              <a:t>Nilfisk VHB120 hjelper næringsmiddel- og produksjonsindustrien og større anlegg med behovet for </a:t>
            </a:r>
            <a:br>
              <a:rPr lang="nb-NO" sz="1200" dirty="0"/>
            </a:br>
            <a:r>
              <a:rPr lang="nb-NO" sz="1200" dirty="0"/>
              <a:t>utmerket punktrengjøring under hver operasjon ved å tilby en kompakt og smidig batteridrevet rengjøringsenhet. 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53FB0FC-AE63-9891-92C2-070B6E627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942954"/>
              </p:ext>
            </p:extLst>
          </p:nvPr>
        </p:nvGraphicFramePr>
        <p:xfrm>
          <a:off x="479424" y="2317221"/>
          <a:ext cx="11233152" cy="3965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0005">
                  <a:extLst>
                    <a:ext uri="{9D8B030D-6E8A-4147-A177-3AD203B41FA5}">
                      <a16:colId xmlns:a16="http://schemas.microsoft.com/office/drawing/2014/main" val="282290743"/>
                    </a:ext>
                  </a:extLst>
                </a:gridCol>
                <a:gridCol w="2323322">
                  <a:extLst>
                    <a:ext uri="{9D8B030D-6E8A-4147-A177-3AD203B41FA5}">
                      <a16:colId xmlns:a16="http://schemas.microsoft.com/office/drawing/2014/main" val="3884534586"/>
                    </a:ext>
                  </a:extLst>
                </a:gridCol>
                <a:gridCol w="2369976">
                  <a:extLst>
                    <a:ext uri="{9D8B030D-6E8A-4147-A177-3AD203B41FA5}">
                      <a16:colId xmlns:a16="http://schemas.microsoft.com/office/drawing/2014/main" val="4028444050"/>
                    </a:ext>
                  </a:extLst>
                </a:gridCol>
                <a:gridCol w="2388636">
                  <a:extLst>
                    <a:ext uri="{9D8B030D-6E8A-4147-A177-3AD203B41FA5}">
                      <a16:colId xmlns:a16="http://schemas.microsoft.com/office/drawing/2014/main" val="708440980"/>
                    </a:ext>
                  </a:extLst>
                </a:gridCol>
                <a:gridCol w="2671213">
                  <a:extLst>
                    <a:ext uri="{9D8B030D-6E8A-4147-A177-3AD203B41FA5}">
                      <a16:colId xmlns:a16="http://schemas.microsoft.com/office/drawing/2014/main" val="3024627058"/>
                    </a:ext>
                  </a:extLst>
                </a:gridCol>
              </a:tblGrid>
              <a:tr h="660603">
                <a:tc>
                  <a:txBody>
                    <a:bodyPr/>
                    <a:lstStyle/>
                    <a:p>
                      <a:r>
                        <a:rPr lang="en-US" sz="1000" b="0" i="0" baseline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</a:rPr>
                        <a:t>Messaging themes</a:t>
                      </a:r>
                    </a:p>
                  </a:txBody>
                  <a:tcPr marT="90000" marB="9000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 baseline="0">
                          <a:solidFill>
                            <a:schemeClr val="accent3"/>
                          </a:solidFill>
                          <a:latin typeface="Roboto Light" panose="02000000000000000000" pitchFamily="2" charset="0"/>
                        </a:rPr>
                        <a:t>Maksimal fleksibilitet</a:t>
                      </a:r>
                    </a:p>
                  </a:txBody>
                  <a:tcPr marT="90000" marB="9000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b" sz="1500" b="0" i="0" u="none" baseline="0">
                          <a:solidFill>
                            <a:schemeClr val="accent3"/>
                          </a:solidFill>
                          <a:latin typeface="Roboto Light" panose="02000000000000000000" pitchFamily="2" charset="0"/>
                        </a:rPr>
                        <a:t>Absolutt allsidighet</a:t>
                      </a:r>
                    </a:p>
                  </a:txBody>
                  <a:tcPr marT="90000" marB="9000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b" sz="1500" b="0" i="0" u="none" baseline="0">
                          <a:solidFill>
                            <a:schemeClr val="accent3"/>
                          </a:solidFill>
                          <a:latin typeface="Roboto Light" panose="02000000000000000000" pitchFamily="2" charset="0"/>
                        </a:rPr>
                        <a:t>Generelt brukervennlig</a:t>
                      </a:r>
                    </a:p>
                  </a:txBody>
                  <a:tcPr marT="90000" marB="9000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nb" sz="1500" b="0" i="0" u="none" baseline="0">
                          <a:solidFill>
                            <a:schemeClr val="accent3"/>
                          </a:solidFill>
                          <a:latin typeface="Roboto Light" panose="02000000000000000000" pitchFamily="2" charset="0"/>
                        </a:rPr>
                        <a:t>Optimaliserte arbeidsforhold </a:t>
                      </a:r>
                    </a:p>
                  </a:txBody>
                  <a:tcPr marT="90000" marB="9000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59175"/>
                  </a:ext>
                </a:extLst>
              </a:tr>
              <a:tr h="3304422">
                <a:tc>
                  <a:txBody>
                    <a:bodyPr/>
                    <a:lstStyle/>
                    <a:p>
                      <a:r>
                        <a:rPr lang="en-US" sz="1000" b="0" i="0" baseline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</a:rPr>
                        <a:t>Verdiutsagn</a:t>
                      </a:r>
                      <a:br>
                        <a:rPr lang="en-US" sz="1000" b="0" i="0" baseline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</a:rPr>
                      </a:br>
                      <a:br>
                        <a:rPr lang="en-US" sz="1000" b="0" i="0" baseline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</a:rPr>
                      </a:br>
                      <a:endParaRPr lang="en-US" sz="1000" b="0" i="0" baseline="0">
                        <a:solidFill>
                          <a:schemeClr val="tx1"/>
                        </a:solidFill>
                        <a:latin typeface="Roboto Medium" panose="02000000000000000000" pitchFamily="2" charset="0"/>
                      </a:endParaRPr>
                    </a:p>
                    <a:p>
                      <a:endParaRPr lang="en-US" sz="1000" b="0" i="0" baseline="0">
                        <a:solidFill>
                          <a:schemeClr val="tx1"/>
                        </a:solidFill>
                        <a:latin typeface="Roboto Medium" panose="02000000000000000000" pitchFamily="2" charset="0"/>
                      </a:endParaRPr>
                    </a:p>
                    <a:p>
                      <a:r>
                        <a:rPr lang="en-US" sz="1000" b="0" i="0" baseline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</a:rPr>
                        <a:t>Sikre punkter</a:t>
                      </a:r>
                    </a:p>
                  </a:txBody>
                  <a:tcPr marT="90000" marB="90000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0000"/>
                        </a:lnSpc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  <a:latin typeface="Roboto Bold" panose="02000000000000000000" pitchFamily="2" charset="0"/>
                        </a:rPr>
                        <a:t>Få ikke mindre enn fullt batteridrevet fleksibilitet og mobilitet.</a:t>
                      </a:r>
                      <a:br>
                        <a:rPr lang="nb" sz="1000" b="0" i="0" baseline="0" dirty="0">
                          <a:solidFill>
                            <a:schemeClr val="tx1"/>
                          </a:solidFill>
                        </a:rPr>
                      </a:br>
                      <a:endParaRPr lang="nb" sz="1000" b="0" i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spcBef>
                          <a:spcPts val="9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Ny teknologi sikrer optimal effektivitet med litium-ionbatteri </a:t>
                      </a: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Nilfisks egne batterier gir opptil </a:t>
                      </a:r>
                      <a:br>
                        <a:rPr lang="vi-VN" sz="1000" b="0" i="0" u="none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120 minutters rengjøring på én batterilading </a:t>
                      </a: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Ekstern lader gir 90% lading </a:t>
                      </a:r>
                      <a:b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på mindre enn to timer</a:t>
                      </a: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Doble motorer kan betjenes uavhengig for å skreddersy </a:t>
                      </a:r>
                      <a:b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kraft og driftstid til den </a:t>
                      </a:r>
                      <a:b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oppgaven som skal utføres</a:t>
                      </a:r>
                      <a:endParaRPr lang="en-US" sz="1000" b="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T="90000" marB="90000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0000"/>
                        </a:lnSpc>
                      </a:pPr>
                      <a:r>
                        <a:rPr lang="nb" sz="1000" b="0" i="0" u="none" kern="1200" baseline="0" dirty="0">
                          <a:solidFill>
                            <a:schemeClr val="tx1"/>
                          </a:solidFill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Kompakt og smidig for alle tenkelige daglige rengjøringsoppgaver. </a:t>
                      </a:r>
                      <a:br>
                        <a:rPr lang="nb" sz="1000" b="0" i="0" baseline="0" dirty="0">
                          <a:solidFill>
                            <a:schemeClr val="tx1"/>
                          </a:solidFill>
                        </a:rPr>
                      </a:br>
                      <a:endParaRPr lang="nb" sz="1000" b="0" i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spcBef>
                          <a:spcPts val="9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Skreddersydd og målrettet for </a:t>
                      </a:r>
                      <a:r>
                        <a:rPr lang="nb" sz="1000" b="0" i="0" u="none" spc="-10" baseline="0" dirty="0">
                          <a:solidFill>
                            <a:schemeClr val="tx1"/>
                          </a:solidFill>
                        </a:rPr>
                        <a:t>rengjøring i ulike industrielle miljøer </a:t>
                      </a: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Kompakt design muliggjør effektiv rengjøring i industrimiljøer med </a:t>
                      </a:r>
                      <a:b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stor trafikk </a:t>
                      </a: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Det lille fotavtrykket gjør den </a:t>
                      </a:r>
                      <a:b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ideell for punktvis rengjøring </a:t>
                      </a:r>
                      <a:b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under normal forretningsdrift</a:t>
                      </a: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Håndterbar vekt gjør den enkel </a:t>
                      </a:r>
                      <a:b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å transportere og laste inn </a:t>
                      </a:r>
                      <a:b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i servicebiler og varebiler</a:t>
                      </a: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Passer med et bredt utvalg av standard Nilfisk industrislanger </a:t>
                      </a:r>
                      <a:b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og tilbehør</a:t>
                      </a:r>
                    </a:p>
                  </a:txBody>
                  <a:tcPr marT="90000" marB="90000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0000"/>
                        </a:lnSpc>
                      </a:pPr>
                      <a:r>
                        <a:rPr lang="nb" sz="1000" b="0" i="0" u="none" kern="1200" baseline="0" dirty="0">
                          <a:solidFill>
                            <a:schemeClr val="tx1"/>
                          </a:solidFill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Sats på optimal produktivitet og effektivitet ved rengjøring.</a:t>
                      </a:r>
                      <a:endParaRPr lang="nb" sz="1000" b="0" i="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l" rtl="0">
                        <a:lnSpc>
                          <a:spcPct val="110000"/>
                        </a:lnSpc>
                      </a:pPr>
                      <a:endParaRPr lang="nb" sz="1000" b="0" i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spcBef>
                          <a:spcPts val="9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Enkel å installere, bruke og vedlikeholde</a:t>
                      </a: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QR-kode koblet til instruksjoner </a:t>
                      </a:r>
                      <a:b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og brukerveiledninger</a:t>
                      </a: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«Hot Swap»-funksjonen gjør det raskt og enkelt å skifte batteri</a:t>
                      </a: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Praktisk plassering av brukergrensesnitt og fargekodede berøringspunkter</a:t>
                      </a: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Lett å manøvrere for alle operatører</a:t>
                      </a: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Valgfritt med Bluetooth for ekstern start/stopp </a:t>
                      </a:r>
                    </a:p>
                  </a:txBody>
                  <a:tcPr marT="90000" marB="90000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0000"/>
                        </a:lnSpc>
                      </a:pPr>
                      <a:r>
                        <a:rPr lang="nb" sz="1000" b="0" i="0" u="none" kern="1200" baseline="0" dirty="0">
                          <a:solidFill>
                            <a:schemeClr val="tx1"/>
                          </a:solidFill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Dra nytte av en optimal, sikker og ergonomisk rengjøringsenhet for helse </a:t>
                      </a:r>
                      <a:br>
                        <a:rPr lang="nb" sz="1000" b="0" i="0" u="none" kern="1200" baseline="0" dirty="0">
                          <a:solidFill>
                            <a:schemeClr val="tx1"/>
                          </a:solidFill>
                          <a:latin typeface="Roboto Bold" panose="02000000000000000000" pitchFamily="2" charset="0"/>
                          <a:ea typeface="+mn-ea"/>
                          <a:cs typeface="+mn-cs"/>
                        </a:rPr>
                      </a:br>
                      <a:r>
                        <a:rPr lang="nb" sz="1000" b="0" i="0" u="none" kern="1200" baseline="0" dirty="0">
                          <a:solidFill>
                            <a:schemeClr val="tx1"/>
                          </a:solidFill>
                          <a:latin typeface="Roboto Bold" panose="02000000000000000000" pitchFamily="2" charset="0"/>
                          <a:ea typeface="+mn-ea"/>
                          <a:cs typeface="+mn-cs"/>
                        </a:rPr>
                        <a:t>og sikkerhet på arbeidsplassen. </a:t>
                      </a:r>
                      <a:endParaRPr lang="nb" sz="1000" b="0" i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spcBef>
                          <a:spcPts val="9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Høykvalitets standard- og valgfrie filtre beskytter operatøren og arbeidsmiljøet</a:t>
                      </a: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M-H klassefiltrering for farlig støv ​</a:t>
                      </a: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ACD-sertifisering for brennbart støv ​</a:t>
                      </a: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Ergonomisk design sikrer trygg og komfortabel bruk ​</a:t>
                      </a: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Ledningsfrie maskiner øker sikkerheten ved å redusere risikoen for snuble- og fallskader </a:t>
                      </a:r>
                    </a:p>
                    <a:p>
                      <a:pPr marL="171450" indent="-171450" algn="l" rtl="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Nilfisks resirkuleringsprogram sikrer </a:t>
                      </a:r>
                      <a:b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</a:br>
                      <a:r>
                        <a:rPr lang="nb" sz="1000" b="0" i="0" u="none" baseline="0" dirty="0">
                          <a:solidFill>
                            <a:schemeClr val="tx1"/>
                          </a:solidFill>
                        </a:rPr>
                        <a:t>riktig håndtering av utrangerte batterier, noe som reduserer miljøpåvirkningen</a:t>
                      </a:r>
                    </a:p>
                  </a:txBody>
                  <a:tcPr marT="90000" marB="90000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4198643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26563E3C-E90E-2A62-5402-F7550592AE89}"/>
              </a:ext>
            </a:extLst>
          </p:cNvPr>
          <p:cNvSpPr txBox="1"/>
          <p:nvPr/>
        </p:nvSpPr>
        <p:spPr>
          <a:xfrm>
            <a:off x="614511" y="1817378"/>
            <a:ext cx="2312893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000" b="0" i="0">
                <a:solidFill>
                  <a:schemeClr val="tx1"/>
                </a:solidFill>
                <a:latin typeface="Roboto Medium" panose="02000000000000000000" pitchFamily="2" charset="0"/>
              </a:rPr>
              <a:t>Value proposition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E1DC6BA-6AC8-6440-3CA2-60DBD30B9827}"/>
              </a:ext>
            </a:extLst>
          </p:cNvPr>
          <p:cNvCxnSpPr>
            <a:cxnSpLocks/>
          </p:cNvCxnSpPr>
          <p:nvPr/>
        </p:nvCxnSpPr>
        <p:spPr>
          <a:xfrm>
            <a:off x="481248" y="1519615"/>
            <a:ext cx="3418126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E0DDA58-931C-6C6C-B713-C71B845A7D01}"/>
              </a:ext>
            </a:extLst>
          </p:cNvPr>
          <p:cNvCxnSpPr>
            <a:cxnSpLocks/>
          </p:cNvCxnSpPr>
          <p:nvPr/>
        </p:nvCxnSpPr>
        <p:spPr>
          <a:xfrm flipV="1">
            <a:off x="479423" y="1519615"/>
            <a:ext cx="1" cy="797606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6711707-73D2-3CD4-C81F-DF8F2D8EC42E}"/>
              </a:ext>
            </a:extLst>
          </p:cNvPr>
          <p:cNvCxnSpPr>
            <a:cxnSpLocks/>
          </p:cNvCxnSpPr>
          <p:nvPr/>
        </p:nvCxnSpPr>
        <p:spPr>
          <a:xfrm flipH="1" flipV="1">
            <a:off x="6913494" y="175043"/>
            <a:ext cx="4797255" cy="2144559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C48E3E-0942-4FF1-ED78-E2D4B00EB6B2}"/>
              </a:ext>
            </a:extLst>
          </p:cNvPr>
          <p:cNvCxnSpPr>
            <a:cxnSpLocks/>
          </p:cNvCxnSpPr>
          <p:nvPr/>
        </p:nvCxnSpPr>
        <p:spPr>
          <a:xfrm flipV="1">
            <a:off x="3899374" y="175043"/>
            <a:ext cx="3006154" cy="1344572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34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69F032D-5A26-BF3D-30B1-8AABCBC9CB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43831FF-B230-A4E5-4AFA-F147274B7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" b="0" i="0" u="none" baseline="0"/>
              <a:t>Hovedbruksområder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56CFF-0387-B1C3-0C9A-4B25F40BF2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688B6B-1C2C-E291-FDD4-D35F9C123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5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1CF3E6-B60C-94FE-7E0F-7CE71E5B472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83938" y="1412875"/>
            <a:ext cx="2131194" cy="4860925"/>
          </a:xfrm>
        </p:spPr>
        <p:txBody>
          <a:bodyPr lIns="180000" tIns="2496312" rIns="180000"/>
          <a:lstStyle/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8AFD9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150">
                <a:latin typeface="Roboto Bold" panose="02000000000000000000" pitchFamily="2" charset="0"/>
              </a:rPr>
              <a:t>Lager og logistikk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nb-NO" sz="8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b-NO" sz="900"/>
              <a:t>Batteriløsning </a:t>
            </a:r>
            <a:r>
              <a:rPr lang="nb-NO" sz="900" dirty="0"/>
              <a:t>opprinnelig </a:t>
            </a:r>
            <a:r>
              <a:rPr lang="nb-NO" sz="900"/>
              <a:t>utviklet </a:t>
            </a:r>
            <a:br>
              <a:rPr lang="nb-NO" sz="900"/>
            </a:br>
            <a:r>
              <a:rPr lang="nb-NO" sz="900"/>
              <a:t>for </a:t>
            </a:r>
            <a:r>
              <a:rPr lang="nb-NO" sz="900" dirty="0"/>
              <a:t>dette miljøet, der det vanligvis </a:t>
            </a:r>
            <a:r>
              <a:rPr lang="nb-NO" sz="900"/>
              <a:t>er store </a:t>
            </a:r>
            <a:r>
              <a:rPr lang="nb-NO" sz="900" dirty="0"/>
              <a:t>områder uten stikkontakt, og gulvrengjøring ikke er nok (</a:t>
            </a:r>
            <a:r>
              <a:rPr lang="nb-NO" sz="900"/>
              <a:t>høye </a:t>
            </a:r>
            <a:br>
              <a:rPr lang="nb-NO" sz="900"/>
            </a:br>
            <a:r>
              <a:rPr lang="nb-NO" sz="900"/>
              <a:t>steder</a:t>
            </a:r>
            <a:r>
              <a:rPr lang="nb-NO" sz="900" dirty="0"/>
              <a:t>, hylle)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AFAA9-861C-6CD7-B643-6EA1C6968B70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F2D8F-902A-80A4-7554-3843F1DAE35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021856-5C61-EB6F-25AC-E371EAD00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1" i="0" u="none" baseline="0"/>
              <a:t>Batteridrevet IVAC-segment og bruksområde</a:t>
            </a:r>
            <a:endParaRPr lang="en-US" dirty="0"/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3A1F8311-C6F2-8F73-83D8-36E11A1E969C}"/>
              </a:ext>
            </a:extLst>
          </p:cNvPr>
          <p:cNvSpPr txBox="1">
            <a:spLocks/>
          </p:cNvSpPr>
          <p:nvPr/>
        </p:nvSpPr>
        <p:spPr>
          <a:xfrm>
            <a:off x="9579429" y="1412875"/>
            <a:ext cx="2131194" cy="4860925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80000" tIns="2496312" rIns="180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8AFD9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150">
                <a:latin typeface="Roboto Bold" panose="02000000000000000000" pitchFamily="2" charset="0"/>
              </a:rPr>
              <a:t>Produksjon</a:t>
            </a:r>
            <a:br>
              <a:rPr lang="en-US" sz="1100" dirty="0">
                <a:latin typeface="Roboto Bold" panose="02000000000000000000" pitchFamily="2" charset="0"/>
              </a:rPr>
            </a:br>
            <a:endParaRPr lang="en-US" sz="1100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b-NO" sz="900" dirty="0"/>
              <a:t>Rengjøring av gulv i monterings-, </a:t>
            </a:r>
            <a:br>
              <a:rPr lang="nb-NO" sz="900" dirty="0"/>
            </a:br>
            <a:r>
              <a:rPr lang="nb-NO" sz="900" dirty="0"/>
              <a:t>pakke- og fraktområdet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B5A8470C-E77C-8B27-AFA0-90FDFA862406}"/>
              </a:ext>
            </a:extLst>
          </p:cNvPr>
          <p:cNvSpPr txBox="1">
            <a:spLocks/>
          </p:cNvSpPr>
          <p:nvPr/>
        </p:nvSpPr>
        <p:spPr>
          <a:xfrm>
            <a:off x="2755706" y="1412875"/>
            <a:ext cx="2131194" cy="4860925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80000" tIns="2496312" rIns="180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8AFD9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150">
                <a:latin typeface="Roboto Bold" panose="02000000000000000000" pitchFamily="2" charset="0"/>
              </a:rPr>
              <a:t>Farmasøytisk emballasje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nb-NO" sz="8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b-NO" sz="900" spc="10"/>
              <a:t>Ledninger </a:t>
            </a:r>
            <a:r>
              <a:rPr lang="nb-NO" sz="900" spc="10" dirty="0"/>
              <a:t>utgjør en risiko for </a:t>
            </a:r>
            <a:r>
              <a:rPr lang="nb-NO" sz="900" spc="-10" dirty="0"/>
              <a:t>snubling og fall, spesielt </a:t>
            </a:r>
            <a:r>
              <a:rPr lang="nb-NO" sz="900" spc="-10"/>
              <a:t>på trange </a:t>
            </a:r>
            <a:r>
              <a:rPr lang="nb-NO" sz="900" dirty="0"/>
              <a:t>steder rundt pakkemaskiner </a:t>
            </a:r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D4AAD636-7A35-0285-FF2A-88E1E45D7B57}"/>
              </a:ext>
            </a:extLst>
          </p:cNvPr>
          <p:cNvSpPr txBox="1">
            <a:spLocks/>
          </p:cNvSpPr>
          <p:nvPr/>
        </p:nvSpPr>
        <p:spPr>
          <a:xfrm>
            <a:off x="5027475" y="1412875"/>
            <a:ext cx="2131194" cy="4860925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80000" tIns="2496312" rIns="9144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8AFD9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1100"/>
              </a:spcAft>
              <a:buFont typeface="Arial" panose="020B0604020202020204" pitchFamily="34" charset="0"/>
              <a:buNone/>
            </a:pPr>
            <a:r>
              <a:rPr lang="en-US" sz="1150" dirty="0" err="1">
                <a:latin typeface="Roboto Bold" panose="02000000000000000000" pitchFamily="2" charset="0"/>
              </a:rPr>
              <a:t>Næringsmiddelproduksjon</a:t>
            </a:r>
            <a:r>
              <a:rPr lang="en-US" sz="1150" dirty="0">
                <a:latin typeface="Roboto Bold" panose="02000000000000000000" pitchFamily="2" charset="0"/>
              </a:rPr>
              <a:t>/</a:t>
            </a:r>
            <a:r>
              <a:rPr lang="vi-VN" sz="1150" dirty="0">
                <a:latin typeface="Roboto Bold" panose="02000000000000000000" pitchFamily="2" charset="0"/>
              </a:rPr>
              <a:t> </a:t>
            </a:r>
            <a:r>
              <a:rPr lang="en-US" sz="1150" dirty="0" err="1">
                <a:latin typeface="Roboto Bold" panose="02000000000000000000" pitchFamily="2" charset="0"/>
              </a:rPr>
              <a:t>generell</a:t>
            </a:r>
            <a:r>
              <a:rPr lang="en-US" sz="1150" dirty="0">
                <a:latin typeface="Roboto Bold" panose="02000000000000000000" pitchFamily="2" charset="0"/>
              </a:rPr>
              <a:t> </a:t>
            </a:r>
            <a:r>
              <a:rPr lang="en-US" sz="1150" dirty="0" err="1">
                <a:latin typeface="Roboto Bold" panose="02000000000000000000" pitchFamily="2" charset="0"/>
              </a:rPr>
              <a:t>rengjøring</a:t>
            </a:r>
            <a:endParaRPr lang="en-US" sz="1150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b-NO" sz="900" spc="-10" dirty="0"/>
              <a:t>Generell rengjøring i ferdigvarelager.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nb-NO" sz="900" dirty="0"/>
              <a:t>Rengjøring rundt pakkemaskinen </a:t>
            </a:r>
            <a:br>
              <a:rPr lang="nb-NO" sz="900" dirty="0"/>
            </a:br>
            <a:r>
              <a:rPr lang="nb-NO" sz="900" dirty="0"/>
              <a:t>i ikke-klassifisert sone, enten for brennbart støv (VHB120 ACD)</a:t>
            </a: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3D50D112-08AB-46F5-50A4-6D863E5831D7}"/>
              </a:ext>
            </a:extLst>
          </p:cNvPr>
          <p:cNvSpPr txBox="1">
            <a:spLocks/>
          </p:cNvSpPr>
          <p:nvPr/>
        </p:nvSpPr>
        <p:spPr>
          <a:xfrm>
            <a:off x="7307660" y="1412875"/>
            <a:ext cx="2131194" cy="4860925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80000" tIns="2496312" rIns="180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39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8AFD9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150">
                <a:latin typeface="Roboto Bold" panose="02000000000000000000" pitchFamily="2" charset="0"/>
              </a:rPr>
              <a:t>Behandling av</a:t>
            </a:r>
            <a:r>
              <a:rPr lang="vi-VN" sz="1150">
                <a:latin typeface="Roboto Bold" panose="02000000000000000000" pitchFamily="2" charset="0"/>
              </a:rPr>
              <a:t> </a:t>
            </a:r>
            <a:r>
              <a:rPr lang="en-US" sz="1150">
                <a:latin typeface="Roboto Bold" panose="02000000000000000000" pitchFamily="2" charset="0"/>
              </a:rPr>
              <a:t>sement</a:t>
            </a:r>
            <a:br>
              <a:rPr lang="en-US" sz="1100" dirty="0">
                <a:latin typeface="Roboto Bold" panose="02000000000000000000" pitchFamily="2" charset="0"/>
              </a:rPr>
            </a:br>
            <a:endParaRPr lang="en-US" sz="1100" dirty="0">
              <a:latin typeface="Roboto Bold" panose="02000000000000000000" pitchFamily="2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00" dirty="0" err="1"/>
              <a:t>Generell</a:t>
            </a:r>
            <a:r>
              <a:rPr lang="en-US" sz="900" dirty="0"/>
              <a:t> </a:t>
            </a:r>
            <a:r>
              <a:rPr lang="en-US" sz="900" dirty="0" err="1"/>
              <a:t>rengjøring</a:t>
            </a:r>
            <a:r>
              <a:rPr lang="en-US" sz="900" dirty="0"/>
              <a:t>, </a:t>
            </a:r>
            <a:r>
              <a:rPr lang="en-US" sz="900" dirty="0" err="1"/>
              <a:t>gulvrengjøring</a:t>
            </a:r>
            <a:r>
              <a:rPr lang="en-US" sz="900" dirty="0"/>
              <a:t> </a:t>
            </a:r>
            <a:br>
              <a:rPr lang="en-US" sz="900" dirty="0"/>
            </a:br>
            <a:r>
              <a:rPr lang="en-US" sz="900" dirty="0" err="1"/>
              <a:t>i</a:t>
            </a:r>
            <a:r>
              <a:rPr lang="en-US" sz="900" dirty="0"/>
              <a:t> </a:t>
            </a:r>
            <a:r>
              <a:rPr lang="en-US" sz="900" dirty="0" err="1"/>
              <a:t>pakking</a:t>
            </a:r>
            <a:r>
              <a:rPr lang="en-US" sz="900" dirty="0"/>
              <a:t>- </a:t>
            </a:r>
            <a:r>
              <a:rPr lang="en-US" sz="900" dirty="0" err="1"/>
              <a:t>og</a:t>
            </a:r>
            <a:r>
              <a:rPr lang="en-US" sz="900" dirty="0"/>
              <a:t> </a:t>
            </a:r>
            <a:r>
              <a:rPr lang="en-US" sz="900" dirty="0" err="1"/>
              <a:t>lagerområder</a:t>
            </a:r>
            <a:endParaRPr lang="en-US" sz="900" dirty="0"/>
          </a:p>
        </p:txBody>
      </p:sp>
      <p:pic>
        <p:nvPicPr>
          <p:cNvPr id="36" name="Picture 35" descr="A picture containing indoor, several, dock&#10;&#10;Description automatically generated">
            <a:extLst>
              <a:ext uri="{FF2B5EF4-FFF2-40B4-BE49-F238E27FC236}">
                <a16:creationId xmlns:a16="http://schemas.microsoft.com/office/drawing/2014/main" id="{56E21E2C-F2BC-A8B7-9F7F-12213D7898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97" b="3697"/>
          <a:stretch/>
        </p:blipFill>
        <p:spPr>
          <a:xfrm>
            <a:off x="7308302" y="1412875"/>
            <a:ext cx="2130552" cy="2704361"/>
          </a:xfrm>
          <a:prstGeom prst="rect">
            <a:avLst/>
          </a:prstGeom>
        </p:spPr>
      </p:pic>
      <p:pic>
        <p:nvPicPr>
          <p:cNvPr id="3" name="Picture 2" descr="A person cleaning a floor&#10;&#10;Description automatically generated">
            <a:extLst>
              <a:ext uri="{FF2B5EF4-FFF2-40B4-BE49-F238E27FC236}">
                <a16:creationId xmlns:a16="http://schemas.microsoft.com/office/drawing/2014/main" id="{62BD0F02-DA37-D4D6-7401-6F7DAB0C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8" r="2738"/>
          <a:stretch/>
        </p:blipFill>
        <p:spPr>
          <a:xfrm>
            <a:off x="9580071" y="1412875"/>
            <a:ext cx="2130552" cy="2701112"/>
          </a:xfrm>
          <a:prstGeom prst="rect">
            <a:avLst/>
          </a:prstGeom>
        </p:spPr>
      </p:pic>
      <p:pic>
        <p:nvPicPr>
          <p:cNvPr id="7" name="Picture 6" descr="A person in a white coat vacuuming a floor&#10;&#10;Description automatically generated">
            <a:extLst>
              <a:ext uri="{FF2B5EF4-FFF2-40B4-BE49-F238E27FC236}">
                <a16:creationId xmlns:a16="http://schemas.microsoft.com/office/drawing/2014/main" id="{9092CFDD-F28F-9F49-1E4D-CB962B9F4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13" r="6213"/>
          <a:stretch/>
        </p:blipFill>
        <p:spPr>
          <a:xfrm>
            <a:off x="2756348" y="1412875"/>
            <a:ext cx="2130552" cy="2701112"/>
          </a:xfrm>
          <a:prstGeom prst="rect">
            <a:avLst/>
          </a:prstGeom>
        </p:spPr>
      </p:pic>
      <p:pic>
        <p:nvPicPr>
          <p:cNvPr id="8" name="Picture 7" descr="A person cleaning a warehouse&#10;&#10;Description automatically generated">
            <a:extLst>
              <a:ext uri="{FF2B5EF4-FFF2-40B4-BE49-F238E27FC236}">
                <a16:creationId xmlns:a16="http://schemas.microsoft.com/office/drawing/2014/main" id="{EF1C047F-6D27-B88E-CC14-87780FD765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14" r="5914"/>
          <a:stretch/>
        </p:blipFill>
        <p:spPr>
          <a:xfrm>
            <a:off x="484580" y="1412875"/>
            <a:ext cx="2130552" cy="2708676"/>
          </a:xfrm>
          <a:prstGeom prst="rect">
            <a:avLst/>
          </a:prstGeom>
        </p:spPr>
      </p:pic>
      <p:pic>
        <p:nvPicPr>
          <p:cNvPr id="10" name="Picture 9" descr="A machine in a factory&#10;&#10;Description automatically generated">
            <a:extLst>
              <a:ext uri="{FF2B5EF4-FFF2-40B4-BE49-F238E27FC236}">
                <a16:creationId xmlns:a16="http://schemas.microsoft.com/office/drawing/2014/main" id="{58044AE9-1429-48C6-2C22-A13B329BD6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5" b="325"/>
          <a:stretch/>
        </p:blipFill>
        <p:spPr>
          <a:xfrm>
            <a:off x="5028117" y="1412875"/>
            <a:ext cx="2130552" cy="269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7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11">
            <a:extLst>
              <a:ext uri="{FF2B5EF4-FFF2-40B4-BE49-F238E27FC236}">
                <a16:creationId xmlns:a16="http://schemas.microsoft.com/office/drawing/2014/main" id="{E7FD48FE-E2BD-1DB2-633C-9673A6888302}"/>
              </a:ext>
            </a:extLst>
          </p:cNvPr>
          <p:cNvSpPr txBox="1">
            <a:spLocks/>
          </p:cNvSpPr>
          <p:nvPr/>
        </p:nvSpPr>
        <p:spPr>
          <a:xfrm>
            <a:off x="3360349" y="1529985"/>
            <a:ext cx="2586038" cy="4594372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28016" tIns="576000" rIns="108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Høytliggende hyller og kabelgater, ventilasjon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Steder der det er knapt med strøm </a:t>
            </a:r>
            <a:br>
              <a:rPr lang="nb-NO" sz="1000" dirty="0"/>
            </a:br>
            <a:r>
              <a:rPr lang="nb-NO" sz="1000" dirty="0"/>
              <a:t>og behov for lange skjøteledninger</a:t>
            </a:r>
          </a:p>
        </p:txBody>
      </p:sp>
      <p:sp>
        <p:nvSpPr>
          <p:cNvPr id="30" name="Content Placeholder 11">
            <a:extLst>
              <a:ext uri="{FF2B5EF4-FFF2-40B4-BE49-F238E27FC236}">
                <a16:creationId xmlns:a16="http://schemas.microsoft.com/office/drawing/2014/main" id="{64F4F188-EB5C-EBC7-B6A8-FD2BFB54C476}"/>
              </a:ext>
            </a:extLst>
          </p:cNvPr>
          <p:cNvSpPr txBox="1">
            <a:spLocks/>
          </p:cNvSpPr>
          <p:nvPr/>
        </p:nvSpPr>
        <p:spPr>
          <a:xfrm>
            <a:off x="9123507" y="1529985"/>
            <a:ext cx="2586038" cy="4594372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28016" tIns="576000" rIns="108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Områder med gaffeltrucker og </a:t>
            </a:r>
            <a:br>
              <a:rPr lang="nb-NO" sz="1000" dirty="0"/>
            </a:br>
            <a:r>
              <a:rPr lang="nb-NO" sz="1000" dirty="0"/>
              <a:t>mye trafikk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endParaRPr lang="nb-NO" sz="1000" dirty="0"/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endParaRPr lang="nb-NO" sz="1000" dirty="0"/>
          </a:p>
        </p:txBody>
      </p:sp>
      <p:sp>
        <p:nvSpPr>
          <p:cNvPr id="31" name="Content Placeholder 11">
            <a:extLst>
              <a:ext uri="{FF2B5EF4-FFF2-40B4-BE49-F238E27FC236}">
                <a16:creationId xmlns:a16="http://schemas.microsoft.com/office/drawing/2014/main" id="{8BFD6E0A-FC1F-B977-AF8F-23B9030BC413}"/>
              </a:ext>
            </a:extLst>
          </p:cNvPr>
          <p:cNvSpPr txBox="1">
            <a:spLocks/>
          </p:cNvSpPr>
          <p:nvPr/>
        </p:nvSpPr>
        <p:spPr>
          <a:xfrm>
            <a:off x="475385" y="1529985"/>
            <a:ext cx="2586038" cy="4594372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28016" tIns="576000" rIns="108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/>
              <a:t>Pellets, støv, treflis, biter </a:t>
            </a:r>
          </a:p>
        </p:txBody>
      </p:sp>
      <p:sp>
        <p:nvSpPr>
          <p:cNvPr id="26" name="Content Placeholder 11">
            <a:extLst>
              <a:ext uri="{FF2B5EF4-FFF2-40B4-BE49-F238E27FC236}">
                <a16:creationId xmlns:a16="http://schemas.microsoft.com/office/drawing/2014/main" id="{7CF4BA4D-24D5-746A-E32D-B3B4204125E4}"/>
              </a:ext>
            </a:extLst>
          </p:cNvPr>
          <p:cNvSpPr txBox="1">
            <a:spLocks/>
          </p:cNvSpPr>
          <p:nvPr/>
        </p:nvSpPr>
        <p:spPr>
          <a:xfrm>
            <a:off x="6243443" y="1529985"/>
            <a:ext cx="2586038" cy="4594372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28016" tIns="576000" rIns="108000" bIns="21600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Mellom hyller, under paller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Under transportbånd og </a:t>
            </a:r>
            <a:br>
              <a:rPr lang="nb-NO" sz="1000" dirty="0"/>
            </a:br>
            <a:r>
              <a:rPr lang="nb-NO" sz="1000" dirty="0"/>
              <a:t>automatiserte pakkeområder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26334-14F9-EB54-8954-9C5AF30E5E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531915"/>
            <a:ext cx="2586038" cy="775354"/>
          </a:xfrm>
        </p:spPr>
        <p:txBody>
          <a:bodyPr lIns="155448" rIns="219456"/>
          <a:lstStyle/>
          <a:p>
            <a:pPr defTabSz="284163">
              <a:spcBef>
                <a:spcPts val="0"/>
              </a:spcBef>
            </a:pPr>
            <a:r>
              <a:rPr lang="en-US" sz="1100">
                <a:latin typeface="Segoe MDL2 Assets" panose="050A0102010101010101" pitchFamily="18" charset="0"/>
              </a:rPr>
              <a:t>  </a:t>
            </a:r>
            <a:r>
              <a:rPr lang="en-US" sz="1100"/>
              <a:t>Fast</a:t>
            </a:r>
            <a:r>
              <a:rPr lang="vi-VN" sz="1100"/>
              <a:t> </a:t>
            </a:r>
            <a:r>
              <a:rPr lang="en-US" sz="1100"/>
              <a:t>avfall</a:t>
            </a:r>
            <a:r>
              <a:rPr lang="vi-VN" sz="1100"/>
              <a:t> </a:t>
            </a:r>
            <a:r>
              <a:rPr lang="en-US" sz="1100"/>
              <a:t>/</a:t>
            </a:r>
            <a:r>
              <a:rPr lang="vi-VN" sz="1100"/>
              <a:t> </a:t>
            </a:r>
            <a:r>
              <a:rPr lang="en-US" sz="1100"/>
              <a:t>klistremerker </a:t>
            </a:r>
          </a:p>
          <a:p>
            <a:pPr>
              <a:spcBef>
                <a:spcPts val="0"/>
              </a:spcBef>
            </a:pPr>
            <a:endParaRPr lang="en-US" sz="1100"/>
          </a:p>
          <a:p>
            <a:pPr>
              <a:spcBef>
                <a:spcPts val="0"/>
              </a:spcBef>
            </a:pPr>
            <a:endParaRPr lang="en-US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245CF5-BA39-4BCE-CD69-6020697752A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61795" y="1531915"/>
            <a:ext cx="2586038" cy="775354"/>
          </a:xfrm>
        </p:spPr>
        <p:txBody>
          <a:bodyPr lIns="155448"/>
          <a:lstStyle/>
          <a:p>
            <a:pPr>
              <a:spcBef>
                <a:spcPts val="0"/>
              </a:spcBef>
              <a:tabLst>
                <a:tab pos="284163" algn="l"/>
              </a:tabLst>
            </a:pPr>
            <a:r>
              <a:rPr lang="en-US" sz="1100">
                <a:latin typeface="Segoe MDL2 Assets" panose="050A0102010101010101" pitchFamily="18" charset="0"/>
              </a:rPr>
              <a:t>  </a:t>
            </a:r>
            <a:r>
              <a:rPr lang="en-US" sz="1100"/>
              <a:t>Vanskelig tilgjengelige områder</a:t>
            </a:r>
          </a:p>
          <a:p>
            <a:pPr>
              <a:spcBef>
                <a:spcPts val="0"/>
              </a:spcBef>
            </a:pPr>
            <a:endParaRPr lang="en-US" sz="11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A0CF43-6E0E-FAB0-4FCB-D78FC50CA5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4166" y="1531915"/>
            <a:ext cx="2586038" cy="376456"/>
          </a:xfrm>
        </p:spPr>
        <p:txBody>
          <a:bodyPr lIns="155448"/>
          <a:lstStyle/>
          <a:p>
            <a:pPr>
              <a:spcBef>
                <a:spcPts val="0"/>
              </a:spcBef>
            </a:pPr>
            <a:r>
              <a:rPr lang="en-US" sz="1100" dirty="0">
                <a:latin typeface="Segoe MDL2 Assets" panose="050A0102010101010101" pitchFamily="18" charset="0"/>
              </a:rPr>
              <a:t>  </a:t>
            </a:r>
            <a:r>
              <a:rPr lang="nb-NO" sz="1100" dirty="0"/>
              <a:t>Trange rom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D7DF77-480C-BAF0-490B-90C7E6497C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6537" y="1531915"/>
            <a:ext cx="2586038" cy="376456"/>
          </a:xfrm>
        </p:spPr>
        <p:txBody>
          <a:bodyPr lIns="155448"/>
          <a:lstStyle/>
          <a:p>
            <a:pPr defTabSz="284163">
              <a:spcBef>
                <a:spcPts val="0"/>
              </a:spcBef>
            </a:pPr>
            <a:r>
              <a:rPr lang="en-US" sz="1100">
                <a:latin typeface="Segoe MDL2 Assets" panose="050A0102010101010101" pitchFamily="18" charset="0"/>
              </a:rPr>
              <a:t>  </a:t>
            </a:r>
            <a:r>
              <a:rPr lang="en-US" sz="1100"/>
              <a:t>Områder med stor </a:t>
            </a:r>
            <a:r>
              <a:rPr lang="vi-VN" sz="1100"/>
              <a:t>	</a:t>
            </a:r>
            <a:r>
              <a:rPr lang="en-US" sz="1100"/>
              <a:t>trafikk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E4C5B72-AC37-97CB-A99B-8348E885714A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278C74F-2EBA-8D56-BDED-49BBC80A8165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9B21A2-5C25-581F-9F22-8343AD3ABD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/>
              <a:t>Jobber som skal utføres / relevante områder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7B6EA80-F92C-A6C0-761C-A45326E6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1" i="0" u="none" baseline="0"/>
              <a:t>Lager og logistikk</a:t>
            </a:r>
            <a:endParaRPr lang="en-US" dirty="0"/>
          </a:p>
        </p:txBody>
      </p:sp>
      <p:pic>
        <p:nvPicPr>
          <p:cNvPr id="14" name="Immagine 1">
            <a:extLst>
              <a:ext uri="{FF2B5EF4-FFF2-40B4-BE49-F238E27FC236}">
                <a16:creationId xmlns:a16="http://schemas.microsoft.com/office/drawing/2014/main" id="{10934E5E-08A9-7BB7-8063-CA565C13F7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" b="64"/>
          <a:stretch/>
        </p:blipFill>
        <p:spPr>
          <a:xfrm>
            <a:off x="475521" y="4397556"/>
            <a:ext cx="1270730" cy="1726801"/>
          </a:xfrm>
          <a:prstGeom prst="rect">
            <a:avLst/>
          </a:prstGeom>
        </p:spPr>
      </p:pic>
      <p:pic>
        <p:nvPicPr>
          <p:cNvPr id="15" name="Immagine 38">
            <a:extLst>
              <a:ext uri="{FF2B5EF4-FFF2-40B4-BE49-F238E27FC236}">
                <a16:creationId xmlns:a16="http://schemas.microsoft.com/office/drawing/2014/main" id="{D07C535F-DB5A-4AB7-3E92-4FB2F1D32D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" r="73"/>
          <a:stretch/>
        </p:blipFill>
        <p:spPr>
          <a:xfrm>
            <a:off x="1746251" y="4400551"/>
            <a:ext cx="1323116" cy="1723806"/>
          </a:xfrm>
          <a:prstGeom prst="rect">
            <a:avLst/>
          </a:prstGeom>
        </p:spPr>
      </p:pic>
      <p:pic>
        <p:nvPicPr>
          <p:cNvPr id="16" name="Immagine 5">
            <a:extLst>
              <a:ext uri="{FF2B5EF4-FFF2-40B4-BE49-F238E27FC236}">
                <a16:creationId xmlns:a16="http://schemas.microsoft.com/office/drawing/2014/main" id="{4BF589ED-2863-20AE-D9CC-8E530751C0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5699" y="4400550"/>
            <a:ext cx="1488783" cy="1723807"/>
          </a:xfrm>
          <a:prstGeom prst="rect">
            <a:avLst/>
          </a:prstGeom>
        </p:spPr>
      </p:pic>
      <p:pic>
        <p:nvPicPr>
          <p:cNvPr id="17" name="Immagine 9">
            <a:extLst>
              <a:ext uri="{FF2B5EF4-FFF2-40B4-BE49-F238E27FC236}">
                <a16:creationId xmlns:a16="http://schemas.microsoft.com/office/drawing/2014/main" id="{7E2EDB1D-CF52-B8DF-DC01-A24E8293AC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4482" y="4400550"/>
            <a:ext cx="1102784" cy="1723807"/>
          </a:xfrm>
          <a:prstGeom prst="rect">
            <a:avLst/>
          </a:prstGeom>
        </p:spPr>
      </p:pic>
      <p:pic>
        <p:nvPicPr>
          <p:cNvPr id="18" name="Immagine 14">
            <a:extLst>
              <a:ext uri="{FF2B5EF4-FFF2-40B4-BE49-F238E27FC236}">
                <a16:creationId xmlns:a16="http://schemas.microsoft.com/office/drawing/2014/main" id="{562EFAD8-3F7F-36F1-7FA0-B28A340B2C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" b="38"/>
          <a:stretch/>
        </p:blipFill>
        <p:spPr>
          <a:xfrm>
            <a:off x="6230702" y="4400549"/>
            <a:ext cx="2598055" cy="1723807"/>
          </a:xfrm>
          <a:prstGeom prst="rect">
            <a:avLst/>
          </a:prstGeom>
        </p:spPr>
      </p:pic>
      <p:pic>
        <p:nvPicPr>
          <p:cNvPr id="19" name="Immagine 1">
            <a:extLst>
              <a:ext uri="{FF2B5EF4-FFF2-40B4-BE49-F238E27FC236}">
                <a16:creationId xmlns:a16="http://schemas.microsoft.com/office/drawing/2014/main" id="{0C8A35AC-1CE8-67D9-0CB2-C632ECFD00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" r="225"/>
          <a:stretch/>
        </p:blipFill>
        <p:spPr>
          <a:xfrm>
            <a:off x="9115759" y="4400550"/>
            <a:ext cx="2600948" cy="17238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AE56211-21F7-8DD3-F9B7-D331C7EC6C21}"/>
              </a:ext>
            </a:extLst>
          </p:cNvPr>
          <p:cNvSpPr/>
          <p:nvPr/>
        </p:nvSpPr>
        <p:spPr>
          <a:xfrm>
            <a:off x="1730123" y="4397555"/>
            <a:ext cx="45719" cy="172680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5314FC-6608-3A32-BD18-A420B6DAFD5E}"/>
              </a:ext>
            </a:extLst>
          </p:cNvPr>
          <p:cNvSpPr/>
          <p:nvPr/>
        </p:nvSpPr>
        <p:spPr>
          <a:xfrm>
            <a:off x="4831445" y="4397555"/>
            <a:ext cx="45719" cy="172680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8B123D-62E0-A705-670D-FBADE3F2B133}"/>
              </a:ext>
            </a:extLst>
          </p:cNvPr>
          <p:cNvGrpSpPr/>
          <p:nvPr/>
        </p:nvGrpSpPr>
        <p:grpSpPr>
          <a:xfrm>
            <a:off x="11078038" y="494490"/>
            <a:ext cx="648000" cy="648000"/>
            <a:chOff x="8674288" y="2125855"/>
            <a:chExt cx="597389" cy="59738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4F59749-62B4-21F2-AAF0-820CBF6CF8D2}"/>
                </a:ext>
              </a:extLst>
            </p:cNvPr>
            <p:cNvSpPr/>
            <p:nvPr/>
          </p:nvSpPr>
          <p:spPr>
            <a:xfrm>
              <a:off x="8674288" y="2125855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A791AEAA-1434-7D66-BFE6-80E42F6CE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33110" y="2271665"/>
              <a:ext cx="279745" cy="305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036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6579999-FD25-9378-B44C-77E9C7BDA49D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 lIns="128016" tIns="576000" rIns="182880"/>
          <a:lstStyle/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Palletering og lagring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 IVS som brukes: ikke akt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Jobb som skal gjøres for VHB120: rengjøring av gulv, under hyller, rengjøring i høyden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endParaRPr lang="nb-NO" sz="1000" dirty="0"/>
          </a:p>
        </p:txBody>
      </p:sp>
      <p:pic>
        <p:nvPicPr>
          <p:cNvPr id="32" name="Picture 2" descr="Finding The Right Food Packaging &amp; Retail Partner | TPH Global">
            <a:extLst>
              <a:ext uri="{FF2B5EF4-FFF2-40B4-BE49-F238E27FC236}">
                <a16:creationId xmlns:a16="http://schemas.microsoft.com/office/drawing/2014/main" id="{D9CAD3E7-3480-3111-8454-C0D22ACC3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26536" y="4400549"/>
            <a:ext cx="2586039" cy="172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4B920A-F5ED-2F19-FAEA-E8A2BEEF870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 lIns="128016" tIns="576000" rIns="182880"/>
          <a:lstStyle/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Arbeidsoperasjon: råvarebehandling (separering, steking, sterilisering, filtrering)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IVS som brukes: CTS-ATEX/ACD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Jobb som skal gjøres for VHB120</a:t>
            </a:r>
            <a:r>
              <a:rPr lang="nb-NO" sz="1000"/>
              <a:t>: NA</a:t>
            </a:r>
            <a:endParaRPr lang="nb-NO" sz="1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1B4971-9BF9-39AB-FFEE-69FFBC5C4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531915"/>
            <a:ext cx="2586038" cy="616925"/>
          </a:xfrm>
        </p:spPr>
        <p:txBody>
          <a:bodyPr lIns="155448" rIns="0"/>
          <a:lstStyle/>
          <a:p>
            <a:pPr defTabSz="1349375"/>
            <a:r>
              <a:rPr lang="en-US" sz="1100">
                <a:solidFill>
                  <a:schemeClr val="accent6"/>
                </a:solidFill>
                <a:latin typeface="Segoe MDL2 Assets" panose="050A0102010101010101" pitchFamily="18" charset="0"/>
              </a:rPr>
              <a:t> </a:t>
            </a:r>
            <a:r>
              <a:rPr lang="en-US" sz="1100">
                <a:solidFill>
                  <a:schemeClr val="accent6"/>
                </a:solidFill>
              </a:rPr>
              <a:t>Prosessering</a:t>
            </a:r>
            <a:endParaRPr lang="en-US" sz="1100" dirty="0">
              <a:solidFill>
                <a:schemeClr val="accent6"/>
              </a:solidFill>
            </a:endParaRPr>
          </a:p>
          <a:p>
            <a:pPr defTabSz="1349375"/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BBCFC5B-D7E8-D9EA-2E37-64817C79D9C9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 lIns="128016" tIns="576000" rIns="182880"/>
          <a:lstStyle/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Sluttprodukt pakket i direkte kontakt med emballasjen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IVS allerede brukt: white-serien / </a:t>
            </a:r>
            <a:br>
              <a:rPr lang="nb-NO" sz="1000" dirty="0"/>
            </a:br>
            <a:r>
              <a:rPr lang="nb-NO" sz="1000" dirty="0"/>
              <a:t>R-serien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Jobb som skal gjøres for VHB120: rundt pakkelinjer i åpent område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endParaRPr lang="nb-NO" sz="1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68E138-6F69-9CD7-CC4A-A601D20BC10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61795" y="1531915"/>
            <a:ext cx="2586038" cy="616925"/>
          </a:xfrm>
        </p:spPr>
        <p:txBody>
          <a:bodyPr lIns="155448" rIns="0"/>
          <a:lstStyle/>
          <a:p>
            <a:r>
              <a:rPr lang="en-US" sz="1100">
                <a:latin typeface="Segoe MDL2 Assets" panose="050A0102010101010101" pitchFamily="18" charset="0"/>
              </a:rPr>
              <a:t> </a:t>
            </a:r>
            <a:r>
              <a:rPr lang="en-US" sz="1100"/>
              <a:t>Primæremballasje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0543E58-8E9B-0041-0C7C-855A05BE5A2D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 lIns="128016" tIns="576000" rIns="182880"/>
          <a:lstStyle/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Eske, innpakning, kassemateriale, hovedemballasjeenheter gruppert </a:t>
            </a:r>
            <a:br>
              <a:rPr lang="nb-NO" sz="1000" dirty="0"/>
            </a:br>
            <a:r>
              <a:rPr lang="nb-NO" sz="1000" dirty="0"/>
              <a:t>i en flerbruksbeholder (normalt </a:t>
            </a:r>
            <a:br>
              <a:rPr lang="nb-NO" sz="1000" dirty="0"/>
            </a:br>
            <a:r>
              <a:rPr lang="nb-NO" sz="1000" dirty="0"/>
              <a:t>de mindre, salgbare enhetene) + inspeksjon og koding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IVS allerede brukt: R-serien 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r>
              <a:rPr lang="nb-NO" sz="1000" dirty="0"/>
              <a:t>Jobb som skal gjøres for VHB120: </a:t>
            </a:r>
            <a:br>
              <a:rPr lang="nb-NO" sz="1000" dirty="0"/>
            </a:br>
            <a:r>
              <a:rPr lang="nb-NO" sz="1000" dirty="0"/>
              <a:t>ja, langs produksjonslinje og rundt utstyr</a:t>
            </a:r>
          </a:p>
          <a:p>
            <a:pPr indent="-16200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</a:pPr>
            <a:endParaRPr lang="nb-NO" sz="10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F89B571-55D2-E9E8-65CB-102B00BB784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4166" y="1531915"/>
            <a:ext cx="2586038" cy="616925"/>
          </a:xfrm>
        </p:spPr>
        <p:txBody>
          <a:bodyPr lIns="155448" rIns="0"/>
          <a:lstStyle/>
          <a:p>
            <a:r>
              <a:rPr lang="en-US" sz="1100">
                <a:latin typeface="Segoe MDL2 Assets" panose="050A0102010101010101" pitchFamily="18" charset="0"/>
              </a:rPr>
              <a:t> </a:t>
            </a:r>
            <a:r>
              <a:rPr lang="en-US" sz="1100"/>
              <a:t>Sekundæremballasje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C861408-20A6-A0EF-229C-CFC11130408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6537" y="1531915"/>
            <a:ext cx="2586038" cy="455505"/>
          </a:xfrm>
        </p:spPr>
        <p:txBody>
          <a:bodyPr lIns="155448" rIns="0"/>
          <a:lstStyle/>
          <a:p>
            <a:r>
              <a:rPr lang="en-US" sz="1100">
                <a:latin typeface="Segoe MDL2 Assets" panose="050A0102010101010101" pitchFamily="18" charset="0"/>
              </a:rPr>
              <a:t> </a:t>
            </a:r>
            <a:r>
              <a:rPr lang="en-US" sz="1100"/>
              <a:t>Tertiæremballasje og logistikk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23597-D01F-EE17-9E73-408368DF130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KONFIDENSIELT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65ECBA-F317-A48D-27DF-51F07A786FE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DD9DB6-62BB-977D-E0A7-22AF56C0E1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nb" b="0" i="0" u="none" baseline="0"/>
              <a:t>Jobber som skal utføres / relevante områder</a:t>
            </a:r>
          </a:p>
          <a:p>
            <a:endParaRPr lang="n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A066F9-EA08-E0E1-591B-AC434037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" b="1" i="0" u="none" baseline="0"/>
              <a:t>Næringsmiddelindustri</a:t>
            </a:r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0ED005-13CA-F650-0F9F-DCB8D79347CF}"/>
              </a:ext>
            </a:extLst>
          </p:cNvPr>
          <p:cNvGrpSpPr/>
          <p:nvPr/>
        </p:nvGrpSpPr>
        <p:grpSpPr>
          <a:xfrm>
            <a:off x="11078038" y="494490"/>
            <a:ext cx="648000" cy="648000"/>
            <a:chOff x="5400128" y="2125855"/>
            <a:chExt cx="597389" cy="59738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FA60E69-E9B9-3C3F-3769-5AAD4C8269E1}"/>
                </a:ext>
              </a:extLst>
            </p:cNvPr>
            <p:cNvSpPr/>
            <p:nvPr/>
          </p:nvSpPr>
          <p:spPr>
            <a:xfrm>
              <a:off x="5400128" y="2125855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555DB0B6-2739-8739-23F2-BD375DD73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45938" y="2247637"/>
              <a:ext cx="305768" cy="266734"/>
            </a:xfrm>
            <a:prstGeom prst="rect">
              <a:avLst/>
            </a:prstGeom>
          </p:spPr>
        </p:pic>
      </p:grpSp>
      <p:pic>
        <p:nvPicPr>
          <p:cNvPr id="27" name="Immagine 21">
            <a:extLst>
              <a:ext uri="{FF2B5EF4-FFF2-40B4-BE49-F238E27FC236}">
                <a16:creationId xmlns:a16="http://schemas.microsoft.com/office/drawing/2014/main" id="{AA01B1AE-5CC0-AF40-428F-C64268FF09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7891" y="4400550"/>
            <a:ext cx="1459769" cy="1720556"/>
          </a:xfrm>
          <a:prstGeom prst="rect">
            <a:avLst/>
          </a:prstGeom>
        </p:spPr>
      </p:pic>
      <p:pic>
        <p:nvPicPr>
          <p:cNvPr id="28" name="Picture 4" descr="Automatic case packer for drink bottles case packing machine - YouTube">
            <a:extLst>
              <a:ext uri="{FF2B5EF4-FFF2-40B4-BE49-F238E27FC236}">
                <a16:creationId xmlns:a16="http://schemas.microsoft.com/office/drawing/2014/main" id="{FDB1D378-886C-2A60-B1A6-B6E75596C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6031" y="4400550"/>
            <a:ext cx="2584173" cy="172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3 Gas Tunnel Oven for Biscuit Baking, for Biscuit,Cakes,Breads, Capacity:  500-1000 Kg">
            <a:extLst>
              <a:ext uri="{FF2B5EF4-FFF2-40B4-BE49-F238E27FC236}">
                <a16:creationId xmlns:a16="http://schemas.microsoft.com/office/drawing/2014/main" id="{0B8F3FC0-C52B-7822-E1F3-E4E294517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521" y="4400549"/>
            <a:ext cx="2586038" cy="172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1" descr="A few people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67F86A7E-5CD0-AE11-542D-0A7BC8BE7F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9080" y="4400550"/>
            <a:ext cx="1238751" cy="1720556"/>
          </a:xfrm>
          <a:prstGeom prst="rect">
            <a:avLst/>
          </a:prstGeom>
        </p:spPr>
      </p:pic>
      <p:pic>
        <p:nvPicPr>
          <p:cNvPr id="31" name="Segnaposto contenuto 18">
            <a:extLst>
              <a:ext uri="{FF2B5EF4-FFF2-40B4-BE49-F238E27FC236}">
                <a16:creationId xmlns:a16="http://schemas.microsoft.com/office/drawing/2014/main" id="{D9A5F674-E1AA-7821-5768-7EC5AE8572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7833" y="4400550"/>
            <a:ext cx="1244742" cy="171544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CFC858-214A-64A1-3599-591E2932DB5C}"/>
              </a:ext>
            </a:extLst>
          </p:cNvPr>
          <p:cNvSpPr/>
          <p:nvPr/>
        </p:nvSpPr>
        <p:spPr>
          <a:xfrm>
            <a:off x="4709077" y="4397555"/>
            <a:ext cx="45719" cy="172680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0B38FF-FE73-BF05-8649-11C67641D1F1}"/>
              </a:ext>
            </a:extLst>
          </p:cNvPr>
          <p:cNvSpPr/>
          <p:nvPr/>
        </p:nvSpPr>
        <p:spPr>
          <a:xfrm>
            <a:off x="10444973" y="4397555"/>
            <a:ext cx="45719" cy="172680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3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90E30D1931D74AA31AAF46CFE106EB" ma:contentTypeVersion="12" ma:contentTypeDescription="Create a new document." ma:contentTypeScope="" ma:versionID="b79afbd18b75f370f452cc30941d5b59">
  <xsd:schema xmlns:xsd="http://www.w3.org/2001/XMLSchema" xmlns:xs="http://www.w3.org/2001/XMLSchema" xmlns:p="http://schemas.microsoft.com/office/2006/metadata/properties" xmlns:ns1="http://schemas.microsoft.com/sharepoint/v3" xmlns:ns2="354dde04-e399-458e-afd2-5780735c498f" xmlns:ns3="b38e86ad-ecae-4d8b-a6a2-599c57c8c9ab" targetNamespace="http://schemas.microsoft.com/office/2006/metadata/properties" ma:root="true" ma:fieldsID="0bee1d93ba4506912d08c8c1f7363610" ns1:_="" ns2:_="" ns3:_="">
    <xsd:import namespace="http://schemas.microsoft.com/sharepoint/v3"/>
    <xsd:import namespace="354dde04-e399-458e-afd2-5780735c498f"/>
    <xsd:import namespace="b38e86ad-ecae-4d8b-a6a2-599c57c8c9a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4dde04-e399-458e-afd2-5780735c49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8e86ad-ecae-4d8b-a6a2-599c57c8c9a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933518B-43B2-4E22-9BD4-31F5AEA376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54dde04-e399-458e-afd2-5780735c498f"/>
    <ds:schemaRef ds:uri="b38e86ad-ecae-4d8b-a6a2-599c57c8c9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35D97F-54F6-4139-90B1-4BC360E16E5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purl.org/dc/dcmitype/"/>
    <ds:schemaRef ds:uri="b38e86ad-ecae-4d8b-a6a2-599c57c8c9ab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354dde04-e399-458e-afd2-5780735c498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PTT template</Template>
  <TotalTime>6237</TotalTime>
  <Words>2686</Words>
  <Application>Microsoft Office PowerPoint</Application>
  <PresentationFormat>Widescreen</PresentationFormat>
  <Paragraphs>608</Paragraphs>
  <Slides>35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Calibri</vt:lpstr>
      <vt:lpstr>Courier New</vt:lpstr>
      <vt:lpstr>Roboto</vt:lpstr>
      <vt:lpstr>Roboto </vt:lpstr>
      <vt:lpstr>Roboto Black</vt:lpstr>
      <vt:lpstr>Roboto Bold</vt:lpstr>
      <vt:lpstr>Roboto Light</vt:lpstr>
      <vt:lpstr>Roboto Light italic</vt:lpstr>
      <vt:lpstr>Roboto Medium</vt:lpstr>
      <vt:lpstr>Segoe MDL2 Assets</vt:lpstr>
      <vt:lpstr>Nilfisk Toolbox_Standard_4-3</vt:lpstr>
      <vt:lpstr>think-cell Slide</vt:lpstr>
      <vt:lpstr>VHB120 salgspresentasjon</vt:lpstr>
      <vt:lpstr>Agenda</vt:lpstr>
      <vt:lpstr>1</vt:lpstr>
      <vt:lpstr>Formidling av budskap</vt:lpstr>
      <vt:lpstr>Message house</vt:lpstr>
      <vt:lpstr>2</vt:lpstr>
      <vt:lpstr>Batteridrevet IVAC-segment og bruksområde</vt:lpstr>
      <vt:lpstr>Lager og logistikk</vt:lpstr>
      <vt:lpstr>Næringsmiddelindustri</vt:lpstr>
      <vt:lpstr>Legemiddelindustri</vt:lpstr>
      <vt:lpstr>Sementindustri</vt:lpstr>
      <vt:lpstr>Produksjonsindustri</vt:lpstr>
      <vt:lpstr>3</vt:lpstr>
      <vt:lpstr>Viktige funksjoner og fordeler</vt:lpstr>
      <vt:lpstr>Viktige funksjoner og design</vt:lpstr>
      <vt:lpstr>VHB120</vt:lpstr>
      <vt:lpstr>VHB120 forhåndsvisning</vt:lpstr>
      <vt:lpstr>PowerPoint Presentation</vt:lpstr>
      <vt:lpstr>PowerPoint Presentation</vt:lpstr>
      <vt:lpstr>VHB120 Longopac HC</vt:lpstr>
      <vt:lpstr>Hovedbudskap</vt:lpstr>
      <vt:lpstr>Tekniske data batterifamilie (VHB120)</vt:lpstr>
      <vt:lpstr>VHB120 P/N</vt:lpstr>
      <vt:lpstr>4</vt:lpstr>
      <vt:lpstr>Anbefaling for diameter  på tilbehør</vt:lpstr>
      <vt:lpstr>Bluetooth-fjernforbindelse (tilgjengelig etter lansering)</vt:lpstr>
      <vt:lpstr>Tilbehørsholder</vt:lpstr>
      <vt:lpstr>Holder til sugeslange</vt:lpstr>
      <vt:lpstr>Utstyr for rengjøring i høyden</vt:lpstr>
      <vt:lpstr>Komplett gulvrengjøringsutstyr D40</vt:lpstr>
      <vt:lpstr>Antistatisk gulvmunnstykke D40 300MM</vt:lpstr>
      <vt:lpstr>Skrapemunnstykke</vt:lpstr>
      <vt:lpstr>Fast gulvmunnstykke</vt:lpstr>
      <vt:lpstr>Ekstra batteritilbehør</vt:lpstr>
      <vt:lpstr>Takk!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Tri Vu</dc:creator>
  <cp:lastModifiedBy>Julie Soerum</cp:lastModifiedBy>
  <cp:revision>193</cp:revision>
  <dcterms:created xsi:type="dcterms:W3CDTF">2024-06-18T01:39:36Z</dcterms:created>
  <dcterms:modified xsi:type="dcterms:W3CDTF">2024-08-13T14:56:48Z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0x0101000D90E30D1931D74AA31AAF46CFE106EB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</Properties>
</file>