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sldIdLst>
    <p:sldId id="259" r:id="rId5"/>
    <p:sldId id="286" r:id="rId6"/>
    <p:sldId id="287" r:id="rId7"/>
    <p:sldId id="294" r:id="rId8"/>
    <p:sldId id="288" r:id="rId9"/>
    <p:sldId id="2147483092" r:id="rId10"/>
    <p:sldId id="290" r:id="rId11"/>
    <p:sldId id="2147483093" r:id="rId12"/>
    <p:sldId id="291" r:id="rId13"/>
    <p:sldId id="2147483090" r:id="rId14"/>
    <p:sldId id="2147483091" r:id="rId15"/>
    <p:sldId id="2147473185" r:id="rId16"/>
    <p:sldId id="2147483094" r:id="rId17"/>
    <p:sldId id="2147483095" r:id="rId18"/>
    <p:sldId id="2147481364" r:id="rId19"/>
    <p:sldId id="2147481367" r:id="rId20"/>
    <p:sldId id="2147483096" r:id="rId21"/>
    <p:sldId id="2147483097" r:id="rId22"/>
    <p:sldId id="2147483098" r:id="rId23"/>
    <p:sldId id="2147483099" r:id="rId24"/>
    <p:sldId id="2147483100" r:id="rId25"/>
    <p:sldId id="2147483101" r:id="rId26"/>
  </p:sldIdLst>
  <p:sldSz cx="12192000" cy="6858000"/>
  <p:notesSz cx="6797675" cy="9872663"/>
  <p:custDataLst>
    <p:tags r:id="rId28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97A4"/>
    <a:srgbClr val="7C878E"/>
    <a:srgbClr val="000000"/>
    <a:srgbClr val="979797"/>
    <a:srgbClr val="4B4F54"/>
    <a:srgbClr val="606A70"/>
    <a:srgbClr val="D4CFBE"/>
    <a:srgbClr val="82827E"/>
    <a:srgbClr val="DDCFBF"/>
    <a:srgbClr val="054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79" autoAdjust="0"/>
  </p:normalViewPr>
  <p:slideViewPr>
    <p:cSldViewPr snapToGrid="0">
      <p:cViewPr varScale="1">
        <p:scale>
          <a:sx n="99" d="100"/>
          <a:sy n="99" d="100"/>
        </p:scale>
        <p:origin x="78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6630" y="9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8T09:20:28.0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7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266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5A3E0D-4618-B0AF-3B9F-098754B4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and black gradient&#10;&#10;Description automatically generated">
            <a:extLst>
              <a:ext uri="{FF2B5EF4-FFF2-40B4-BE49-F238E27FC236}">
                <a16:creationId xmlns:a16="http://schemas.microsoft.com/office/drawing/2014/main" id="{28A0FD9C-F44A-78F4-17FF-9ABCAF945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D3F473-5985-4D68-3687-762BB96ACBD1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D3F473-5985-4D68-3687-762BB96ACB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15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36521AC-99D9-18E7-7863-0F25AC3E01A1}"/>
              </a:ext>
            </a:extLst>
          </p:cNvPr>
          <p:cNvSpPr txBox="1"/>
          <p:nvPr/>
        </p:nvSpPr>
        <p:spPr>
          <a:xfrm>
            <a:off x="975686" y="1817394"/>
            <a:ext cx="7711114" cy="8925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 err="1">
                <a:solidFill>
                  <a:schemeClr val="bg1"/>
                </a:solidFill>
              </a:rPr>
              <a:t>Aspiradores</a:t>
            </a:r>
            <a:r>
              <a:rPr lang="en-US" sz="4000" dirty="0">
                <a:solidFill>
                  <a:schemeClr val="bg1"/>
                </a:solidFill>
              </a:rPr>
              <a:t> de </a:t>
            </a:r>
            <a:r>
              <a:rPr lang="en-US" sz="4000" dirty="0" err="1">
                <a:solidFill>
                  <a:schemeClr val="bg1"/>
                </a:solidFill>
              </a:rPr>
              <a:t>pó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compactos</a:t>
            </a:r>
            <a:endParaRPr lang="en-US" sz="4000" dirty="0">
              <a:solidFill>
                <a:schemeClr val="bg1"/>
              </a:solidFill>
            </a:endParaRPr>
          </a:p>
          <a:p>
            <a:pPr algn="l"/>
            <a:r>
              <a:rPr lang="en-DK" sz="1800" dirty="0">
                <a:solidFill>
                  <a:schemeClr val="accent3"/>
                </a:solidFill>
              </a:rPr>
              <a:t>Apresentação de vendas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A41C9539-8C3B-D049-E9A0-552C34E22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95" y="398313"/>
            <a:ext cx="1606693" cy="546656"/>
          </a:xfrm>
          <a:prstGeom prst="rect">
            <a:avLst/>
          </a:prstGeom>
        </p:spPr>
      </p:pic>
      <p:pic>
        <p:nvPicPr>
          <p:cNvPr id="11" name="Picture 10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CDF830B9-8855-3E1D-0D0C-1AC644EDC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5017" y="2552212"/>
            <a:ext cx="13235859" cy="4303988"/>
          </a:xfrm>
          <a:prstGeom prst="rect">
            <a:avLst/>
          </a:prstGeom>
        </p:spPr>
      </p:pic>
      <p:pic>
        <p:nvPicPr>
          <p:cNvPr id="12" name="Picture 11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961FDD2B-0274-63A8-290A-33487781DB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044" y="2686757"/>
            <a:ext cx="12611951" cy="41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132C4FF0-E6B0-CA16-DFD4-278C58FE5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570" y="123027"/>
            <a:ext cx="4712818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DK" dirty="0"/>
              <a:t>Principais características </a:t>
            </a:r>
            <a:br>
              <a:rPr lang="en-GB" dirty="0"/>
            </a:br>
            <a:r>
              <a:rPr lang="en-DK" dirty="0"/>
              <a:t>e design –</a:t>
            </a:r>
            <a:r>
              <a:rPr lang="en-GB" dirty="0"/>
              <a:t> VP300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79425" y="2844314"/>
            <a:ext cx="3551801" cy="80521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100" dirty="0">
                <a:latin typeface="+mj-lt"/>
              </a:rPr>
              <a:t>Cabo de alimentação amovível *</a:t>
            </a:r>
          </a:p>
          <a:p>
            <a:pPr algn="l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Substituição do cabo sem ferramentas com bloqueio duradouro para poupança de tempo e custos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1" u="none" strike="noStrike" kern="1200" cap="none" spc="0" normalizeH="0" baseline="0" noProof="0" dirty="0">
                <a:ln>
                  <a:noFill/>
                </a:ln>
                <a:solidFill>
                  <a:srgbClr val="8997A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A maioria dos VP300, todos os VP400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9424" y="3881251"/>
            <a:ext cx="475692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>
                <a:latin typeface="+mj-lt"/>
              </a:rPr>
              <a:t>Suporte </a:t>
            </a:r>
            <a:r>
              <a:rPr lang="es-ES" sz="1100" dirty="0" err="1">
                <a:latin typeface="+mj-lt"/>
              </a:rPr>
              <a:t>melhorado</a:t>
            </a:r>
            <a:r>
              <a:rPr lang="es-ES" sz="1100" dirty="0">
                <a:latin typeface="+mj-lt"/>
              </a:rPr>
              <a:t> para </a:t>
            </a:r>
            <a:r>
              <a:rPr lang="es-ES" sz="1100" dirty="0" err="1">
                <a:latin typeface="+mj-lt"/>
              </a:rPr>
              <a:t>acessórios</a:t>
            </a:r>
            <a:endParaRPr lang="es-ES" sz="1100" dirty="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O suporte para acessórios foi melhorado para oferecer maior funcionalidade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9425" y="4619592"/>
            <a:ext cx="3433814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100" dirty="0">
                <a:latin typeface="+mj-lt"/>
              </a:rPr>
              <a:t>Sacos de pó de alto desempenho</a:t>
            </a:r>
          </a:p>
          <a:p>
            <a:pPr algn="l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Elevada capacidade de enchimento efetivo que prolonga o tempo de trabalho e a capacidade de desempenho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9425" y="5495480"/>
            <a:ext cx="6079688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100" dirty="0">
                <a:latin typeface="+mj-lt"/>
              </a:rPr>
              <a:t>Baixo nível de ruído</a:t>
            </a:r>
            <a:br>
              <a:rPr lang="pt-BR" sz="1100" dirty="0">
                <a:latin typeface="+mj-lt"/>
              </a:rPr>
            </a:br>
            <a:r>
              <a:rPr lang="pt-BR" sz="1100" dirty="0">
                <a:latin typeface="Roboto Light (Body)"/>
              </a:rPr>
              <a:t>Limpeza potente com um dos aspiradores mais silenciosos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na sua classe, permitindo-lhe operar sem perturbar os outros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1B942F-C2C2-7F8B-7962-64F5FD5ED80E}"/>
              </a:ext>
            </a:extLst>
          </p:cNvPr>
          <p:cNvSpPr txBox="1"/>
          <p:nvPr/>
        </p:nvSpPr>
        <p:spPr>
          <a:xfrm>
            <a:off x="8423766" y="1396852"/>
            <a:ext cx="3283759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Armazenamento do cabo – 3 opções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Novo armazenamento inteligente do cabo EOB que garante um tempo de funcionamento sem confusão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F26CA3-6EC8-80BC-8A33-59CBB195045F}"/>
              </a:ext>
            </a:extLst>
          </p:cNvPr>
          <p:cNvSpPr txBox="1"/>
          <p:nvPr/>
        </p:nvSpPr>
        <p:spPr>
          <a:xfrm>
            <a:off x="479425" y="1554091"/>
            <a:ext cx="355180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100" dirty="0">
                <a:latin typeface="+mj-lt"/>
              </a:rPr>
              <a:t>Novas extremidades dobradas </a:t>
            </a:r>
            <a:br>
              <a:rPr lang="pt-BR" sz="1100" dirty="0">
                <a:latin typeface="+mj-lt"/>
              </a:rPr>
            </a:br>
            <a:r>
              <a:rPr lang="pt-BR" sz="1100" dirty="0">
                <a:latin typeface="Roboto Light (Body)"/>
              </a:rPr>
              <a:t>Melhor ergonomia, aderência e durabilidade 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E660A90-F962-5152-9B87-82E80927D63A}"/>
              </a:ext>
            </a:extLst>
          </p:cNvPr>
          <p:cNvCxnSpPr>
            <a:cxnSpLocks/>
          </p:cNvCxnSpPr>
          <p:nvPr/>
        </p:nvCxnSpPr>
        <p:spPr>
          <a:xfrm>
            <a:off x="6480705" y="2040353"/>
            <a:ext cx="5226820" cy="43902"/>
          </a:xfrm>
          <a:prstGeom prst="line">
            <a:avLst/>
          </a:prstGeom>
          <a:ln w="9525">
            <a:solidFill>
              <a:srgbClr val="38A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20B6260-DC8E-FD7C-0A8B-115F0D3316B3}"/>
              </a:ext>
            </a:extLst>
          </p:cNvPr>
          <p:cNvCxnSpPr>
            <a:cxnSpLocks/>
          </p:cNvCxnSpPr>
          <p:nvPr/>
        </p:nvCxnSpPr>
        <p:spPr>
          <a:xfrm flipH="1">
            <a:off x="6480705" y="2055684"/>
            <a:ext cx="7353" cy="834245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02FA20-5846-2CA4-2EB4-6F9B5E6C1F6D}"/>
              </a:ext>
            </a:extLst>
          </p:cNvPr>
          <p:cNvCxnSpPr>
            <a:cxnSpLocks/>
          </p:cNvCxnSpPr>
          <p:nvPr/>
        </p:nvCxnSpPr>
        <p:spPr>
          <a:xfrm>
            <a:off x="475521" y="3658678"/>
            <a:ext cx="47187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79D62F-07AC-B97C-B000-E532EF08FB5B}"/>
              </a:ext>
            </a:extLst>
          </p:cNvPr>
          <p:cNvCxnSpPr>
            <a:cxnSpLocks/>
          </p:cNvCxnSpPr>
          <p:nvPr/>
        </p:nvCxnSpPr>
        <p:spPr>
          <a:xfrm>
            <a:off x="475521" y="4344702"/>
            <a:ext cx="46044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997FFC-1F39-A4EB-9712-75EE4B492C62}"/>
              </a:ext>
            </a:extLst>
          </p:cNvPr>
          <p:cNvCxnSpPr>
            <a:cxnSpLocks/>
          </p:cNvCxnSpPr>
          <p:nvPr/>
        </p:nvCxnSpPr>
        <p:spPr>
          <a:xfrm>
            <a:off x="475521" y="5286176"/>
            <a:ext cx="532826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78469F3F-C5B8-A4A5-FDC3-C815809AF496}"/>
              </a:ext>
            </a:extLst>
          </p:cNvPr>
          <p:cNvCxnSpPr>
            <a:cxnSpLocks/>
          </p:cNvCxnSpPr>
          <p:nvPr/>
        </p:nvCxnSpPr>
        <p:spPr>
          <a:xfrm flipV="1">
            <a:off x="483515" y="1040986"/>
            <a:ext cx="5320271" cy="976574"/>
          </a:xfrm>
          <a:prstGeom prst="bentConnector3">
            <a:avLst>
              <a:gd name="adj1" fmla="val 86566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8048E3-2194-CCFB-A3B2-34C8C7375473}"/>
              </a:ext>
            </a:extLst>
          </p:cNvPr>
          <p:cNvCxnSpPr>
            <a:cxnSpLocks/>
          </p:cNvCxnSpPr>
          <p:nvPr/>
        </p:nvCxnSpPr>
        <p:spPr>
          <a:xfrm>
            <a:off x="475521" y="6162064"/>
            <a:ext cx="51505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8FB46D-6011-8C22-4D7B-5390FF2ADF3C}"/>
              </a:ext>
            </a:extLst>
          </p:cNvPr>
          <p:cNvSpPr txBox="1"/>
          <p:nvPr/>
        </p:nvSpPr>
        <p:spPr>
          <a:xfrm>
            <a:off x="479425" y="2078303"/>
            <a:ext cx="310502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s-ES" sz="1100" dirty="0" err="1">
                <a:latin typeface="+mj-lt"/>
              </a:rPr>
              <a:t>Acoplamento</a:t>
            </a:r>
            <a:r>
              <a:rPr lang="es-ES" sz="1100" dirty="0">
                <a:latin typeface="+mj-lt"/>
              </a:rPr>
              <a:t> rápido da </a:t>
            </a:r>
            <a:r>
              <a:rPr lang="es-ES" sz="1100" dirty="0" err="1">
                <a:latin typeface="+mj-lt"/>
              </a:rPr>
              <a:t>mangueira</a:t>
            </a:r>
            <a:br>
              <a:rPr lang="pt-BR" sz="1100" dirty="0">
                <a:latin typeface="+mj-lt"/>
              </a:rPr>
            </a:br>
            <a:r>
              <a:rPr lang="pt-BR" sz="1100" dirty="0">
                <a:latin typeface="Roboto Light (Body)"/>
              </a:rPr>
              <a:t>O acoplamento rápido da mangueira (botão giratório) permite o início imediato do trabalho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C4BC7C-E6E6-9DF6-317D-4D2C1E470AD8}"/>
              </a:ext>
            </a:extLst>
          </p:cNvPr>
          <p:cNvCxnSpPr>
            <a:cxnSpLocks/>
          </p:cNvCxnSpPr>
          <p:nvPr/>
        </p:nvCxnSpPr>
        <p:spPr>
          <a:xfrm>
            <a:off x="475521" y="2746659"/>
            <a:ext cx="533714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1D9E2D-E51E-5CB7-6227-BFC3E6EE8035}"/>
              </a:ext>
            </a:extLst>
          </p:cNvPr>
          <p:cNvSpPr txBox="1"/>
          <p:nvPr/>
        </p:nvSpPr>
        <p:spPr>
          <a:xfrm>
            <a:off x="8184829" y="2293558"/>
            <a:ext cx="3523574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Pega da máquina ergonómica 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Manteve a possibilidade de armazenamento de tubos durante o "transporte"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E6184-4FCF-957E-17BB-1F2DA8A3E1D1}"/>
              </a:ext>
            </a:extLst>
          </p:cNvPr>
          <p:cNvSpPr txBox="1"/>
          <p:nvPr/>
        </p:nvSpPr>
        <p:spPr>
          <a:xfrm>
            <a:off x="8256266" y="3887887"/>
            <a:ext cx="3446718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b="1" dirty="0">
                <a:latin typeface="+mj-lt"/>
              </a:rPr>
              <a:t>Acesso ao saco e ao pré-filtro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Acesso ergonómico fácil ao saco e ao pré-filtro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54551-1AD3-F0D5-D6EF-BB9CFD1E9975}"/>
              </a:ext>
            </a:extLst>
          </p:cNvPr>
          <p:cNvSpPr txBox="1"/>
          <p:nvPr/>
        </p:nvSpPr>
        <p:spPr>
          <a:xfrm>
            <a:off x="8013290" y="3245414"/>
            <a:ext cx="369423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Interruptor de alimentação durável acionado com o pé </a:t>
            </a:r>
            <a:br>
              <a:rPr lang="pt-BR" sz="1100" dirty="0">
                <a:latin typeface="+mj-lt"/>
              </a:rPr>
            </a:br>
            <a:r>
              <a:rPr lang="pt-BR" sz="1100" dirty="0">
                <a:latin typeface="Roboto Light (Body)"/>
              </a:rPr>
              <a:t>Utilização mais fácil e ergonómica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C0B31E-B6B0-409D-585D-D5A326B8BE1C}"/>
              </a:ext>
            </a:extLst>
          </p:cNvPr>
          <p:cNvSpPr txBox="1"/>
          <p:nvPr/>
        </p:nvSpPr>
        <p:spPr>
          <a:xfrm>
            <a:off x="8819468" y="5688204"/>
            <a:ext cx="286773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Design compacto e leve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Fácil de transportar e reduz o esforço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AE6CE-902F-469B-F692-245F05F96B1B}"/>
              </a:ext>
            </a:extLst>
          </p:cNvPr>
          <p:cNvSpPr txBox="1"/>
          <p:nvPr/>
        </p:nvSpPr>
        <p:spPr>
          <a:xfrm>
            <a:off x="9056732" y="4416460"/>
            <a:ext cx="2630471" cy="869716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Filtro HEPA certificado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Verificações e substituições rápidas e sem ferramentas, garantindo a qualidade ideal do ar e poupando tempo</a:t>
            </a:r>
          </a:p>
        </p:txBody>
      </p:sp>
      <p:cxnSp>
        <p:nvCxnSpPr>
          <p:cNvPr id="18" name="Straight Arrow Connector 88">
            <a:extLst>
              <a:ext uri="{FF2B5EF4-FFF2-40B4-BE49-F238E27FC236}">
                <a16:creationId xmlns:a16="http://schemas.microsoft.com/office/drawing/2014/main" id="{24C69797-0FD2-CE4B-B7B9-50EFB9C72718}"/>
              </a:ext>
            </a:extLst>
          </p:cNvPr>
          <p:cNvCxnSpPr>
            <a:cxnSpLocks/>
          </p:cNvCxnSpPr>
          <p:nvPr/>
        </p:nvCxnSpPr>
        <p:spPr>
          <a:xfrm flipH="1">
            <a:off x="7363835" y="3693359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88">
            <a:extLst>
              <a:ext uri="{FF2B5EF4-FFF2-40B4-BE49-F238E27FC236}">
                <a16:creationId xmlns:a16="http://schemas.microsoft.com/office/drawing/2014/main" id="{97E1A674-1B0A-C580-E047-7B8E185A7758}"/>
              </a:ext>
            </a:extLst>
          </p:cNvPr>
          <p:cNvCxnSpPr>
            <a:cxnSpLocks/>
          </p:cNvCxnSpPr>
          <p:nvPr/>
        </p:nvCxnSpPr>
        <p:spPr>
          <a:xfrm flipH="1" flipV="1">
            <a:off x="7861808" y="6141247"/>
            <a:ext cx="3825395" cy="20817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88">
            <a:extLst>
              <a:ext uri="{FF2B5EF4-FFF2-40B4-BE49-F238E27FC236}">
                <a16:creationId xmlns:a16="http://schemas.microsoft.com/office/drawing/2014/main" id="{6C705122-6830-2586-B456-E159EE690DE3}"/>
              </a:ext>
            </a:extLst>
          </p:cNvPr>
          <p:cNvCxnSpPr>
            <a:cxnSpLocks/>
          </p:cNvCxnSpPr>
          <p:nvPr/>
        </p:nvCxnSpPr>
        <p:spPr>
          <a:xfrm flipH="1">
            <a:off x="6678701" y="2960142"/>
            <a:ext cx="500850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88">
            <a:extLst>
              <a:ext uri="{FF2B5EF4-FFF2-40B4-BE49-F238E27FC236}">
                <a16:creationId xmlns:a16="http://schemas.microsoft.com/office/drawing/2014/main" id="{C190CA30-9923-7283-B833-1A782A78217F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6418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88">
            <a:extLst>
              <a:ext uri="{FF2B5EF4-FFF2-40B4-BE49-F238E27FC236}">
                <a16:creationId xmlns:a16="http://schemas.microsoft.com/office/drawing/2014/main" id="{B97F873D-05B7-8ECD-826B-5D69539693EB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3299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cuum cleaner with a black handle&#10;&#10;Description automatically generated">
            <a:extLst>
              <a:ext uri="{FF2B5EF4-FFF2-40B4-BE49-F238E27FC236}">
                <a16:creationId xmlns:a16="http://schemas.microsoft.com/office/drawing/2014/main" id="{691802B8-A4AE-7E6F-E37E-9C3C87268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725" y="122857"/>
            <a:ext cx="4554245" cy="68505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DK" dirty="0"/>
              <a:t>Principais características </a:t>
            </a:r>
            <a:br>
              <a:rPr lang="en-GB" dirty="0"/>
            </a:br>
            <a:r>
              <a:rPr lang="en-DK" dirty="0"/>
              <a:t>e design – VP</a:t>
            </a:r>
            <a:r>
              <a:rPr lang="en-GB" dirty="0"/>
              <a:t>4</a:t>
            </a:r>
            <a:r>
              <a:rPr lang="en-DK" dirty="0"/>
              <a:t>00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8583561" y="2293558"/>
            <a:ext cx="3124842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Pega da máquina ergonómica 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Pega ergonómica concebida para conforto, acomodando também mãos mais pequenas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8D166-F3E6-6716-3AFC-EB4B417F260C}"/>
              </a:ext>
            </a:extLst>
          </p:cNvPr>
          <p:cNvSpPr txBox="1"/>
          <p:nvPr/>
        </p:nvSpPr>
        <p:spPr>
          <a:xfrm>
            <a:off x="479425" y="2281436"/>
            <a:ext cx="471487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100" dirty="0">
                <a:latin typeface="+mj-lt"/>
              </a:rPr>
              <a:t>Enrolamento fiável do cabo</a:t>
            </a:r>
            <a:br>
              <a:rPr lang="pt-BR" sz="1100" dirty="0">
                <a:latin typeface="+mj-lt"/>
              </a:rPr>
            </a:br>
            <a:r>
              <a:rPr lang="pt-BR" sz="1100" dirty="0">
                <a:latin typeface="Roboto Light (Body)"/>
              </a:rPr>
              <a:t>O sistema de enrolamento duradouro e suave elimina problemas com o cabo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8385810" y="3887887"/>
            <a:ext cx="3317173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b="1" dirty="0">
                <a:latin typeface="+mj-lt"/>
              </a:rPr>
              <a:t>Acesso ao saco e ao pré-filtro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Acesso ergonómico fácil ao saco e ao pré-filtro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7954298" y="3245414"/>
            <a:ext cx="3753228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Interruptor de alimentação durável acionado com o pé</a:t>
            </a:r>
            <a:br>
              <a:rPr lang="pt-BR" sz="1100" dirty="0">
                <a:latin typeface="+mj-lt"/>
              </a:rPr>
            </a:br>
            <a:r>
              <a:rPr lang="pt-BR" sz="1100" dirty="0">
                <a:latin typeface="Roboto Light (Body)"/>
              </a:rPr>
              <a:t>Utilização mais fácil e ergonómica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8819468" y="5688204"/>
            <a:ext cx="286773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Design compacto e leve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Fácil de transportar e reduz o esforço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79425" y="2844314"/>
            <a:ext cx="4145156" cy="80521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100" dirty="0">
                <a:latin typeface="+mj-lt"/>
              </a:rPr>
              <a:t>Cabo de alimentação amovível *</a:t>
            </a:r>
          </a:p>
          <a:p>
            <a:pPr algn="l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Substituição do cabo sem ferramentas com bloqueio duradouro para poupança de tempo e custos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A maioria dos VP300, todos os VP400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8731045" y="4416460"/>
            <a:ext cx="2956158" cy="869716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1100" dirty="0">
                <a:latin typeface="+mj-lt"/>
              </a:rPr>
              <a:t>Filtro HEPA certificado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Verificações e substituições rápidas e sem ferramentas, garantindo a qualidade ideal do ar e poupando tempo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363835" y="3693359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06D935-B42D-9B87-5543-66AC89EF42CD}"/>
              </a:ext>
            </a:extLst>
          </p:cNvPr>
          <p:cNvCxnSpPr>
            <a:cxnSpLocks/>
          </p:cNvCxnSpPr>
          <p:nvPr/>
        </p:nvCxnSpPr>
        <p:spPr>
          <a:xfrm>
            <a:off x="475521" y="3658678"/>
            <a:ext cx="47187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 flipV="1">
            <a:off x="7861808" y="6141247"/>
            <a:ext cx="3825395" cy="20817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6678701" y="2960142"/>
            <a:ext cx="500850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2238-4C01-2704-5EF6-6F44B45F437F}"/>
              </a:ext>
            </a:extLst>
          </p:cNvPr>
          <p:cNvCxnSpPr>
            <a:cxnSpLocks/>
          </p:cNvCxnSpPr>
          <p:nvPr/>
        </p:nvCxnSpPr>
        <p:spPr>
          <a:xfrm>
            <a:off x="475521" y="2746659"/>
            <a:ext cx="533714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9425" y="3881251"/>
            <a:ext cx="410317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100" dirty="0">
                <a:latin typeface="+mj-lt"/>
              </a:rPr>
              <a:t>Estacionamento do tubo</a:t>
            </a:r>
          </a:p>
          <a:p>
            <a:pPr algn="l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Estacionamento rápido e fácil do tubo quando necessário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12A04A-58CA-6A16-F673-2E76FFFBEB5F}"/>
              </a:ext>
            </a:extLst>
          </p:cNvPr>
          <p:cNvCxnSpPr>
            <a:cxnSpLocks/>
          </p:cNvCxnSpPr>
          <p:nvPr/>
        </p:nvCxnSpPr>
        <p:spPr>
          <a:xfrm>
            <a:off x="475521" y="4344702"/>
            <a:ext cx="46044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9425" y="4619592"/>
            <a:ext cx="3463310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100" dirty="0">
                <a:latin typeface="+mj-lt"/>
              </a:rPr>
              <a:t>Sacos de pó de alto desempenho</a:t>
            </a:r>
          </a:p>
          <a:p>
            <a:pPr algn="l"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Elevada capacidade de enchimento efetivo que prolonga o tempo de trabalho e a capacidade de desempenho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1F0E5A-C5F1-4633-44B9-2DD494F2B184}"/>
              </a:ext>
            </a:extLst>
          </p:cNvPr>
          <p:cNvCxnSpPr>
            <a:cxnSpLocks/>
          </p:cNvCxnSpPr>
          <p:nvPr/>
        </p:nvCxnSpPr>
        <p:spPr>
          <a:xfrm>
            <a:off x="475521" y="5286176"/>
            <a:ext cx="532826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9425" y="5495480"/>
            <a:ext cx="6079688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100" dirty="0">
                <a:latin typeface="+mj-lt"/>
              </a:rPr>
              <a:t>Baixo nível de ruído</a:t>
            </a:r>
            <a:br>
              <a:rPr lang="pt-BR" sz="1100" dirty="0">
                <a:latin typeface="+mj-lt"/>
              </a:rPr>
            </a:br>
            <a:r>
              <a:rPr lang="pt-BR" sz="1100" dirty="0">
                <a:latin typeface="Roboto Light (Body)"/>
              </a:rPr>
              <a:t>Limpeza potente com um dos aspiradores mais silenciosos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latin typeface="Roboto Light (Body)"/>
              </a:rPr>
              <a:t>na sua classe, permitindo-lhe operar sem perturbar os outros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F26CA3-6EC8-80BC-8A33-59CBB195045F}"/>
              </a:ext>
            </a:extLst>
          </p:cNvPr>
          <p:cNvSpPr txBox="1"/>
          <p:nvPr/>
        </p:nvSpPr>
        <p:spPr>
          <a:xfrm>
            <a:off x="479425" y="1554091"/>
            <a:ext cx="346331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100" dirty="0">
                <a:latin typeface="+mj-lt"/>
              </a:rPr>
              <a:t>Novas extremidades dobradas </a:t>
            </a:r>
            <a:br>
              <a:rPr lang="pt-BR" sz="1100" dirty="0">
                <a:latin typeface="+mj-lt"/>
              </a:rPr>
            </a:br>
            <a:r>
              <a:rPr lang="pt-BR" sz="1100" dirty="0">
                <a:latin typeface="Roboto Light (Body)"/>
              </a:rPr>
              <a:t>Melhor ergonomia, aderência e durabilidade </a:t>
            </a:r>
          </a:p>
        </p:txBody>
      </p:sp>
      <p:cxnSp>
        <p:nvCxnSpPr>
          <p:cNvPr id="44" name="Straight Arrow Connector 38">
            <a:extLst>
              <a:ext uri="{FF2B5EF4-FFF2-40B4-BE49-F238E27FC236}">
                <a16:creationId xmlns:a16="http://schemas.microsoft.com/office/drawing/2014/main" id="{42D1DDA0-5215-6892-2F86-63D926F63C63}"/>
              </a:ext>
            </a:extLst>
          </p:cNvPr>
          <p:cNvCxnSpPr>
            <a:cxnSpLocks/>
          </p:cNvCxnSpPr>
          <p:nvPr/>
        </p:nvCxnSpPr>
        <p:spPr>
          <a:xfrm flipV="1">
            <a:off x="483515" y="1040986"/>
            <a:ext cx="5320271" cy="976574"/>
          </a:xfrm>
          <a:prstGeom prst="bentConnector3">
            <a:avLst>
              <a:gd name="adj1" fmla="val 86566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6418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6FCF13-41BB-1DA6-1CD4-26B116F247D6}"/>
              </a:ext>
            </a:extLst>
          </p:cNvPr>
          <p:cNvCxnSpPr>
            <a:cxnSpLocks/>
          </p:cNvCxnSpPr>
          <p:nvPr/>
        </p:nvCxnSpPr>
        <p:spPr>
          <a:xfrm>
            <a:off x="475521" y="6162064"/>
            <a:ext cx="51505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3299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3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0774" y="0"/>
            <a:ext cx="5991225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19D1F199-E270-B2E9-5CC7-9941E25AF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798" y="1629720"/>
            <a:ext cx="3290250" cy="3362722"/>
          </a:xfrm>
          <a:prstGeom prst="rect">
            <a:avLst/>
          </a:prstGeom>
        </p:spPr>
      </p:pic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A956474-9621-6B7B-1478-89FE2AA2875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5541558" cy="4870449"/>
          </a:xfrm>
        </p:spPr>
        <p:txBody>
          <a:bodyPr/>
          <a:lstStyle/>
          <a:p>
            <a:pPr marL="144000" marR="0" lvl="0" indent="-144000" algn="l" defTabSz="1023967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Maior</a:t>
            </a: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 </a:t>
            </a:r>
            <a:r>
              <a:rPr kumimoji="0" lang="en-GB" sz="100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facilidade</a:t>
            </a: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 de </a:t>
            </a:r>
            <a:r>
              <a:rPr kumimoji="0" lang="en-GB" sz="100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assistência</a:t>
            </a:r>
            <a:endParaRPr kumimoji="0" lang="en-GB" sz="100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+mj-l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Filtro; fácil acesso/sem ferramentas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Cabo amovível na maioria da gama*</a:t>
            </a:r>
          </a:p>
          <a:p>
            <a:pPr>
              <a:spcBef>
                <a:spcPts val="0"/>
              </a:spcBef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 (Headings)"/>
                <a:ea typeface="Roboto Light"/>
                <a:cs typeface="Roboto Light"/>
              </a:rPr>
              <a:t>Desempenho/eficiência/durabilidade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Desempenho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melhorado +10%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apesar da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redução do consumo de energia em -12,5%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Melhor nível sonoro da sua classe – Redução de 3-4 dB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Novo enrolamento testado para sobreviver à vida útil de VCA**</a:t>
            </a:r>
          </a:p>
          <a:p>
            <a:pPr>
              <a:spcBef>
                <a:spcPts val="0"/>
              </a:spcBef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 (Headings)"/>
                <a:ea typeface="Roboto Light"/>
                <a:cs typeface="Roboto Light"/>
              </a:rPr>
              <a:t>Melhoria da experiência do utilizador/comodidade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Novo VP300 com peso e tamanho semelhantes aos antigos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Pontos de contacto em destaque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Pontos de contacto ergonómicos (pega, extremidade dobrada, trinco)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Múltiplas opções de armazenamento do cabo (três no VP300)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Desengate rápido do cabo (VP300; arranque rápido todos os dias)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Interruptor de alimentação grande e durável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Guia de ícones e ilustrações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Reparação/substituição fácil da mangueira </a:t>
            </a:r>
          </a:p>
          <a:p>
            <a:pPr>
              <a:spcBef>
                <a:spcPts val="0"/>
              </a:spcBef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 (Headings)"/>
                <a:ea typeface="Roboto Light"/>
                <a:cs typeface="Roboto Light"/>
              </a:rPr>
              <a:t>Design moderno 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Manter a referência antiga, apesar do novo design e da marca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Conteúdo da embalagem melhorado (argumentos de venda)</a:t>
            </a:r>
          </a:p>
          <a:p>
            <a:pPr>
              <a:spcBef>
                <a:spcPts val="0"/>
              </a:spcBef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 (Headings)"/>
                <a:ea typeface="Roboto Light"/>
                <a:cs typeface="Roboto Light"/>
              </a:rPr>
              <a:t>Kits de manutenção/assistência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Normal (5x sacos, 1x HEPA, 1x filtro do motor)</a:t>
            </a:r>
          </a:p>
          <a:p>
            <a:pPr>
              <a:spcBef>
                <a:spcPts val="0"/>
              </a:spcBef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Plus (20x sacos, 1x HEPA, 1x filtro do motor)</a:t>
            </a:r>
          </a:p>
          <a:p>
            <a:pPr>
              <a:spcBef>
                <a:spcPts val="0"/>
              </a:spcBef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Roboto Light"/>
              </a:rPr>
              <a:t>VP300 e VP400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Atualizações</a:t>
            </a:r>
            <a:r>
              <a:rPr lang="en-US" dirty="0"/>
              <a:t> da nova </a:t>
            </a:r>
            <a:r>
              <a:rPr lang="en-US" dirty="0" err="1"/>
              <a:t>gama</a:t>
            </a:r>
            <a:endParaRPr lang="da-DK" dirty="0"/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/>
          <p:nvPr/>
        </p:nvCxnSpPr>
        <p:spPr>
          <a:xfrm rot="10800000" flipH="1">
            <a:off x="9189931" y="4226834"/>
            <a:ext cx="1351880" cy="67499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0541811" y="1766233"/>
            <a:ext cx="20200" cy="246060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612798" y="4226833"/>
            <a:ext cx="1577371" cy="67507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9758283" y="4665585"/>
            <a:ext cx="1467145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395 mm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15,55 pol.</a:t>
            </a: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301536" y="4764994"/>
            <a:ext cx="1147475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340 mm / </a:t>
            </a:r>
            <a:b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13,38 pol.</a:t>
            </a: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641023" y="2467362"/>
            <a:ext cx="1077335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398 mm / </a:t>
            </a:r>
            <a:b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 dirty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15,66 pol.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37DB9-C54F-6A1B-A72E-C349C92DF352}"/>
              </a:ext>
            </a:extLst>
          </p:cNvPr>
          <p:cNvSpPr txBox="1"/>
          <p:nvPr/>
        </p:nvSpPr>
        <p:spPr>
          <a:xfrm>
            <a:off x="6205537" y="5824568"/>
            <a:ext cx="5507037" cy="458757"/>
          </a:xfrm>
          <a:prstGeom prst="rect">
            <a:avLst/>
          </a:prstGeom>
          <a:noFill/>
        </p:spPr>
        <p:txBody>
          <a:bodyPr wrap="square" lIns="216000" tIns="0" rIns="0" bIns="180000" anchor="b" anchorCtr="0">
            <a:spAutoFit/>
          </a:bodyPr>
          <a:lstStyle/>
          <a:p>
            <a:r>
              <a:rPr lang="pt-BR" sz="900" dirty="0">
                <a:latin typeface="Roboto Light italic" panose="02000000000000000000" pitchFamily="2" charset="0"/>
                <a:ea typeface="Roboto Light italic" panose="02000000000000000000" pitchFamily="2" charset="0"/>
              </a:rPr>
              <a:t>* Todos os modelos VP400, a maioria dos VP300</a:t>
            </a:r>
          </a:p>
          <a:p>
            <a:r>
              <a:rPr lang="pt-BR" sz="900" dirty="0">
                <a:latin typeface="Roboto Light italic" panose="02000000000000000000" pitchFamily="2" charset="0"/>
                <a:ea typeface="Roboto Light italic" panose="02000000000000000000" pitchFamily="2" charset="0"/>
              </a:rPr>
              <a:t>** por "utilização normal"</a:t>
            </a:r>
          </a:p>
        </p:txBody>
      </p:sp>
    </p:spTree>
    <p:extLst>
      <p:ext uri="{BB962C8B-B14F-4D97-AF65-F5344CB8AC3E}">
        <p14:creationId xmlns:p14="http://schemas.microsoft.com/office/powerpoint/2010/main" val="32034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113_0067_V1_VP300-VP400-Sales-video-15422_4K_PT-PT_PROOF2">
            <a:hlinkClick r:id="" action="ppaction://media"/>
            <a:extLst>
              <a:ext uri="{FF2B5EF4-FFF2-40B4-BE49-F238E27FC236}">
                <a16:creationId xmlns:a16="http://schemas.microsoft.com/office/drawing/2014/main" id="{54CC546C-F3FD-66D9-BC95-72DF3DA70698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3238" y="1416050"/>
            <a:ext cx="8647112" cy="48641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6C669D-4C74-727F-4515-C8A108860E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Prima play para </a:t>
            </a:r>
            <a:r>
              <a:rPr lang="en-US" dirty="0" err="1"/>
              <a:t>iniciar</a:t>
            </a:r>
            <a:r>
              <a:rPr lang="en-US" dirty="0"/>
              <a:t> o </a:t>
            </a:r>
            <a:r>
              <a:rPr lang="en-US" dirty="0" err="1"/>
              <a:t>vídeo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880E776-EF4E-D185-1017-25BD12BC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sz="2800" dirty="0"/>
              <a:t>Demonstração de vendas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D8408-3744-CCA7-2F7F-9ADE2A02DE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81EA6-B842-780A-0126-E8AB85A218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3B875-8C5B-5C29-70D1-3E929CB8A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1B88F0-FA8A-C4DE-869C-F5E4D7DC5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283325"/>
          </a:xfrm>
        </p:spPr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0B0004-B218-3A28-56DA-DCD540C91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técnicas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A16A0-9ACE-7DE6-D57E-BAAF2DDA2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EFC2C-F590-4DA5-3AED-C3A3239A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acuum cleaner on wheels&#10;&#10;Description automatically generated">
            <a:extLst>
              <a:ext uri="{FF2B5EF4-FFF2-40B4-BE49-F238E27FC236}">
                <a16:creationId xmlns:a16="http://schemas.microsoft.com/office/drawing/2014/main" id="{0E480920-662F-12C9-D3E2-DCCF29CC2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436" y="1236914"/>
            <a:ext cx="4744995" cy="3906410"/>
          </a:xfrm>
          <a:prstGeom prst="rect">
            <a:avLst/>
          </a:prstGeom>
        </p:spPr>
      </p:pic>
      <p:pic>
        <p:nvPicPr>
          <p:cNvPr id="8" name="Picture 7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0684409B-CE20-8002-21FE-E80AEFA86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319" y="1921613"/>
            <a:ext cx="2691543" cy="2750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AB3B9-848F-0060-D091-99B2ADBA8019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VP300</a:t>
            </a:r>
            <a:endParaRPr lang="en-US" sz="13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E68D2-A51A-582A-0B58-A8295E2B096A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dirty="0">
                <a:latin typeface="+mj-lt"/>
              </a:rPr>
              <a:t>VP300 (Novo)</a:t>
            </a:r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 dirty="0"/>
              <a:t>CONFIDENCIAL DA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Antigo vs Novo (atualizar área colorida)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Resumo</a:t>
            </a:r>
            <a:r>
              <a:rPr lang="en-US" dirty="0"/>
              <a:t> do VP300</a:t>
            </a: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44FB1182-AFB0-EA92-9205-0D8E50D05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203923"/>
              </p:ext>
            </p:extLst>
          </p:nvPr>
        </p:nvGraphicFramePr>
        <p:xfrm>
          <a:off x="475521" y="1791511"/>
          <a:ext cx="5220000" cy="456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Característica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VP300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 dirty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VP300 (Novo)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 dirty="0">
                          <a:solidFill>
                            <a:schemeClr val="tx1"/>
                          </a:solidFill>
                        </a:rPr>
                        <a:t>Pára-choques da máquina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Leve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Posição de estacionamento do tubo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Armazenamento de acessórios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 dirty="0">
                          <a:solidFill>
                            <a:schemeClr val="tx1"/>
                          </a:solidFill>
                        </a:rPr>
                        <a:t>Fecho do contentor em bom estado de funcionamento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1517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8831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 dirty="0">
                          <a:solidFill>
                            <a:schemeClr val="tx1"/>
                          </a:solidFill>
                        </a:rPr>
                        <a:t>Pontos de contacto em destaque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Acesso sem ferramentas ao 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Mecanismo de bloqueio protegido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Cabo amovível standard na maioria dos modelos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Interruptor de ligar/desligar robusto acionado com o pé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Pega ergonómica + fecho ergonómico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Melhor armazenamento dos acessórios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spc="0" baseline="0" dirty="0">
                          <a:solidFill>
                            <a:schemeClr val="tx1"/>
                          </a:solidFill>
                        </a:rPr>
                        <a:t>Melhor armazenamento/manuseamento do cabo </a:t>
                      </a:r>
                      <a:br>
                        <a:rPr lang="pt-pt" sz="900" b="0" i="0" u="none" spc="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pt-pt" sz="900" b="0" i="0" u="none" spc="0" baseline="0" dirty="0">
                          <a:solidFill>
                            <a:schemeClr val="tx1"/>
                          </a:solidFill>
                        </a:rPr>
                        <a:t>(otimização do tempo)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Manuseamento de cabos de libertação rápida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 dirty="0">
                          <a:solidFill>
                            <a:schemeClr val="tx1"/>
                          </a:solidFill>
                        </a:rPr>
                        <a:t>Remoção mais fácil do pré-filtro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63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2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1B9FBB36-33D6-AEB7-0591-8DEDBBA08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092" y="1901063"/>
            <a:ext cx="2744177" cy="2854905"/>
          </a:xfrm>
          <a:prstGeom prst="rect">
            <a:avLst/>
          </a:prstGeom>
        </p:spPr>
      </p:pic>
      <p:pic>
        <p:nvPicPr>
          <p:cNvPr id="17" name="Picture 16" descr="A grey and white vacuum cleaner&#10;&#10;Description automatically generated">
            <a:extLst>
              <a:ext uri="{FF2B5EF4-FFF2-40B4-BE49-F238E27FC236}">
                <a16:creationId xmlns:a16="http://schemas.microsoft.com/office/drawing/2014/main" id="{D91B88C6-4337-5BE1-47A8-1B9DE5A85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335" y="1839806"/>
            <a:ext cx="3685565" cy="3252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276C3D-F644-6009-2F70-FBE5CD687BE3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VP600</a:t>
            </a:r>
            <a:endParaRPr lang="en-US" sz="13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FB8B2-1868-2052-558C-094892CB3680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dirty="0">
                <a:latin typeface="+mj-lt"/>
              </a:rPr>
              <a:t>VP400 (Novo)</a:t>
            </a:r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 dirty="0"/>
              <a:t>CONFIDENCIAL DA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Antigo vs Novo (atualizar área colorida)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Resumo</a:t>
            </a:r>
            <a:r>
              <a:rPr lang="en-US" dirty="0"/>
              <a:t> do VP400</a:t>
            </a:r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33F5072D-1ED8-03BA-E2B5-28D2BC243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49893"/>
              </p:ext>
            </p:extLst>
          </p:nvPr>
        </p:nvGraphicFramePr>
        <p:xfrm>
          <a:off x="475521" y="1791511"/>
          <a:ext cx="5220000" cy="393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Característica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VP600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 dirty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VP400 (Novo)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 dirty="0">
                          <a:solidFill>
                            <a:schemeClr val="tx1"/>
                          </a:solidFill>
                        </a:rPr>
                        <a:t>Pára-choques da máquina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Interruptor de alimentação acionado com o pé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Posição de estacionamento do tubo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 dirty="0">
                          <a:solidFill>
                            <a:schemeClr val="tx1"/>
                          </a:solidFill>
                        </a:rPr>
                        <a:t>Armazenamento de acessórios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5930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 dirty="0">
                          <a:solidFill>
                            <a:schemeClr val="tx1"/>
                          </a:solidFill>
                        </a:rPr>
                        <a:t>Pontos de contacto em destaque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Acesso sem ferramentas ao 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Mecanismo de bloqueio protegido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Cabo amovível standard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Sistema de enrolamento fiável e duradouro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Leve e compacto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Pega ergonómica dobrável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Melhor armazenamento dos acessórios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 dirty="0">
                          <a:solidFill>
                            <a:schemeClr val="tx1"/>
                          </a:solidFill>
                        </a:rPr>
                        <a:t>Gancho para cabo para estacionamento/deslocação rápida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9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da </a:t>
            </a:r>
            <a:r>
              <a:rPr lang="en-US" dirty="0" err="1"/>
              <a:t>gama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Especificações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do VP300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6230B9C-D8B1-6D3D-50D0-0486AC18A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78910"/>
              </p:ext>
            </p:extLst>
          </p:nvPr>
        </p:nvGraphicFramePr>
        <p:xfrm>
          <a:off x="475521" y="1412875"/>
          <a:ext cx="11227620" cy="4643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144746476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598947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21431873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16514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223779509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346790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2903459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0795142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3512531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7812650"/>
                    </a:ext>
                  </a:extLst>
                </a:gridCol>
                <a:gridCol w="71695">
                  <a:extLst>
                    <a:ext uri="{9D8B030D-6E8A-4147-A177-3AD203B41FA5}">
                      <a16:colId xmlns:a16="http://schemas.microsoft.com/office/drawing/2014/main" val="15877821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3674796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7302911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586489337"/>
                    </a:ext>
                  </a:extLst>
                </a:gridCol>
                <a:gridCol w="67478">
                  <a:extLst>
                    <a:ext uri="{9D8B030D-6E8A-4147-A177-3AD203B41FA5}">
                      <a16:colId xmlns:a16="http://schemas.microsoft.com/office/drawing/2014/main" val="250179245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67064911"/>
                    </a:ext>
                  </a:extLst>
                </a:gridCol>
                <a:gridCol w="60099">
                  <a:extLst>
                    <a:ext uri="{9D8B030D-6E8A-4147-A177-3AD203B41FA5}">
                      <a16:colId xmlns:a16="http://schemas.microsoft.com/office/drawing/2014/main" val="17953603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20792288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5668101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5644121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12747730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727586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1005189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766826557"/>
                    </a:ext>
                  </a:extLst>
                </a:gridCol>
                <a:gridCol w="84348">
                  <a:extLst>
                    <a:ext uri="{9D8B030D-6E8A-4147-A177-3AD203B41FA5}">
                      <a16:colId xmlns:a16="http://schemas.microsoft.com/office/drawing/2014/main" val="310845688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80662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Variante </a:t>
                      </a:r>
                      <a:br>
                        <a:rPr lang="pt-pt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</a:br>
                      <a:r>
                        <a:rPr lang="pt-pt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do país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EU ou CH</a:t>
                      </a:r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UK</a:t>
                      </a:r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INT</a:t>
                      </a:r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APAC</a:t>
                      </a:r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US</a:t>
                      </a:r>
                      <a:endParaRPr lang="pt-pt" sz="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626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Número do artigo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107421144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107421149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107421159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107421154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107421158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107421148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69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Descrição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Nota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BASIC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EU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EP S2 EU</a:t>
                      </a:r>
                      <a:endParaRPr lang="pt-B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T EU</a:t>
                      </a:r>
                      <a:endParaRPr lang="fr-F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T EU</a:t>
                      </a:r>
                      <a:endParaRPr lang="de-DE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CH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UK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ECP S2 UK</a:t>
                      </a:r>
                      <a:endParaRPr lang="nl-NL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EC UK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ZA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BASIC XC JP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BASIC XC JP</a:t>
                      </a:r>
                      <a:endParaRPr lang="en-US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AU/NZ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TC AU/NZ</a:t>
                      </a:r>
                      <a:endParaRPr lang="fr-FR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EC AU/NZ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CN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XT CN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US</a:t>
                      </a:r>
                      <a:endParaRPr lang="da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988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Dados técnicos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526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Tensão/frequência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V/Hz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220-230/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220-230/</a:t>
                      </a:r>
                      <a:br>
                        <a:rPr lang="en-US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120/60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549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Classe de proteção/Proteção IP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II/IP20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494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Nominal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W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524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Potência de sucção </a:t>
                      </a:r>
                      <a:b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</a:br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(na extremidade do tubo)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W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131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ar (extremidade do tubo)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l/s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350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Vácuo no bocal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kPa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594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ruído de funcionamento a 2 m </a:t>
                      </a:r>
                      <a:br>
                        <a:rPr lang="pt-pt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(IEC 60335-2-69)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dB(A)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 na posição de trabalho; distância de 2 m</a:t>
                      </a:r>
                      <a:endParaRPr lang="pt-pt" sz="5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843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 a 1 m </a:t>
                      </a:r>
                      <a:br>
                        <a:rPr lang="pt-pt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(IEC 60335-2-69)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dB(A)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38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do saco de pó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696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Tipo do filtro principal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14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827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Área do filtro principal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cm²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333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Comprimento do cabo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295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Raio de funcionamento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378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(máquina)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apenas máquina</a:t>
                      </a:r>
                      <a:endParaRPr lang="pt-pt" sz="5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281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(CxLxA)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mm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219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07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Características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364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Cabo amovível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344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Filtração HEPA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853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Material reciclado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443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Sistema de enrolamento durável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71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Modo Silencioso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(Velocidade dupla)</a:t>
                      </a:r>
                      <a:endParaRPr lang="pt-pt" sz="5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182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Armazenamento de cabo duplo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61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Armazenamento de cabo triplo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r>
                        <a:rPr lang="en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388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Estacionamento do tubo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124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Armazenamento de ferramentas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357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Pega ergonómica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660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Extremidade dobrada ergonómica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437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Extremidade dobrada ergonómica+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2k/sobremolde macio</a:t>
                      </a:r>
                      <a:endParaRPr lang="pt-pt" sz="5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•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601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771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Sacos para poeira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DK" sz="5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87692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FD1229E-2298-202A-FF76-EBEFBA4CDD30}"/>
              </a:ext>
            </a:extLst>
          </p:cNvPr>
          <p:cNvSpPr txBox="1"/>
          <p:nvPr/>
        </p:nvSpPr>
        <p:spPr>
          <a:xfrm>
            <a:off x="475519" y="6301954"/>
            <a:ext cx="47355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800" dirty="0"/>
              <a:t>*Modelos de co-branding/marca privada não incluídos na apresentação de vendas</a:t>
            </a:r>
          </a:p>
        </p:txBody>
      </p:sp>
    </p:spTree>
    <p:extLst>
      <p:ext uri="{BB962C8B-B14F-4D97-AF65-F5344CB8AC3E}">
        <p14:creationId xmlns:p14="http://schemas.microsoft.com/office/powerpoint/2010/main" val="38891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Como estão equipadas as máquinas?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Configuração</a:t>
            </a:r>
            <a:r>
              <a:rPr lang="en-US" dirty="0"/>
              <a:t> do VP300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D1D3B1C-1C61-7BCA-9BEE-A3B815A3E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539871"/>
              </p:ext>
            </p:extLst>
          </p:nvPr>
        </p:nvGraphicFramePr>
        <p:xfrm>
          <a:off x="481377" y="1415085"/>
          <a:ext cx="11217838" cy="4699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251280530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992207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534161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81478771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574309809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077699455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1674357877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223512164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1803431323"/>
                    </a:ext>
                  </a:extLst>
                </a:gridCol>
                <a:gridCol w="430024">
                  <a:extLst>
                    <a:ext uri="{9D8B030D-6E8A-4147-A177-3AD203B41FA5}">
                      <a16:colId xmlns:a16="http://schemas.microsoft.com/office/drawing/2014/main" val="3117467797"/>
                    </a:ext>
                  </a:extLst>
                </a:gridCol>
                <a:gridCol w="71670">
                  <a:extLst>
                    <a:ext uri="{9D8B030D-6E8A-4147-A177-3AD203B41FA5}">
                      <a16:colId xmlns:a16="http://schemas.microsoft.com/office/drawing/2014/main" val="124963289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734496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3030202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50084186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351036871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397209750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47647090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76547286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4108003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79138237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4246593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91822479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28266152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95227865"/>
                    </a:ext>
                  </a:extLst>
                </a:gridCol>
                <a:gridCol w="72000">
                  <a:extLst>
                    <a:ext uri="{9D8B030D-6E8A-4147-A177-3AD203B41FA5}">
                      <a16:colId xmlns:a16="http://schemas.microsoft.com/office/drawing/2014/main" val="103049820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0073797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Variante </a:t>
                      </a:r>
                      <a:br>
                        <a:rPr lang="pt-pt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</a:br>
                      <a:r>
                        <a:rPr lang="pt-pt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do país</a:t>
                      </a:r>
                      <a:endParaRPr lang="pt-pt" sz="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6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EU ou CH</a:t>
                      </a:r>
                      <a:endParaRPr lang="pt-pt" sz="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UK</a:t>
                      </a:r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INT</a:t>
                      </a:r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APAC</a:t>
                      </a:r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US</a:t>
                      </a:r>
                      <a:endParaRPr lang="pt-pt" sz="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23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Número do artigo</a:t>
                      </a:r>
                      <a:endParaRPr lang="pt-pt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107421144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107421143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107421145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107421142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107421156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107421157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107421149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107421146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107421147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107421159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EA350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107421155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107421150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107421151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107421152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107421153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107421160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107421154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107421158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107421148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67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Descrição</a:t>
                      </a:r>
                      <a:endParaRPr lang="pt-pt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Nota</a:t>
                      </a:r>
                      <a:endParaRPr lang="pt-pt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 dirty="0">
                          <a:effectLst/>
                          <a:latin typeface="+mn-lt"/>
                        </a:rPr>
                        <a:t>VP300 HEPA BASIC EU</a:t>
                      </a:r>
                      <a:endParaRPr lang="da-DK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 dirty="0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475" u="none" strike="noStrike" dirty="0">
                          <a:effectLst/>
                          <a:latin typeface="+mn-lt"/>
                        </a:rPr>
                      </a:br>
                      <a:r>
                        <a:rPr lang="da-DK" sz="475" u="none" strike="noStrike" dirty="0">
                          <a:effectLst/>
                          <a:latin typeface="+mn-lt"/>
                        </a:rPr>
                        <a:t>EC EU</a:t>
                      </a:r>
                      <a:endParaRPr lang="da-DK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 dirty="0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475" u="none" strike="noStrike" dirty="0">
                          <a:effectLst/>
                          <a:latin typeface="+mn-lt"/>
                        </a:rPr>
                      </a:br>
                      <a:r>
                        <a:rPr lang="da-DK" sz="475" u="none" strike="noStrike" dirty="0">
                          <a:effectLst/>
                          <a:latin typeface="+mn-lt"/>
                        </a:rPr>
                        <a:t>XT EU</a:t>
                      </a:r>
                      <a:endParaRPr lang="da-DK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475" u="none" strike="noStrike" dirty="0">
                          <a:effectLst/>
                          <a:latin typeface="+mn-lt"/>
                        </a:rPr>
                        <a:t>VP300 HEPA </a:t>
                      </a:r>
                      <a:br>
                        <a:rPr lang="pt-BR" sz="475" u="none" strike="noStrike" dirty="0">
                          <a:effectLst/>
                          <a:latin typeface="+mn-lt"/>
                        </a:rPr>
                      </a:br>
                      <a:r>
                        <a:rPr lang="pt-BR" sz="475" u="none" strike="noStrike" dirty="0">
                          <a:effectLst/>
                          <a:latin typeface="+mn-lt"/>
                        </a:rPr>
                        <a:t>EP S2 EU</a:t>
                      </a:r>
                      <a:endParaRPr lang="pt-BR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475" u="none" strike="noStrike" dirty="0">
                          <a:effectLst/>
                          <a:latin typeface="+mn-lt"/>
                        </a:rPr>
                        <a:t>VP300 HEPA PINK T EU</a:t>
                      </a:r>
                      <a:endParaRPr lang="fr-FR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475" u="none" strike="noStrike" dirty="0">
                          <a:effectLst/>
                          <a:latin typeface="+mn-lt"/>
                        </a:rPr>
                        <a:t>VP300 R HEPA T EU</a:t>
                      </a:r>
                      <a:endParaRPr lang="de-DE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 dirty="0">
                          <a:effectLst/>
                          <a:latin typeface="+mn-lt"/>
                        </a:rPr>
                        <a:t>VP300 HEPA TC CH</a:t>
                      </a:r>
                      <a:endParaRPr lang="da-DK" sz="475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475" u="none" strike="noStrike">
                          <a:effectLst/>
                          <a:latin typeface="+mn-lt"/>
                        </a:rPr>
                      </a:br>
                      <a:r>
                        <a:rPr lang="da-DK" sz="475" u="none" strike="noStrike">
                          <a:effectLst/>
                          <a:latin typeface="+mn-lt"/>
                        </a:rPr>
                        <a:t>C UK</a:t>
                      </a:r>
                      <a:endParaRPr lang="da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475" u="none" strike="noStrike">
                          <a:effectLst/>
                          <a:latin typeface="+mn-lt"/>
                        </a:rPr>
                        <a:t>VP300 HEPA ECP S2 UK</a:t>
                      </a:r>
                      <a:endParaRPr lang="nl-NL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>
                          <a:effectLst/>
                          <a:latin typeface="+mn-lt"/>
                        </a:rPr>
                        <a:t>VP300 R HEPA EC UK</a:t>
                      </a:r>
                      <a:endParaRPr lang="da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1" i="0" u="none" strike="noStrike">
                        <a:solidFill>
                          <a:srgbClr val="EA350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>
                          <a:effectLst/>
                          <a:latin typeface="+mn-lt"/>
                        </a:rPr>
                        <a:t>VP300 ZA</a:t>
                      </a:r>
                      <a:endParaRPr lang="da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>
                          <a:effectLst/>
                          <a:latin typeface="+mn-lt"/>
                        </a:rPr>
                        <a:t>VP300 BASIC XC JP</a:t>
                      </a:r>
                      <a:endParaRPr lang="da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75" u="none" strike="noStrike">
                          <a:effectLst/>
                          <a:latin typeface="+mn-lt"/>
                        </a:rPr>
                        <a:t>VP300 HEPA BASIC XC JP</a:t>
                      </a:r>
                      <a:endParaRPr lang="en-US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>
                          <a:effectLst/>
                          <a:latin typeface="+mn-lt"/>
                        </a:rPr>
                        <a:t>VP300 </a:t>
                      </a:r>
                      <a:br>
                        <a:rPr lang="da-DK" sz="475" u="none" strike="noStrike">
                          <a:effectLst/>
                          <a:latin typeface="+mn-lt"/>
                        </a:rPr>
                      </a:br>
                      <a:r>
                        <a:rPr lang="da-DK" sz="475" u="none" strike="noStrike">
                          <a:effectLst/>
                          <a:latin typeface="+mn-lt"/>
                        </a:rPr>
                        <a:t>C AU/NZ</a:t>
                      </a:r>
                      <a:endParaRPr lang="da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475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fr-FR" sz="475" u="none" strike="noStrike">
                          <a:effectLst/>
                          <a:latin typeface="+mn-lt"/>
                        </a:rPr>
                      </a:br>
                      <a:r>
                        <a:rPr lang="fr-FR" sz="475" u="none" strike="noStrike">
                          <a:effectLst/>
                          <a:latin typeface="+mn-lt"/>
                        </a:rPr>
                        <a:t>TC AU/NZ</a:t>
                      </a:r>
                      <a:endParaRPr lang="fr-FR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>
                          <a:effectLst/>
                          <a:latin typeface="+mn-lt"/>
                        </a:rPr>
                        <a:t>VP300 HEPA PINK EC AU/NZ</a:t>
                      </a:r>
                      <a:endParaRPr lang="da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>
                          <a:effectLst/>
                          <a:latin typeface="+mn-lt"/>
                        </a:rPr>
                        <a:t>VP300 BASIC </a:t>
                      </a:r>
                      <a:br>
                        <a:rPr lang="da-DK" sz="475" u="none" strike="noStrike">
                          <a:effectLst/>
                          <a:latin typeface="+mn-lt"/>
                        </a:rPr>
                      </a:br>
                      <a:r>
                        <a:rPr lang="da-DK" sz="475" u="none" strike="noStrike">
                          <a:effectLst/>
                          <a:latin typeface="+mn-lt"/>
                        </a:rPr>
                        <a:t>C CN</a:t>
                      </a:r>
                      <a:endParaRPr lang="da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475" u="none" strike="noStrike">
                          <a:effectLst/>
                          <a:latin typeface="+mn-lt"/>
                        </a:rPr>
                      </a:br>
                      <a:r>
                        <a:rPr lang="da-DK" sz="475" u="none" strike="noStrike">
                          <a:effectLst/>
                          <a:latin typeface="+mn-lt"/>
                        </a:rPr>
                        <a:t>XT CN</a:t>
                      </a:r>
                      <a:endParaRPr lang="da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475" u="none" strike="noStrike" dirty="0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475" u="none" strike="noStrike" dirty="0">
                          <a:effectLst/>
                          <a:latin typeface="+mn-lt"/>
                        </a:rPr>
                      </a:br>
                      <a:r>
                        <a:rPr lang="da-DK" sz="475" u="none" strike="noStrike" dirty="0">
                          <a:effectLst/>
                          <a:latin typeface="+mn-lt"/>
                        </a:rPr>
                        <a:t>C US</a:t>
                      </a:r>
                      <a:endParaRPr lang="da-DK" sz="475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69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Acessórios </a:t>
                      </a:r>
                      <a:endParaRPr lang="pt-pt" sz="475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856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Tubos</a:t>
                      </a:r>
                      <a:endParaRPr lang="pt-pt" sz="475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298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Tubo de extensão em aço D32 – Preto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140 8246 040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113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Tubo de extensão em alumínio – Preto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107421471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novo PN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582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Tubo telescópico em alumínio – Preto/Azul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107421463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novo PN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434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Tubo de extensão em aço 450 mm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dirty="0">
                          <a:effectLst/>
                          <a:latin typeface="+mn-lt"/>
                        </a:rPr>
                        <a:t>140 8246 050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06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Mangueira e extremidade dobrada</a:t>
                      </a:r>
                      <a:endParaRPr lang="pt-pt" sz="475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959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Mangueira CPL W extremidade </a:t>
                      </a:r>
                      <a:b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</a:br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dobrada D32</a:t>
                      </a:r>
                      <a:endParaRPr lang="pt-pt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107421450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081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Mangueira CPL W extremidade </a:t>
                      </a:r>
                      <a:b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</a:br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dobrada PREM D32</a:t>
                      </a:r>
                      <a:endParaRPr lang="pt-pt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107421451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358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Extremidade dobrada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107421446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832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Extremidade dobrada PREM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107421445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273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Mangueira com ligadores 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107421449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56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Bocais para pavimentos </a:t>
                      </a:r>
                      <a:endParaRPr lang="pt-pt" sz="475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223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Bocal multissuperfície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140 6700 540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067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Bocal combinado RD295P W.Clip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107417790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lang="da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6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Bocal combinado RD295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140 8492 520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970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Bocal combinado RD277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107411677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122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Bocal combinado RD295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107405141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657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Filtros e Sacos</a:t>
                      </a:r>
                      <a:endParaRPr lang="pt-pt" sz="475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090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Filtro HEPA 13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147 1250 500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110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Filtro HEPA 14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107421443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54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Filtro standard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107421444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839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Pré-filtro de saco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147 1432 500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293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Filtro do motor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140 1535 510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43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Saco do pó de velo 10-P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82367820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solidFill>
                          <a:srgbClr val="F7964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780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Saco do pó em papel 5-P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82367810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343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Saco do pó em papel 10-P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140 8618 000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633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Saco do pó reutilizável 1-P (pano)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22251800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282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Kit de manutenção VP300 </a:t>
                      </a:r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–</a:t>
                      </a:r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 LIGEIRO</a:t>
                      </a:r>
                      <a:endParaRPr lang="pt-pt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107421454</a:t>
                      </a:r>
                      <a:endParaRPr lang="pl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também adequado para VP400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62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Kit de manutenção VP300 – PLUS</a:t>
                      </a:r>
                      <a:endParaRPr lang="pt-pt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</a:t>
                      </a:r>
                      <a:r>
                        <a:rPr lang="da-DK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5</a:t>
                      </a:r>
                      <a:endParaRPr lang="pl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também adequado para VP400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365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Outros acessórios</a:t>
                      </a:r>
                      <a:endParaRPr lang="pt-pt" sz="475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72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Escova redonda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140 8244 500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510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Bocal para cantos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147 0146 500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ou 107408039</a:t>
                      </a:r>
                      <a:endParaRPr lang="pt-pt" sz="475" b="0" i="1" u="none" strike="noStrike" dirty="0">
                        <a:solidFill>
                          <a:srgbClr val="F7964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475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475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730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Bocal HF Premium 350 mm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107413080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cinzento atualmente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854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Bocal HF Premium 495 mm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107413081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cinzento atualmente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614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Ranhura do radiador</a:t>
                      </a:r>
                      <a:endParaRPr lang="pt-pt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81530400</a:t>
                      </a:r>
                      <a:endParaRPr lang="pt-pt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475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cinzento atualmente</a:t>
                      </a:r>
                      <a:endParaRPr lang="pt-pt" sz="475" b="0" i="1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475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DK" sz="475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964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E6B01F-01BD-382A-81CE-F104C3028436}"/>
              </a:ext>
            </a:extLst>
          </p:cNvPr>
          <p:cNvSpPr txBox="1"/>
          <p:nvPr/>
        </p:nvSpPr>
        <p:spPr>
          <a:xfrm>
            <a:off x="475519" y="6301954"/>
            <a:ext cx="42046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800" dirty="0"/>
              <a:t>*Modelos de co-branding/marca privada não incluídos na apresentação de vendas</a:t>
            </a:r>
          </a:p>
        </p:txBody>
      </p:sp>
    </p:spTree>
    <p:extLst>
      <p:ext uri="{BB962C8B-B14F-4D97-AF65-F5344CB8AC3E}">
        <p14:creationId xmlns:p14="http://schemas.microsoft.com/office/powerpoint/2010/main" val="31293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da </a:t>
            </a:r>
            <a:r>
              <a:rPr lang="en-US" dirty="0" err="1"/>
              <a:t>gama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Especificações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de VP400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525598-6121-DE00-11D6-FF59DB7A0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247491"/>
              </p:ext>
            </p:extLst>
          </p:nvPr>
        </p:nvGraphicFramePr>
        <p:xfrm>
          <a:off x="479425" y="1412875"/>
          <a:ext cx="11219770" cy="3942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370855195"/>
                    </a:ext>
                  </a:extLst>
                </a:gridCol>
                <a:gridCol w="614375">
                  <a:extLst>
                    <a:ext uri="{9D8B030D-6E8A-4147-A177-3AD203B41FA5}">
                      <a16:colId xmlns:a16="http://schemas.microsoft.com/office/drawing/2014/main" val="1848593103"/>
                    </a:ext>
                  </a:extLst>
                </a:gridCol>
                <a:gridCol w="106395">
                  <a:extLst>
                    <a:ext uri="{9D8B030D-6E8A-4147-A177-3AD203B41FA5}">
                      <a16:colId xmlns:a16="http://schemas.microsoft.com/office/drawing/2014/main" val="2921893804"/>
                    </a:ext>
                  </a:extLst>
                </a:gridCol>
                <a:gridCol w="767307">
                  <a:extLst>
                    <a:ext uri="{9D8B030D-6E8A-4147-A177-3AD203B41FA5}">
                      <a16:colId xmlns:a16="http://schemas.microsoft.com/office/drawing/2014/main" val="2159012446"/>
                    </a:ext>
                  </a:extLst>
                </a:gridCol>
                <a:gridCol w="1117258">
                  <a:extLst>
                    <a:ext uri="{9D8B030D-6E8A-4147-A177-3AD203B41FA5}">
                      <a16:colId xmlns:a16="http://schemas.microsoft.com/office/drawing/2014/main" val="4096561952"/>
                    </a:ext>
                  </a:extLst>
                </a:gridCol>
                <a:gridCol w="941392">
                  <a:extLst>
                    <a:ext uri="{9D8B030D-6E8A-4147-A177-3AD203B41FA5}">
                      <a16:colId xmlns:a16="http://schemas.microsoft.com/office/drawing/2014/main" val="3850563204"/>
                    </a:ext>
                  </a:extLst>
                </a:gridCol>
                <a:gridCol w="858634">
                  <a:extLst>
                    <a:ext uri="{9D8B030D-6E8A-4147-A177-3AD203B41FA5}">
                      <a16:colId xmlns:a16="http://schemas.microsoft.com/office/drawing/2014/main" val="653950181"/>
                    </a:ext>
                  </a:extLst>
                </a:gridCol>
                <a:gridCol w="775873">
                  <a:extLst>
                    <a:ext uri="{9D8B030D-6E8A-4147-A177-3AD203B41FA5}">
                      <a16:colId xmlns:a16="http://schemas.microsoft.com/office/drawing/2014/main" val="872934250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802723143"/>
                    </a:ext>
                  </a:extLst>
                </a:gridCol>
                <a:gridCol w="879323">
                  <a:extLst>
                    <a:ext uri="{9D8B030D-6E8A-4147-A177-3AD203B41FA5}">
                      <a16:colId xmlns:a16="http://schemas.microsoft.com/office/drawing/2014/main" val="2785794791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3129786434"/>
                    </a:ext>
                  </a:extLst>
                </a:gridCol>
                <a:gridCol w="931048">
                  <a:extLst>
                    <a:ext uri="{9D8B030D-6E8A-4147-A177-3AD203B41FA5}">
                      <a16:colId xmlns:a16="http://schemas.microsoft.com/office/drawing/2014/main" val="3252098034"/>
                    </a:ext>
                  </a:extLst>
                </a:gridCol>
                <a:gridCol w="962083">
                  <a:extLst>
                    <a:ext uri="{9D8B030D-6E8A-4147-A177-3AD203B41FA5}">
                      <a16:colId xmlns:a16="http://schemas.microsoft.com/office/drawing/2014/main" val="3761497426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49234969"/>
                    </a:ext>
                  </a:extLst>
                </a:gridCol>
                <a:gridCol w="962082">
                  <a:extLst>
                    <a:ext uri="{9D8B030D-6E8A-4147-A177-3AD203B41FA5}">
                      <a16:colId xmlns:a16="http://schemas.microsoft.com/office/drawing/2014/main" val="28829066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6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Variante do país</a:t>
                      </a:r>
                      <a:endParaRPr lang="pt-pt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EU ou CH</a:t>
                      </a:r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UK</a:t>
                      </a:r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APAC</a:t>
                      </a:r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 dirty="0">
                          <a:effectLst/>
                          <a:latin typeface="+mj-lt"/>
                          <a:ea typeface="+mj-lt"/>
                          <a:cs typeface="+mj-lt"/>
                        </a:rPr>
                        <a:t>US</a:t>
                      </a:r>
                      <a:endParaRPr lang="pt-pt" sz="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761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Número do artigo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107421169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107421171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107421174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977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Descrição</a:t>
                      </a:r>
                      <a:endParaRPr lang="pt-pt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effectLst/>
                        </a:rPr>
                        <a:t>VP400 R HEPA T EU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XTCP CH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XECP UK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effectLst/>
                        </a:rPr>
                        <a:t>VP400 HEPA XTCP AU/NZ</a:t>
                      </a:r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 CN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CP US</a:t>
                      </a:r>
                      <a:endParaRPr lang="da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647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Dados técnicos</a:t>
                      </a:r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382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Tensão/frequência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V/Hz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220-230/50-60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120/60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421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Classe de proteção/Proteção IP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II/IP20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730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Potência Nominal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W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700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800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800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55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Potência de sucção (na extremidade do tubo)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W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250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03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Fluxo de ar (extremidade do tubo)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l/s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33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32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997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Vácuo no bocal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kPa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23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683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Nível de ruído de funcionamento a 2 m (IEC 60335-2-69)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dB(A)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effectLst/>
                        </a:rPr>
                        <a:t>52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51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601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Nível de pressão sonora a 1 m (IEC 60335-2-69)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dB(A)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DK" sz="500" u="none" strike="noStrike">
                          <a:effectLst/>
                        </a:rPr>
                        <a:t>57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248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Capacidade do saco de pó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L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Tipo do filtro principal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13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HEPA 14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270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Área do filtro principal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cm²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2400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25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Comprimento do cabo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m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10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06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Raio de funcionamento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m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17,5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12,5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019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Peso (máquina)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Kg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5,5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5,8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6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597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Dimensões (CxLxA)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mm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398x340x395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719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 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954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Características</a:t>
                      </a:r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606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Cabo amovível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570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Filtração HEPA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630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Material reciclado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271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Sistema de enrolamento durável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204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Modo Silencioso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842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Armazenamento de cabo duplo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186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Armazenamento de cabo triplo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442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Estacionamento do tubo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342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Armazenamento de ferramentas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438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Pega ergonómica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815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Extremidade dobrada ergonómica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655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Extremidade dobrada ergonómica+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500" b="0" i="1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589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 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584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Sacos para poeira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>
                          <a:effectLst/>
                        </a:rPr>
                        <a:t>1-P</a:t>
                      </a:r>
                      <a:endParaRPr lang="da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500" u="none" strike="noStrike" dirty="0">
                          <a:effectLst/>
                        </a:rPr>
                        <a:t>1-P</a:t>
                      </a:r>
                      <a:endParaRPr lang="da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44248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7B73D4-631A-1CDD-BA06-47C0DE82D05A}"/>
              </a:ext>
            </a:extLst>
          </p:cNvPr>
          <p:cNvSpPr txBox="1"/>
          <p:nvPr/>
        </p:nvSpPr>
        <p:spPr>
          <a:xfrm>
            <a:off x="475519" y="6301954"/>
            <a:ext cx="413580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800" dirty="0"/>
              <a:t>*Modelos de co-branding/marca privada não incluídos na apresentação de vendas</a:t>
            </a:r>
          </a:p>
        </p:txBody>
      </p:sp>
    </p:spTree>
    <p:extLst>
      <p:ext uri="{BB962C8B-B14F-4D97-AF65-F5344CB8AC3E}">
        <p14:creationId xmlns:p14="http://schemas.microsoft.com/office/powerpoint/2010/main" val="41232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49B961A-E898-7274-0DCA-FFFF1F28E7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9D96D15-7BE0-A6F2-F44D-0BF394D7C0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4C2F0BF-8D97-91DF-0B15-AD7931D934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4" name="Picture 33" descr="A blue and black gradient&#10;&#10;Description automatically generated">
            <a:extLst>
              <a:ext uri="{FF2B5EF4-FFF2-40B4-BE49-F238E27FC236}">
                <a16:creationId xmlns:a16="http://schemas.microsoft.com/office/drawing/2014/main" id="{0049FFD4-51D0-1E02-9E1C-773D0F012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6BB82AE-EF9A-2478-A45C-FD525D405235}"/>
              </a:ext>
            </a:extLst>
          </p:cNvPr>
          <p:cNvSpPr txBox="1"/>
          <p:nvPr/>
        </p:nvSpPr>
        <p:spPr>
          <a:xfrm>
            <a:off x="3033087" y="3152000"/>
            <a:ext cx="61258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1800" dirty="0">
                <a:solidFill>
                  <a:schemeClr val="bg1"/>
                </a:solidFill>
              </a:rPr>
              <a:t>Apresentamos a nova gama Compact Dry Canister </a:t>
            </a:r>
          </a:p>
          <a:p>
            <a:pPr algn="l"/>
            <a:r>
              <a:rPr lang="pt-BR" sz="3600" dirty="0">
                <a:solidFill>
                  <a:schemeClr val="bg1"/>
                </a:solidFill>
              </a:rPr>
              <a:t>A simplicidade redefinida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1C86A25C-46D8-F12B-00FC-4C0EAD7E9DCD}"/>
              </a:ext>
            </a:extLst>
          </p:cNvPr>
          <p:cNvSpPr txBox="1">
            <a:spLocks/>
          </p:cNvSpPr>
          <p:nvPr/>
        </p:nvSpPr>
        <p:spPr>
          <a:xfrm>
            <a:off x="369888" y="476250"/>
            <a:ext cx="11233150" cy="406253"/>
          </a:xfrm>
          <a:prstGeom prst="rect">
            <a:avLst/>
          </a:prstGeom>
        </p:spPr>
        <p:txBody>
          <a:bodyPr/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pt-pt" sz="1600" b="0" i="0" u="none" baseline="0" dirty="0">
                <a:solidFill>
                  <a:schemeClr val="bg1"/>
                </a:solidFill>
                <a:latin typeface="+mn-lt"/>
                <a:ea typeface="+mn-lt"/>
                <a:cs typeface="+mn-lt"/>
              </a:rPr>
              <a:t>Mensagens chave</a:t>
            </a:r>
          </a:p>
        </p:txBody>
      </p:sp>
    </p:spTree>
    <p:extLst>
      <p:ext uri="{BB962C8B-B14F-4D97-AF65-F5344CB8AC3E}">
        <p14:creationId xmlns:p14="http://schemas.microsoft.com/office/powerpoint/2010/main" val="35823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Como estão equipadas as máquinas?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Configuração</a:t>
            </a:r>
            <a:r>
              <a:rPr lang="en-US" dirty="0"/>
              <a:t> VP400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797CDD-7CEB-8B6C-18C8-48D79E693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663353"/>
              </p:ext>
            </p:extLst>
          </p:nvPr>
        </p:nvGraphicFramePr>
        <p:xfrm>
          <a:off x="479425" y="1412875"/>
          <a:ext cx="11212464" cy="454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543905876"/>
                    </a:ext>
                  </a:extLst>
                </a:gridCol>
                <a:gridCol w="565777">
                  <a:extLst>
                    <a:ext uri="{9D8B030D-6E8A-4147-A177-3AD203B41FA5}">
                      <a16:colId xmlns:a16="http://schemas.microsoft.com/office/drawing/2014/main" val="253498475"/>
                    </a:ext>
                  </a:extLst>
                </a:gridCol>
                <a:gridCol w="636039">
                  <a:extLst>
                    <a:ext uri="{9D8B030D-6E8A-4147-A177-3AD203B41FA5}">
                      <a16:colId xmlns:a16="http://schemas.microsoft.com/office/drawing/2014/main" val="171605684"/>
                    </a:ext>
                  </a:extLst>
                </a:gridCol>
                <a:gridCol w="1282842">
                  <a:extLst>
                    <a:ext uri="{9D8B030D-6E8A-4147-A177-3AD203B41FA5}">
                      <a16:colId xmlns:a16="http://schemas.microsoft.com/office/drawing/2014/main" val="111943850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260428298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3286934002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3821479133"/>
                    </a:ext>
                  </a:extLst>
                </a:gridCol>
                <a:gridCol w="747046">
                  <a:extLst>
                    <a:ext uri="{9D8B030D-6E8A-4147-A177-3AD203B41FA5}">
                      <a16:colId xmlns:a16="http://schemas.microsoft.com/office/drawing/2014/main" val="136430984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856117550"/>
                    </a:ext>
                  </a:extLst>
                </a:gridCol>
                <a:gridCol w="849582">
                  <a:extLst>
                    <a:ext uri="{9D8B030D-6E8A-4147-A177-3AD203B41FA5}">
                      <a16:colId xmlns:a16="http://schemas.microsoft.com/office/drawing/2014/main" val="957907716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180593944"/>
                    </a:ext>
                  </a:extLst>
                </a:gridCol>
                <a:gridCol w="983243">
                  <a:extLst>
                    <a:ext uri="{9D8B030D-6E8A-4147-A177-3AD203B41FA5}">
                      <a16:colId xmlns:a16="http://schemas.microsoft.com/office/drawing/2014/main" val="618193149"/>
                    </a:ext>
                  </a:extLst>
                </a:gridCol>
                <a:gridCol w="959441">
                  <a:extLst>
                    <a:ext uri="{9D8B030D-6E8A-4147-A177-3AD203B41FA5}">
                      <a16:colId xmlns:a16="http://schemas.microsoft.com/office/drawing/2014/main" val="3810809278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63475330"/>
                    </a:ext>
                  </a:extLst>
                </a:gridCol>
                <a:gridCol w="895356">
                  <a:extLst>
                    <a:ext uri="{9D8B030D-6E8A-4147-A177-3AD203B41FA5}">
                      <a16:colId xmlns:a16="http://schemas.microsoft.com/office/drawing/2014/main" val="1627996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6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Variante do país</a:t>
                      </a:r>
                      <a:endParaRPr lang="pt-pt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EU ou CH</a:t>
                      </a:r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UK</a:t>
                      </a:r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APAC</a:t>
                      </a:r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600" b="1" i="0" u="none" strike="noStrike" baseline="0" dirty="0">
                          <a:effectLst/>
                          <a:latin typeface="+mj-lt"/>
                          <a:ea typeface="+mj-lt"/>
                          <a:cs typeface="+mj-lt"/>
                        </a:rPr>
                        <a:t>US</a:t>
                      </a:r>
                      <a:endParaRPr lang="pt-pt" sz="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407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Número do artigo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107421169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107421171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107421172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107421177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107421173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107421170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107421175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107421176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107421174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393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Descrição</a:t>
                      </a:r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Nota</a:t>
                      </a:r>
                      <a:endParaRPr lang="pt-pt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EC EU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500" u="none" strike="noStrike">
                          <a:effectLst/>
                        </a:rPr>
                        <a:t>VP400 R HEPA T EU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XTCP CH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XECP UK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EA350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u="none" strike="noStrike">
                          <a:effectLst/>
                        </a:rPr>
                        <a:t>VP400 HEPA XTCP AU/NZ</a:t>
                      </a:r>
                      <a:endParaRPr lang="fr-FR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X CN</a:t>
                      </a:r>
                      <a:endParaRPr lang="da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500" u="none" strike="noStrike">
                          <a:effectLst/>
                        </a:rPr>
                        <a:t>VP400 HEPA CP US</a:t>
                      </a:r>
                      <a:endParaRPr lang="da-DK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872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Acessórios 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 </a:t>
                      </a:r>
                      <a:endParaRPr lang="pt-pt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218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Tubos</a:t>
                      </a:r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 </a:t>
                      </a:r>
                      <a:endParaRPr lang="pt-pt" sz="5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037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Tubo de extensão em aço D32 – Preto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140 8246 040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481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Tubo de extensão em alumínio – Preto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107421471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novo PN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817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Tubo telescópico em alumínio – Preto/Azul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107421463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novo PN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59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Tubo de extensão em aço 450 mm (curto)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140 8246 050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49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Mangueira e extremidade dobrada</a:t>
                      </a:r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 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140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Mangueira CPL W extremidade dobrada D32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107421450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52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Mangueira CPL W extremidade dobrada PREM D32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107421451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10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Extremidade dobrada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107421446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62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Extremidade dobrada PREM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107421445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39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Mangueira com ligadores 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107421449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414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Bocais para pavimentos </a:t>
                      </a:r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 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748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BOCAL MULTISSUPERFÍCIE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140 6700 540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016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BOCAL COMBINADO RD295P C.CLIP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107417790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17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BOCAL COMBINADO RD295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140 8492 520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98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BOCAL COMBINADO RD277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107411677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571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BOCAL COMBINADO JP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107405141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734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Filtros e Sacos</a:t>
                      </a:r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 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748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Filtro HEPA 13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147 1250 500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215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Filtro HEPA 14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107421443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993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Filtro standard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107421444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901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Pré-filtro de saco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147 1432 500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006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Filtro do motor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140 1535 510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24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Saco do pó em velo 10-P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82367820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solidFill>
                          <a:srgbClr val="F7964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995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Saco do pó em papel 5-P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82367810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752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Saco do pó em papel 10-P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140 8618 000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350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Saco do pó reutilizável 1-P (pano)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22251800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65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Kit de manutenção VP300 </a:t>
                      </a:r>
                      <a:r>
                        <a:rPr lang="pt-PT" sz="500" b="0" i="0" u="none" strike="noStrike" baseline="0" dirty="0">
                          <a:effectLst/>
                        </a:rPr>
                        <a:t>–</a:t>
                      </a:r>
                      <a:r>
                        <a:rPr lang="pt-pt" sz="500" b="0" i="0" u="none" strike="noStrike" baseline="0" dirty="0">
                          <a:effectLst/>
                        </a:rPr>
                        <a:t> LIGEIRO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" sz="5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107421454</a:t>
                      </a:r>
                      <a:endParaRPr lang="pl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também adequado para VP400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410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Kit de manutenção VP300 – PLUS</a:t>
                      </a:r>
                      <a:endParaRPr lang="pt-p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" sz="5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10742145</a:t>
                      </a:r>
                      <a:r>
                        <a:rPr lang="da-DK" sz="5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5</a:t>
                      </a:r>
                      <a:endParaRPr lang="pl" sz="5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também adequado para VP400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006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  <a:latin typeface="+mj-lt"/>
                          <a:ea typeface="+mj-lt"/>
                          <a:cs typeface="+mj-lt"/>
                        </a:rPr>
                        <a:t>Outros acessórios</a:t>
                      </a:r>
                      <a:endParaRPr lang="pt-pt" sz="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 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5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Escova redonda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140 8244 500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 </a:t>
                      </a:r>
                      <a:endParaRPr lang="pt-pt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568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Bocal para cantos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147 0146 500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ou 107408039</a:t>
                      </a:r>
                      <a:endParaRPr lang="pt-pt" sz="500" b="0" i="1" u="none" strike="noStrike" dirty="0">
                        <a:solidFill>
                          <a:srgbClr val="F7964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da-DK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95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Bocal HF Premium 350 mm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107413080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cinzento atualmente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560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Bocal HF Premium 495 mm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107413081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cinzento atualmente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43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Ranhura do radiador</a:t>
                      </a:r>
                      <a:endParaRPr lang="pt-p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>
                          <a:effectLst/>
                        </a:rPr>
                        <a:t>81530400</a:t>
                      </a:r>
                      <a:endParaRPr lang="pt-pt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500" b="0" i="0" u="none" strike="noStrike" baseline="0" dirty="0">
                          <a:effectLst/>
                        </a:rPr>
                        <a:t>cinzento atualmente</a:t>
                      </a:r>
                      <a:endParaRPr lang="pt-pt" sz="500" b="0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>
                          <a:effectLst/>
                        </a:rPr>
                        <a:t> </a:t>
                      </a:r>
                      <a:endParaRPr lang="en-DK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500" u="none" strike="noStrike" dirty="0">
                          <a:effectLst/>
                        </a:rPr>
                        <a:t> </a:t>
                      </a:r>
                      <a:endParaRPr lang="en-DK" sz="5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2895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2BD4B-A2DB-697B-2604-CF8EFE0403B0}"/>
              </a:ext>
            </a:extLst>
          </p:cNvPr>
          <p:cNvSpPr txBox="1"/>
          <p:nvPr/>
        </p:nvSpPr>
        <p:spPr>
          <a:xfrm>
            <a:off x="475520" y="6302547"/>
            <a:ext cx="393916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800" dirty="0"/>
              <a:t>*Modelos de co-branding/marca privada não incluídos na apresentação de vendas</a:t>
            </a:r>
          </a:p>
        </p:txBody>
      </p:sp>
    </p:spTree>
    <p:extLst>
      <p:ext uri="{BB962C8B-B14F-4D97-AF65-F5344CB8AC3E}">
        <p14:creationId xmlns:p14="http://schemas.microsoft.com/office/powerpoint/2010/main" val="7654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D2A058-3B3F-B3DC-B621-8EF62D24E5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D2A058-3B3F-B3DC-B621-8EF62D24E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93DB7-18D8-7025-D233-9183D6660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l" rtl="0"/>
            <a:r>
              <a:rPr lang="pt-pt" b="0" i="0" u="none" baseline="0" dirty="0"/>
              <a:t>Novos PNs globais*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Hierarquia</a:t>
            </a:r>
            <a:r>
              <a:rPr lang="en-US" dirty="0"/>
              <a:t> do VP300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E3458-A28C-B948-960B-FCE1FB46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419135"/>
              </p:ext>
            </p:extLst>
          </p:nvPr>
        </p:nvGraphicFramePr>
        <p:xfrm>
          <a:off x="475520" y="1412875"/>
          <a:ext cx="11232000" cy="4198440"/>
        </p:xfrm>
        <a:graphic>
          <a:graphicData uri="http://schemas.openxmlformats.org/drawingml/2006/table">
            <a:tbl>
              <a:tblPr firstRow="1"/>
              <a:tblGrid>
                <a:gridCol w="2160000">
                  <a:extLst>
                    <a:ext uri="{9D8B030D-6E8A-4147-A177-3AD203B41FA5}">
                      <a16:colId xmlns:a16="http://schemas.microsoft.com/office/drawing/2014/main" val="103734834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018176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468763889"/>
                    </a:ext>
                  </a:extLst>
                </a:gridCol>
                <a:gridCol w="4752000">
                  <a:extLst>
                    <a:ext uri="{9D8B030D-6E8A-4147-A177-3AD203B41FA5}">
                      <a16:colId xmlns:a16="http://schemas.microsoft.com/office/drawing/2014/main" val="1868493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Plataforma – L4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Variante – L5 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PN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Nível da máquina – L6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14391"/>
                  </a:ext>
                </a:extLst>
              </a:tr>
              <a:tr h="0">
                <a:tc rowSpan="19"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97452 – VP300 ll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107421148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C US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75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ZA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139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797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BASIC XC JP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0241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 C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482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042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BASIC XC JP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7224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107421158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550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EC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7843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S2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EP S2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1032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1542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0874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805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CH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5931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BASIC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6152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C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982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S2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XECP S2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7697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7459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EC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1483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4BDFD2-7180-C45D-C005-39E2D84DEC91}"/>
              </a:ext>
            </a:extLst>
          </p:cNvPr>
          <p:cNvSpPr txBox="1"/>
          <p:nvPr/>
        </p:nvSpPr>
        <p:spPr>
          <a:xfrm>
            <a:off x="475519" y="6301954"/>
            <a:ext cx="41456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800" dirty="0"/>
              <a:t>*Modelos de co-branding/marca privada não incluídos na apresentação de vendas</a:t>
            </a:r>
          </a:p>
        </p:txBody>
      </p:sp>
    </p:spTree>
    <p:extLst>
      <p:ext uri="{BB962C8B-B14F-4D97-AF65-F5344CB8AC3E}">
        <p14:creationId xmlns:p14="http://schemas.microsoft.com/office/powerpoint/2010/main" val="13849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D2A058-3B3F-B3DC-B621-8EF62D24E5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D2A058-3B3F-B3DC-B621-8EF62D24E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93DB7-18D8-7025-D233-9183D6660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Novos</a:t>
            </a:r>
            <a:r>
              <a:rPr lang="en-US" dirty="0"/>
              <a:t> PNs </a:t>
            </a:r>
            <a:r>
              <a:rPr lang="en-US" dirty="0" err="1"/>
              <a:t>globais</a:t>
            </a:r>
            <a:r>
              <a:rPr lang="en-US" dirty="0"/>
              <a:t>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 err="1"/>
              <a:t>Hierarquia</a:t>
            </a:r>
            <a:r>
              <a:rPr lang="en-US" dirty="0"/>
              <a:t> do VP400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E3458-A28C-B948-960B-FCE1FB46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69559"/>
              </p:ext>
            </p:extLst>
          </p:nvPr>
        </p:nvGraphicFramePr>
        <p:xfrm>
          <a:off x="479424" y="1412875"/>
          <a:ext cx="11232000" cy="2734320"/>
        </p:xfrm>
        <a:graphic>
          <a:graphicData uri="http://schemas.openxmlformats.org/drawingml/2006/table">
            <a:tbl>
              <a:tblPr firstRow="1"/>
              <a:tblGrid>
                <a:gridCol w="2160000">
                  <a:extLst>
                    <a:ext uri="{9D8B030D-6E8A-4147-A177-3AD203B41FA5}">
                      <a16:colId xmlns:a16="http://schemas.microsoft.com/office/drawing/2014/main" val="103734834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018176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468763889"/>
                    </a:ext>
                  </a:extLst>
                </a:gridCol>
                <a:gridCol w="4752000">
                  <a:extLst>
                    <a:ext uri="{9D8B030D-6E8A-4147-A177-3AD203B41FA5}">
                      <a16:colId xmlns:a16="http://schemas.microsoft.com/office/drawing/2014/main" val="1868493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Plataforma – L4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Variante – L5 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PN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pt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Nível da máquina – L6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14391"/>
                  </a:ext>
                </a:extLst>
              </a:tr>
              <a:tr h="0">
                <a:tc rowSpan="12"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97454 – VP400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2"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75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85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139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R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797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XTCP CH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3956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XECP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0241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CP US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482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XTCP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042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7224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550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7843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10324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49C4341-1E77-3B02-B9E9-337DA911EA0F}"/>
              </a:ext>
            </a:extLst>
          </p:cNvPr>
          <p:cNvSpPr txBox="1"/>
          <p:nvPr/>
        </p:nvSpPr>
        <p:spPr>
          <a:xfrm>
            <a:off x="475519" y="6303698"/>
            <a:ext cx="406698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800" dirty="0"/>
              <a:t>*Modelos de co-branding/marca privada não incluídos na apresentação de vendas</a:t>
            </a:r>
          </a:p>
        </p:txBody>
      </p:sp>
    </p:spTree>
    <p:extLst>
      <p:ext uri="{BB962C8B-B14F-4D97-AF65-F5344CB8AC3E}">
        <p14:creationId xmlns:p14="http://schemas.microsoft.com/office/powerpoint/2010/main" val="41186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6911FA-3949-F8F4-2DE6-ECC3C34716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 err="1"/>
              <a:t>Apresentamos</a:t>
            </a:r>
            <a:r>
              <a:rPr lang="en-GB" sz="1200" dirty="0"/>
              <a:t> </a:t>
            </a:r>
            <a:r>
              <a:rPr lang="en-GB" sz="1200" dirty="0" err="1"/>
              <a:t>os</a:t>
            </a:r>
            <a:r>
              <a:rPr lang="en-GB" sz="1200" dirty="0"/>
              <a:t> </a:t>
            </a:r>
            <a:r>
              <a:rPr lang="en-GB" sz="1200" dirty="0" err="1"/>
              <a:t>novos</a:t>
            </a:r>
            <a:r>
              <a:rPr lang="en-GB" sz="1200" dirty="0"/>
              <a:t> </a:t>
            </a:r>
            <a:r>
              <a:rPr lang="en-GB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Nilfisk</a:t>
            </a:r>
            <a:r>
              <a:rPr lang="en-GB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 VP300 e VP400 </a:t>
            </a:r>
            <a:r>
              <a:rPr lang="pt-BR" sz="1200" dirty="0"/>
              <a:t>— aspiradores comerciais de pó dirigidos para o nível de entrada e concebidos para oferecer o melhor desempenho da sua classe em parâmetros chave.</a:t>
            </a:r>
          </a:p>
          <a:p>
            <a:pPr marL="0" indent="0">
              <a:buNone/>
            </a:pPr>
            <a:endParaRPr lang="pt-BR" sz="1200" dirty="0"/>
          </a:p>
          <a:p>
            <a:r>
              <a:rPr lang="pt-BR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VP300: </a:t>
            </a:r>
            <a:r>
              <a:rPr lang="pt-BR" sz="1200" dirty="0"/>
              <a:t>Uma versão melhorada do modelo VP300 de confiança.</a:t>
            </a:r>
          </a:p>
          <a:p>
            <a:r>
              <a:rPr lang="pt-BR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VP400: </a:t>
            </a:r>
            <a:r>
              <a:rPr lang="pt-BR" sz="1200" dirty="0"/>
              <a:t>Uma nova adição duradoura com um prático sistema de enrolamento do cabo, expandindo a gama de produtos.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Ambos os modelos foram cuidadosamente concebidos a pensar no operador:</a:t>
            </a:r>
          </a:p>
          <a:p>
            <a:r>
              <a:rPr lang="pt-BR" sz="1200" dirty="0"/>
              <a:t>Compactos e leves para um manuseamento sem esforço.</a:t>
            </a:r>
          </a:p>
          <a:p>
            <a:r>
              <a:rPr lang="pt-BR" sz="1200" dirty="0"/>
              <a:t>Elevada versatilidade para se adaptarem às necessidades específicas </a:t>
            </a:r>
            <a:br>
              <a:rPr lang="pt-BR" sz="1200" dirty="0"/>
            </a:br>
            <a:r>
              <a:rPr lang="pt-BR" sz="1200" dirty="0"/>
              <a:t>do cliente.</a:t>
            </a:r>
          </a:p>
          <a:p>
            <a:r>
              <a:rPr lang="pt-BR" sz="1200" dirty="0"/>
              <a:t>Fiabilidade para várias horas de utilização diária, oferecendo um elevado desempenho consistente.</a:t>
            </a:r>
          </a:p>
          <a:p>
            <a:r>
              <a:rPr lang="pt-BR" sz="1200" dirty="0"/>
              <a:t>Uma interface fácil de usar, garantindo uma operação intuitiva mesmo </a:t>
            </a:r>
            <a:br>
              <a:rPr lang="pt-BR" sz="1200" dirty="0"/>
            </a:br>
            <a:r>
              <a:rPr lang="pt-BR" sz="1200" dirty="0"/>
              <a:t>para os utilizadores iniciantes.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O VP300 e o VP400 combinam potência e conveniência num pequeno espaço, tornando-os ideais para profissionais que procuram soluções de limpeza eficientes e fiáveis.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36C89-5A53-2D14-7475-D7CB90A7C6C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AF1CB-5C73-5100-2D67-611263710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75F00-C887-B0F1-203E-62B3755475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Uma nova fórmula para a simplicidade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BC2C5C-26DE-A0DB-8CDA-663A459B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Dry Canister</a:t>
            </a:r>
          </a:p>
        </p:txBody>
      </p:sp>
      <p:pic>
        <p:nvPicPr>
          <p:cNvPr id="9" name="Picture Placeholder 7" descr="A person vacuuming a room&#10;&#10;Description automatically generated">
            <a:extLst>
              <a:ext uri="{FF2B5EF4-FFF2-40B4-BE49-F238E27FC236}">
                <a16:creationId xmlns:a16="http://schemas.microsoft.com/office/drawing/2014/main" id="{4E4AB057-C478-F6C0-A9F2-C378523094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" b="5"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187709-31D8-35A4-5888-D0526FFFE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BD1002-61D2-567F-3288-602C666DC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Aplicação</a:t>
            </a:r>
            <a:r>
              <a:rPr lang="en-US" dirty="0"/>
              <a:t> e </a:t>
            </a:r>
            <a:r>
              <a:rPr lang="en-US" dirty="0" err="1"/>
              <a:t>utilizações</a:t>
            </a:r>
            <a:r>
              <a:rPr lang="en-US" dirty="0"/>
              <a:t> </a:t>
            </a:r>
            <a:r>
              <a:rPr lang="en-US" dirty="0" err="1"/>
              <a:t>principais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CCD52-8DA8-1371-F88F-B797EFA498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AAC7D-11A7-AFB3-DA60-26F2209C97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67258-2D22-BD88-0C0C-A093751248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F9A4F-2F2C-3B77-3B82-1BE269B42C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5531487-FB54-E59F-89DD-CEDDF3C76B1E}"/>
              </a:ext>
            </a:extLst>
          </p:cNvPr>
          <p:cNvSpPr txBox="1">
            <a:spLocks/>
          </p:cNvSpPr>
          <p:nvPr/>
        </p:nvSpPr>
        <p:spPr>
          <a:xfrm>
            <a:off x="488051" y="1620773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Empresas</a:t>
            </a:r>
            <a:r>
              <a:rPr lang="en-US" dirty="0"/>
              <a:t> de </a:t>
            </a:r>
            <a:r>
              <a:rPr lang="en-US" dirty="0" err="1"/>
              <a:t>limpeza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4A75E69-3F2C-A092-50EF-178FCA952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da-DK" dirty="0"/>
              <a:t>Clientes principais | CC&amp;I</a:t>
            </a:r>
          </a:p>
        </p:txBody>
      </p:sp>
      <p:sp>
        <p:nvSpPr>
          <p:cNvPr id="28" name="Title 12">
            <a:extLst>
              <a:ext uri="{FF2B5EF4-FFF2-40B4-BE49-F238E27FC236}">
                <a16:creationId xmlns:a16="http://schemas.microsoft.com/office/drawing/2014/main" id="{0EA9AF8E-35DE-47CE-E504-52AC68CA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vert="horz"/>
          <a:lstStyle/>
          <a:p>
            <a:r>
              <a:rPr lang="en-US" dirty="0" err="1"/>
              <a:t>Segmentos</a:t>
            </a:r>
            <a:r>
              <a:rPr lang="en-US" dirty="0"/>
              <a:t> </a:t>
            </a:r>
            <a:r>
              <a:rPr lang="en-US" dirty="0" err="1"/>
              <a:t>alvo</a:t>
            </a:r>
            <a:r>
              <a:rPr lang="en-US" dirty="0"/>
              <a:t> 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8B77A281-0965-AB65-06F4-FB1E483F6B70}"/>
              </a:ext>
            </a:extLst>
          </p:cNvPr>
          <p:cNvSpPr txBox="1">
            <a:spLocks/>
          </p:cNvSpPr>
          <p:nvPr/>
        </p:nvSpPr>
        <p:spPr>
          <a:xfrm>
            <a:off x="3331455" y="1629719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Instituições</a:t>
            </a:r>
            <a:endParaRPr lang="en-US" dirty="0"/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5CE48DB-D73F-3F08-CBDA-8272E2CF4068}"/>
              </a:ext>
            </a:extLst>
          </p:cNvPr>
          <p:cNvSpPr txBox="1">
            <a:spLocks/>
          </p:cNvSpPr>
          <p:nvPr/>
        </p:nvSpPr>
        <p:spPr>
          <a:xfrm>
            <a:off x="6177135" y="1629719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Setor</a:t>
            </a:r>
            <a:r>
              <a:rPr lang="en-US" dirty="0"/>
              <a:t> </a:t>
            </a:r>
            <a:r>
              <a:rPr lang="en-US" dirty="0" err="1"/>
              <a:t>hoteleiro</a:t>
            </a:r>
            <a:endParaRPr lang="en-US" dirty="0"/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AFB1FAE5-E06B-C8C7-091A-8BA1FDC800CF}"/>
              </a:ext>
            </a:extLst>
          </p:cNvPr>
          <p:cNvSpPr txBox="1">
            <a:spLocks/>
          </p:cNvSpPr>
          <p:nvPr/>
        </p:nvSpPr>
        <p:spPr>
          <a:xfrm>
            <a:off x="9022814" y="1629720"/>
            <a:ext cx="2696110" cy="2251642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Administração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 </a:t>
            </a:r>
            <a:r>
              <a:rPr lang="en-US" dirty="0" err="1"/>
              <a:t>escritórios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C78734-C080-31D3-5CDF-31799C23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75" y="1620772"/>
            <a:ext cx="2696111" cy="14100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A453B-37E5-A5A7-6C41-6EB816244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455" y="1629720"/>
            <a:ext cx="2696111" cy="14011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D304B9-1BA0-FF78-7EDC-6CFB55CFE5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814" y="1629719"/>
            <a:ext cx="2696111" cy="1401123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4F0CEB8A-FBCD-263B-C3C1-CA46D526FC46}"/>
              </a:ext>
            </a:extLst>
          </p:cNvPr>
          <p:cNvSpPr txBox="1">
            <a:spLocks/>
          </p:cNvSpPr>
          <p:nvPr/>
        </p:nvSpPr>
        <p:spPr>
          <a:xfrm>
            <a:off x="1903295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/>
              <a:t>Ensino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D1EA3E9C-824B-9503-EAA9-BBDCC33811C2}"/>
              </a:ext>
            </a:extLst>
          </p:cNvPr>
          <p:cNvSpPr txBox="1">
            <a:spLocks/>
          </p:cNvSpPr>
          <p:nvPr/>
        </p:nvSpPr>
        <p:spPr>
          <a:xfrm>
            <a:off x="4752879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Cuidados</a:t>
            </a:r>
            <a:r>
              <a:rPr lang="en-US" dirty="0"/>
              <a:t> de </a:t>
            </a:r>
            <a:r>
              <a:rPr lang="en-US" dirty="0" err="1"/>
              <a:t>saúde</a:t>
            </a:r>
            <a:endParaRPr lang="en-US" dirty="0"/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0272F387-A5C9-0F13-2592-28A8BB34C431}"/>
              </a:ext>
            </a:extLst>
          </p:cNvPr>
          <p:cNvSpPr txBox="1">
            <a:spLocks/>
          </p:cNvSpPr>
          <p:nvPr/>
        </p:nvSpPr>
        <p:spPr>
          <a:xfrm>
            <a:off x="7598559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/>
              <a:t>Retalho</a:t>
            </a: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7DB9A5-C964-2893-B959-3C0681C7E3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199" y="4016991"/>
            <a:ext cx="2696111" cy="14011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5A2409-D2C7-FB94-D7B2-F9141A4375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879" y="4016991"/>
            <a:ext cx="2696111" cy="14011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7793F9-41D5-AFAC-D0B7-3EB2019965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58" y="4016988"/>
            <a:ext cx="2696111" cy="1401123"/>
          </a:xfrm>
          <a:prstGeom prst="rect">
            <a:avLst/>
          </a:prstGeom>
        </p:spPr>
      </p:pic>
      <p:pic>
        <p:nvPicPr>
          <p:cNvPr id="41" name="Picture 40" descr="A person holding a suitcase and looking at his phone&#10;&#10;Description automatically generated">
            <a:extLst>
              <a:ext uri="{FF2B5EF4-FFF2-40B4-BE49-F238E27FC236}">
                <a16:creationId xmlns:a16="http://schemas.microsoft.com/office/drawing/2014/main" id="{7EDBDFA1-4866-757C-C048-E29E17ED3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039" y="1629718"/>
            <a:ext cx="2692206" cy="1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9E80AA6-C8BD-FEF5-2A31-122F342890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E80AA6-C8BD-FEF5-2A31-122F34289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3BC2-CD46-F5AC-9A2F-615629BD81C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1C8C-E160-42EB-07B2-8B9843319E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21540CD-7CEE-79AE-8EA7-46DD9076358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da-DK" sz="180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Arial"/>
              </a:rPr>
              <a:t>VP300 </a:t>
            </a:r>
            <a:r>
              <a:rPr lang="en-US" sz="1800" dirty="0">
                <a:solidFill>
                  <a:srgbClr val="28313F"/>
                </a:solidFill>
                <a:latin typeface="+mj-lt"/>
                <a:ea typeface="Roboto Light"/>
                <a:cs typeface="Arial"/>
              </a:rPr>
              <a:t>–</a:t>
            </a:r>
            <a:r>
              <a:rPr kumimoji="0" lang="da-DK" sz="180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Arial"/>
              </a:rPr>
              <a:t> um sucesso melhorado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Compacto e Leve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Fiável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Simples </a:t>
            </a:r>
            <a:r>
              <a:rPr lang="da-DK" sz="1300" dirty="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–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 Alta produtividade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79D7C5E0-C62C-F8BA-03F6-69185729C364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t-BR" sz="1800" dirty="0">
                <a:solidFill>
                  <a:srgbClr val="28313F"/>
                </a:solidFill>
                <a:latin typeface="+mj-lt"/>
                <a:ea typeface="Roboto Light"/>
                <a:cs typeface="Arial"/>
              </a:rPr>
              <a:t>VP400 – novo (e melhor) da sua classe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Eficientes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Enrolamento do cabo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Sem dificuldades – Poupe </a:t>
            </a:r>
            <a:b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</a:b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tempo e dinheiro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34BA2B4-1083-357E-3701-8B92912B9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DE3105-E8FC-9506-059D-CB83AEEE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68390"/>
            <a:ext cx="11233150" cy="388013"/>
          </a:xfrm>
        </p:spPr>
        <p:txBody>
          <a:bodyPr vert="horz"/>
          <a:lstStyle/>
          <a:p>
            <a:r>
              <a:rPr lang="pt-BR" dirty="0"/>
              <a:t>VP300 e VP400 em síntese</a:t>
            </a:r>
            <a:endParaRPr lang="en-DK" dirty="0"/>
          </a:p>
        </p:txBody>
      </p:sp>
      <p:pic>
        <p:nvPicPr>
          <p:cNvPr id="3" name="Picture 2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0423DB1E-3240-378C-800B-19E0B1110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2143672"/>
            <a:ext cx="2781300" cy="4047293"/>
          </a:xfrm>
          <a:prstGeom prst="rect">
            <a:avLst/>
          </a:prstGeom>
        </p:spPr>
      </p:pic>
      <p:pic>
        <p:nvPicPr>
          <p:cNvPr id="4" name="Picture 3" descr="A vacuum cleaner with a black handle&#10;&#10;Description automatically generated">
            <a:extLst>
              <a:ext uri="{FF2B5EF4-FFF2-40B4-BE49-F238E27FC236}">
                <a16:creationId xmlns:a16="http://schemas.microsoft.com/office/drawing/2014/main" id="{6A7261BC-3B55-38AF-6E69-D63802A2D1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820" y="2090041"/>
            <a:ext cx="2765195" cy="4159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D7394-AC30-F56F-CFF6-68B0D367088A}"/>
              </a:ext>
            </a:extLst>
          </p:cNvPr>
          <p:cNvSpPr txBox="1"/>
          <p:nvPr/>
        </p:nvSpPr>
        <p:spPr>
          <a:xfrm>
            <a:off x="749596" y="3172219"/>
            <a:ext cx="2902447" cy="2622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1300" kern="100" dirty="0">
                <a:effectLst/>
                <a:latin typeface="Roboto Light"/>
                <a:ea typeface="Roboto Light"/>
                <a:cs typeface="Roboto"/>
              </a:rPr>
              <a:t>O VP300 destaca-se pelo seu design novo, vibrante e de última geração. </a:t>
            </a:r>
            <a:br>
              <a:rPr lang="pt-BR" sz="1300" kern="100" dirty="0">
                <a:effectLst/>
                <a:latin typeface="Roboto Light"/>
                <a:ea typeface="Roboto Light"/>
                <a:cs typeface="Roboto"/>
              </a:rPr>
            </a:br>
            <a:r>
              <a:rPr lang="pt-BR" sz="1300" kern="100" dirty="0">
                <a:effectLst/>
                <a:latin typeface="Roboto Light"/>
                <a:ea typeface="Roboto Light"/>
                <a:cs typeface="Roboto"/>
              </a:rPr>
              <a:t>O design leve apresenta uma ergonomia melhorada na pega, bloqueio e extremidade dobrada, reduzindo </a:t>
            </a:r>
            <a:br>
              <a:rPr lang="pt-BR" sz="1300" kern="100" dirty="0">
                <a:effectLst/>
                <a:latin typeface="Roboto Light"/>
                <a:ea typeface="Roboto Light"/>
                <a:cs typeface="Roboto"/>
              </a:rPr>
            </a:br>
            <a:r>
              <a:rPr lang="pt-BR" sz="1300" kern="100" dirty="0">
                <a:effectLst/>
                <a:latin typeface="Roboto Light"/>
                <a:ea typeface="Roboto Light"/>
                <a:cs typeface="Roboto"/>
              </a:rPr>
              <a:t>o esforço. Também tem a melhor capacidade de enchimento da sua classe e um manuseamento perfeito </a:t>
            </a:r>
            <a:br>
              <a:rPr lang="pt-BR" sz="1300" kern="100" dirty="0">
                <a:effectLst/>
                <a:latin typeface="Roboto Light"/>
                <a:ea typeface="Roboto Light"/>
                <a:cs typeface="Roboto"/>
              </a:rPr>
            </a:br>
            <a:r>
              <a:rPr lang="pt-BR" sz="1300" kern="100" dirty="0">
                <a:effectLst/>
                <a:latin typeface="Roboto Light"/>
                <a:ea typeface="Roboto Light"/>
                <a:cs typeface="Roboto"/>
              </a:rPr>
              <a:t>do cabo. Além disso, o seu funcionamento silencioso </a:t>
            </a:r>
            <a:br>
              <a:rPr lang="pt-BR" sz="1300" kern="100" dirty="0">
                <a:effectLst/>
                <a:latin typeface="Roboto Light"/>
                <a:ea typeface="Roboto Light"/>
                <a:cs typeface="Roboto"/>
              </a:rPr>
            </a:br>
            <a:r>
              <a:rPr lang="pt-BR" sz="1300" kern="100" dirty="0">
                <a:effectLst/>
                <a:latin typeface="Roboto Light"/>
                <a:ea typeface="Roboto Light"/>
                <a:cs typeface="Roboto"/>
              </a:rPr>
              <a:t>aumenta as horas de limpeza.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0F285-F0C2-7D25-1A53-0257E136EFCE}"/>
              </a:ext>
            </a:extLst>
          </p:cNvPr>
          <p:cNvSpPr txBox="1"/>
          <p:nvPr/>
        </p:nvSpPr>
        <p:spPr>
          <a:xfrm>
            <a:off x="6511815" y="3172219"/>
            <a:ext cx="2963537" cy="2622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300" kern="100" dirty="0">
                <a:effectLst/>
                <a:latin typeface="Roboto Light"/>
                <a:ea typeface="Roboto Light"/>
                <a:cs typeface="Roboto"/>
              </a:rPr>
              <a:t>O VP400 destaca-se pelo seu excelente desempenho e conveniência, integrado num recipiente compacto para uma produtividade que poupa tempo. Uma das principais características é o seu enrolamento suave do cabo, eliminando o risco de emaranhamento no dia seguinte. Em combinação com o interruptor de alimentação acionável com o pé, garante transições suaves para outras áreas.</a:t>
            </a:r>
          </a:p>
        </p:txBody>
      </p:sp>
    </p:spTree>
    <p:extLst>
      <p:ext uri="{BB962C8B-B14F-4D97-AF65-F5344CB8AC3E}">
        <p14:creationId xmlns:p14="http://schemas.microsoft.com/office/powerpoint/2010/main" val="37878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2085C-66C4-4B4A-E202-3712CCC1E7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DK" sz="1130" dirty="0">
                <a:latin typeface="Roboto Medium" panose="02000000000000000000" pitchFamily="2" charset="0"/>
                <a:ea typeface="Roboto Medium" panose="02000000000000000000" pitchFamily="2" charset="0"/>
              </a:rPr>
              <a:t>Limpeza diária:</a:t>
            </a:r>
            <a:r>
              <a:rPr lang="en-GB" sz="1130" b="1" dirty="0"/>
              <a:t> </a:t>
            </a:r>
            <a:r>
              <a:rPr lang="pt-BR" sz="1130" dirty="0"/>
              <a:t>Limpe eficazmente áreas de tráfego elevado, como espaços </a:t>
            </a:r>
            <a:br>
              <a:rPr lang="pt-BR" sz="1130" dirty="0"/>
            </a:br>
            <a:r>
              <a:rPr lang="pt-BR" sz="1130" dirty="0"/>
              <a:t>de escritório, quartos de hotel e lojas de retalho com o design leve e portátil.</a:t>
            </a:r>
          </a:p>
          <a:p>
            <a:pPr>
              <a:spcAft>
                <a:spcPts val="1200"/>
              </a:spcAft>
            </a:pPr>
            <a:r>
              <a:rPr lang="pt-BR" sz="1130" dirty="0">
                <a:latin typeface="Roboto Medium" panose="02000000000000000000" pitchFamily="2" charset="0"/>
                <a:ea typeface="Roboto Medium" panose="02000000000000000000" pitchFamily="2" charset="0"/>
              </a:rPr>
              <a:t>Limpeza de espaços apertados:</a:t>
            </a:r>
            <a:r>
              <a:rPr lang="pt-BR" sz="1130" dirty="0"/>
              <a:t> O tamanho compacto e a manobrabilidade tornam-nos ideais para limpar por baixo de secretárias, mobiliário ou cantos apertados.</a:t>
            </a:r>
          </a:p>
          <a:p>
            <a:pPr>
              <a:spcAft>
                <a:spcPts val="1200"/>
              </a:spcAft>
            </a:pPr>
            <a:r>
              <a:rPr lang="pt-BR" sz="1130" dirty="0">
                <a:latin typeface="Roboto Medium" panose="02000000000000000000" pitchFamily="2" charset="0"/>
                <a:ea typeface="Roboto Medium" panose="02000000000000000000" pitchFamily="2" charset="0"/>
              </a:rPr>
              <a:t>Turnos longos: </a:t>
            </a:r>
            <a:r>
              <a:rPr lang="pt-BR" sz="1130" dirty="0"/>
              <a:t>A construção durável suporta uma utilização prolongada para equipas de limpeza que trabalham várias horas por dia sem degradação do desempenho.</a:t>
            </a:r>
          </a:p>
          <a:p>
            <a:pPr>
              <a:spcAft>
                <a:spcPts val="1200"/>
              </a:spcAft>
            </a:pPr>
            <a:r>
              <a:rPr lang="pt-BR" sz="1130" dirty="0">
                <a:latin typeface="Roboto Medium" panose="02000000000000000000" pitchFamily="2" charset="0"/>
                <a:ea typeface="Roboto Medium" panose="02000000000000000000" pitchFamily="2" charset="0"/>
              </a:rPr>
              <a:t>Manuseamento do cabo: </a:t>
            </a:r>
            <a:r>
              <a:rPr lang="pt-BR" sz="1130" dirty="0"/>
              <a:t>O sistema de enrolamento durável do VP400 garante </a:t>
            </a:r>
            <a:br>
              <a:rPr lang="pt-BR" sz="1130" dirty="0"/>
            </a:br>
            <a:r>
              <a:rPr lang="pt-BR" sz="1130" dirty="0"/>
              <a:t>um armazenamento fácil do cabo e reduz o tempo de configuração/desmontagem durante as operações diárias.</a:t>
            </a:r>
          </a:p>
          <a:p>
            <a:pPr>
              <a:spcAft>
                <a:spcPts val="1200"/>
              </a:spcAft>
            </a:pPr>
            <a:r>
              <a:rPr lang="pt-BR" sz="1130" dirty="0">
                <a:latin typeface="Roboto Medium" panose="02000000000000000000" pitchFamily="2" charset="0"/>
                <a:ea typeface="Roboto Medium" panose="02000000000000000000" pitchFamily="2" charset="0"/>
              </a:rPr>
              <a:t>Intuitividade: </a:t>
            </a:r>
            <a:r>
              <a:rPr lang="pt-BR" sz="1130" dirty="0"/>
              <a:t>Interface intuitiva para operação fácil, mesmo por novos funcionários.</a:t>
            </a:r>
          </a:p>
          <a:p>
            <a:pPr>
              <a:spcAft>
                <a:spcPts val="1200"/>
              </a:spcAft>
            </a:pPr>
            <a:r>
              <a:rPr lang="pt-BR" sz="1130" dirty="0">
                <a:latin typeface="Roboto Medium" panose="02000000000000000000" pitchFamily="2" charset="0"/>
                <a:ea typeface="Roboto Medium" panose="02000000000000000000" pitchFamily="2" charset="0"/>
              </a:rPr>
              <a:t>Adaptabilidade multisuperfície: </a:t>
            </a:r>
            <a:r>
              <a:rPr lang="pt-BR" sz="1130" dirty="0"/>
              <a:t>O desempenho versátil adapta-se a uma variedade de superfícies, desde alcatifas em quartos de hotel a pavimentos rígidos em átrios ou cozinhas.</a:t>
            </a:r>
          </a:p>
          <a:p>
            <a:pPr>
              <a:spcAft>
                <a:spcPts val="1200"/>
              </a:spcAft>
            </a:pPr>
            <a:r>
              <a:rPr lang="pt-BR" sz="1130" dirty="0">
                <a:latin typeface="Roboto Medium" panose="02000000000000000000" pitchFamily="2" charset="0"/>
                <a:ea typeface="Roboto Medium" panose="02000000000000000000" pitchFamily="2" charset="0"/>
              </a:rPr>
              <a:t>Baixa manutenção: </a:t>
            </a:r>
            <a:r>
              <a:rPr lang="pt-BR" sz="1130" dirty="0"/>
              <a:t>Fiável com trocas de filtro fáceis para reduzir o tempo </a:t>
            </a:r>
            <a:br>
              <a:rPr lang="pt-BR" sz="1130" dirty="0"/>
            </a:br>
            <a:r>
              <a:rPr lang="pt-BR" sz="1130" dirty="0"/>
              <a:t>de inatividade.</a:t>
            </a:r>
          </a:p>
          <a:p>
            <a:pPr>
              <a:spcAft>
                <a:spcPts val="1200"/>
              </a:spcAft>
            </a:pPr>
            <a:r>
              <a:rPr lang="pt-BR" sz="1130" dirty="0">
                <a:latin typeface="Roboto Medium" panose="02000000000000000000" pitchFamily="2" charset="0"/>
                <a:ea typeface="Roboto Medium" panose="02000000000000000000" pitchFamily="2" charset="0"/>
              </a:rPr>
              <a:t>Operação silenciosa: </a:t>
            </a:r>
            <a:r>
              <a:rPr lang="pt-BR" sz="1130" dirty="0"/>
              <a:t>Ideal para ambientes sensíveis ao ruído.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4028A-FDF6-2875-1265-9AD272889F3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4DFE8-6B2A-A514-626F-132EC022728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42D803-0282-32A1-6F95-307294F5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07038" cy="388013"/>
          </a:xfrm>
        </p:spPr>
        <p:txBody>
          <a:bodyPr/>
          <a:lstStyle/>
          <a:p>
            <a:r>
              <a:rPr lang="pt-BR" dirty="0"/>
              <a:t>Principais aplicações e trabalhos a realizar</a:t>
            </a:r>
            <a:endParaRPr lang="en-US" dirty="0"/>
          </a:p>
        </p:txBody>
      </p:sp>
      <p:pic>
        <p:nvPicPr>
          <p:cNvPr id="8" name="Picture Placeholder 12">
            <a:extLst>
              <a:ext uri="{FF2B5EF4-FFF2-40B4-BE49-F238E27FC236}">
                <a16:creationId xmlns:a16="http://schemas.microsoft.com/office/drawing/2014/main" id="{01F55B04-01F3-17D1-A980-18951FE87AB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5582FE-2C6D-E490-5C22-B3B9BE7EF308}"/>
              </a:ext>
            </a:extLst>
          </p:cNvPr>
          <p:cNvSpPr txBox="1"/>
          <p:nvPr/>
        </p:nvSpPr>
        <p:spPr>
          <a:xfrm>
            <a:off x="6205537" y="5963068"/>
            <a:ext cx="5507037" cy="320257"/>
          </a:xfrm>
          <a:prstGeom prst="rect">
            <a:avLst/>
          </a:prstGeom>
          <a:noFill/>
        </p:spPr>
        <p:txBody>
          <a:bodyPr wrap="square" lIns="216000" tIns="0" rIns="0" bIns="180000" anchor="b" anchorCtr="0">
            <a:spAutoFit/>
          </a:bodyPr>
          <a:lstStyle/>
          <a:p>
            <a:r>
              <a:rPr lang="pt-BR" sz="900" dirty="0">
                <a:latin typeface="Roboto Light italic" panose="02000000000000000000" pitchFamily="2" charset="0"/>
                <a:ea typeface="Roboto Light italic" panose="02000000000000000000" pitchFamily="2" charset="0"/>
              </a:rPr>
              <a:t>As imagens são preliminares e podem diferir do produto final </a:t>
            </a:r>
          </a:p>
        </p:txBody>
      </p:sp>
    </p:spTree>
    <p:extLst>
      <p:ext uri="{BB962C8B-B14F-4D97-AF65-F5344CB8AC3E}">
        <p14:creationId xmlns:p14="http://schemas.microsoft.com/office/powerpoint/2010/main" val="5823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EA54C-7FCE-367B-4316-E3C62E48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EDCE8F-D235-141D-3868-81A82DE67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283325"/>
          </a:xfrm>
        </p:spPr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63B47-2C6F-F226-0299-8BFEB2CD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Principais características, benefícios e acessórios opcionais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A0860-D5A5-7113-264A-34E39527E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7A10E-6894-9429-9BD7-B78C5CF74B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BBDC39B-AE65-8DA9-CCE7-345BEEC002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Simples e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intuitiva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 ​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pt-BR" sz="900" dirty="0">
                <a:solidFill>
                  <a:schemeClr val="tx2"/>
                </a:solidFill>
              </a:rPr>
              <a:t>Concebido para um funcionamento sem problemas, o nosso produto oferece pontos de contacto intuitivos, substituição fácil do saco para uma manutenção sem complicações e funcionalidades fáceis de utilizar, como um interruptor de alimentação acionado com o pé e um manuseamento conveniente do cabo. Estes garantem uma utilização sem esforço, transições de tarefas suaves e permitem um trabalho eficiente e ininterrupto todos os dias.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C6C9203-73B7-3B7A-5E12-E749C50117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sz="1200" dirty="0">
                <a:latin typeface="+mj-lt"/>
              </a:rPr>
              <a:t>Potente e </a:t>
            </a:r>
            <a:r>
              <a:rPr lang="en-US" sz="1200" dirty="0" err="1">
                <a:latin typeface="+mj-lt"/>
              </a:rPr>
              <a:t>produtivo</a:t>
            </a:r>
            <a:endParaRPr lang="en-US" sz="1200" dirty="0">
              <a:latin typeface="+mj-lt"/>
            </a:endParaRP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pt-BR" sz="900" dirty="0">
                <a:solidFill>
                  <a:schemeClr val="tx2"/>
                </a:solidFill>
              </a:rPr>
              <a:t>Concebida para um desempenho superior, esta gama proporciona uma limpeza profunda com menos passagens. </a:t>
            </a:r>
            <a:br>
              <a:rPr lang="pt-BR" sz="900" dirty="0">
                <a:solidFill>
                  <a:schemeClr val="tx2"/>
                </a:solidFill>
              </a:rPr>
            </a:br>
            <a:r>
              <a:rPr lang="pt-BR" sz="900" dirty="0">
                <a:solidFill>
                  <a:schemeClr val="tx2"/>
                </a:solidFill>
              </a:rPr>
              <a:t>A melhor capacidade de enchimento efetivo da sua classe minimiza as trocas de sacos e poupa custos. Compacta e ágil, destaca-se em espaços apertados e o seu funcionamento silencioso garante que a limpeza pode ser feita a qualquer momento sem interrupções.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65F9104-F3DE-7577-C02E-08E61C9BD0B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sz="1200" dirty="0" err="1">
                <a:latin typeface="+mj-lt"/>
              </a:rPr>
              <a:t>Comodidade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aos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seus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pés</a:t>
            </a:r>
            <a:endParaRPr lang="en-US" sz="1200" dirty="0">
              <a:latin typeface="+mj-lt"/>
            </a:endParaRP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pt-BR" sz="900" dirty="0">
                <a:solidFill>
                  <a:schemeClr val="tx2"/>
                </a:solidFill>
              </a:rPr>
              <a:t>Concebido para facilidade e eficiência, o nosso aspirador leve e ergonómico reduz o esforço e é fácil de transportar. Os pontos de contacto intuitivos e o acesso sem ferramentas simplificam a manutenção do saco e do filtro, com pré-filtros e filtros HEPA fáceis de substituir, garantindo uma qualidade do ar ideal e poupando tempo. Os acessórios versáteis são convenientemente guardados na máquina, mantendo tudo ao alcance para uma limpeza eficiente e adaptável.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ABC0E-0EAB-FAC8-7FEF-A5508759170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 dirty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AD7C-7456-BF75-D99D-6EC753F5ECB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CCBD3B-CB4C-5697-30A7-04CC21BD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valores</a:t>
            </a:r>
            <a:r>
              <a:rPr lang="en-US" dirty="0"/>
              <a:t> e </a:t>
            </a:r>
            <a:r>
              <a:rPr lang="en-US" dirty="0" err="1"/>
              <a:t>vantagens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75F957-D280-5AFD-6FA3-5C10C27DF521}"/>
              </a:ext>
            </a:extLst>
          </p:cNvPr>
          <p:cNvSpPr txBox="1"/>
          <p:nvPr/>
        </p:nvSpPr>
        <p:spPr>
          <a:xfrm>
            <a:off x="479425" y="1103967"/>
            <a:ext cx="11233150" cy="100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Aft>
                <a:spcPts val="600"/>
              </a:spcAft>
              <a:tabLst>
                <a:tab pos="5737225" algn="l"/>
              </a:tabLst>
            </a:pPr>
            <a:r>
              <a:rPr lang="es-ES" sz="2000" i="0" spc="20" dirty="0">
                <a:solidFill>
                  <a:schemeClr val="accent3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A </a:t>
            </a:r>
            <a:r>
              <a:rPr lang="es-ES" sz="2000" i="0" spc="20" dirty="0" err="1">
                <a:solidFill>
                  <a:schemeClr val="accent3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simplicidade</a:t>
            </a:r>
            <a:r>
              <a:rPr lang="es-ES" sz="2000" i="0" spc="20" dirty="0">
                <a:solidFill>
                  <a:schemeClr val="accent3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redefinida</a:t>
            </a:r>
            <a:endParaRPr lang="en-GB" sz="2000" i="0" spc="20" dirty="0">
              <a:solidFill>
                <a:schemeClr val="accent3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ctr" fontAlgn="base">
              <a:lnSpc>
                <a:spcPct val="120000"/>
              </a:lnSpc>
              <a:spcAft>
                <a:spcPts val="600"/>
              </a:spcAft>
              <a:tabLst>
                <a:tab pos="5737225" algn="l"/>
              </a:tabLst>
            </a:pPr>
            <a:r>
              <a:rPr lang="pt-BR" sz="1300" dirty="0"/>
              <a:t>Para a limpeza, os modelos VP300 e VP400 são máquinas compactas e de alto desempenho. Com grande potência e um design leve, ajudam a reduzir o esforço e a cumprir os rigorosos requisitos de saúde e segurança, melhorando as condições de trabalho.</a:t>
            </a:r>
          </a:p>
        </p:txBody>
      </p:sp>
      <p:pic>
        <p:nvPicPr>
          <p:cNvPr id="29" name="Picture 2" descr="Simple and intuitive​">
            <a:extLst>
              <a:ext uri="{FF2B5EF4-FFF2-40B4-BE49-F238E27FC236}">
                <a16:creationId xmlns:a16="http://schemas.microsoft.com/office/drawing/2014/main" id="{A624F103-E988-6521-6CE5-369F673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4491433"/>
            <a:ext cx="3559174" cy="17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onvenience at your feet">
            <a:extLst>
              <a:ext uri="{FF2B5EF4-FFF2-40B4-BE49-F238E27FC236}">
                <a16:creationId xmlns:a16="http://schemas.microsoft.com/office/drawing/2014/main" id="{72D94C1F-FA7F-FAF1-D1F4-37D27C5F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4491432"/>
            <a:ext cx="3559175" cy="17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Powerful and productive​  ">
            <a:extLst>
              <a:ext uri="{FF2B5EF4-FFF2-40B4-BE49-F238E27FC236}">
                <a16:creationId xmlns:a16="http://schemas.microsoft.com/office/drawing/2014/main" id="{13F4FD20-8FAF-3681-14A6-D487F447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2" y="4491433"/>
            <a:ext cx="3559174" cy="17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03b321-3545-4bfc-b111-7702843b6d40">
      <Terms xmlns="http://schemas.microsoft.com/office/infopath/2007/PartnerControls"/>
    </lcf76f155ced4ddcb4097134ff3c332f>
    <TaxCatchAll xmlns="c56df868-51cc-4d63-9bd1-3347174802f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6ACC8E258210344A9FE922C0D29B270" ma:contentTypeVersion="15" ma:contentTypeDescription="Crear nuevo documento." ma:contentTypeScope="" ma:versionID="826294b1d43caf0ba846623293373ada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66852e10410c086ae2f135cc15f2687e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4CFF4DF0-C362-4CE3-BC8D-D55629784E08"/>
    <ds:schemaRef ds:uri="a51901c0-0402-4d12-9849-aea77cadd7e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957957d-4a92-4580-a2cf-b69d4e975ccd"/>
    <ds:schemaRef ds:uri="1b808c17-2139-49cd-a317-8fc80a969d6a"/>
    <ds:schemaRef ds:uri="http://www.w3.org/XML/1998/namespace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1968F3A-0104-448A-9301-6109B94F435E}"/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138</TotalTime>
  <Words>6007</Words>
  <Application>Microsoft Office PowerPoint</Application>
  <PresentationFormat>Panorámica</PresentationFormat>
  <Paragraphs>3309</Paragraphs>
  <Slides>22</Slides>
  <Notes>3</Notes>
  <HiddenSlides>0</HiddenSlides>
  <MMClips>1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8" baseType="lpstr">
      <vt:lpstr>Arial</vt:lpstr>
      <vt:lpstr>Calibri</vt:lpstr>
      <vt:lpstr>Courier New</vt:lpstr>
      <vt:lpstr>Poppins</vt:lpstr>
      <vt:lpstr>Roboto</vt:lpstr>
      <vt:lpstr>Roboto Black</vt:lpstr>
      <vt:lpstr>Roboto Bold</vt:lpstr>
      <vt:lpstr>Roboto Bold (Headings)</vt:lpstr>
      <vt:lpstr>Roboto Light</vt:lpstr>
      <vt:lpstr>Roboto Light (Body)</vt:lpstr>
      <vt:lpstr>Roboto Light italic</vt:lpstr>
      <vt:lpstr>Roboto Medium</vt:lpstr>
      <vt:lpstr>Wingdings</vt:lpstr>
      <vt:lpstr>Nilfisk Toolbox_Standard_4-3</vt:lpstr>
      <vt:lpstr>think-cell Slide</vt:lpstr>
      <vt:lpstr>Diapositiva think-cell</vt:lpstr>
      <vt:lpstr>Presentación de PowerPoint</vt:lpstr>
      <vt:lpstr>Presentación de PowerPoint</vt:lpstr>
      <vt:lpstr>Compact Dry Canister</vt:lpstr>
      <vt:lpstr>2</vt:lpstr>
      <vt:lpstr>Segmentos alvo </vt:lpstr>
      <vt:lpstr>VP300 e VP400 em síntese</vt:lpstr>
      <vt:lpstr>Principais aplicações e trabalhos a realizar</vt:lpstr>
      <vt:lpstr>3</vt:lpstr>
      <vt:lpstr>Principais valores e vantagens</vt:lpstr>
      <vt:lpstr>Principais características  e design – VP300</vt:lpstr>
      <vt:lpstr>Principais características  e design – VP400</vt:lpstr>
      <vt:lpstr>Atualizações da nova gama</vt:lpstr>
      <vt:lpstr>Demonstração de vendas</vt:lpstr>
      <vt:lpstr>4</vt:lpstr>
      <vt:lpstr>Resumo do VP300</vt:lpstr>
      <vt:lpstr>Resumo do VP400</vt:lpstr>
      <vt:lpstr>Especificações técnicas do VP300</vt:lpstr>
      <vt:lpstr>Configuração do VP300</vt:lpstr>
      <vt:lpstr>Especificações técnicas de VP400</vt:lpstr>
      <vt:lpstr>Configuração VP400</vt:lpstr>
      <vt:lpstr>Hierarquia do VP300</vt:lpstr>
      <vt:lpstr>Hierarquia do VP400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MS365-02 Inbold</dc:creator>
  <cp:lastModifiedBy>Adrián Bora</cp:lastModifiedBy>
  <cp:revision>34</cp:revision>
  <dcterms:created xsi:type="dcterms:W3CDTF">2024-12-18T09:19:17Z</dcterms:created>
  <dcterms:modified xsi:type="dcterms:W3CDTF">2025-03-03T14:40:19Z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0x01010066ACC8E258210344A9FE922C0D29B270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