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ink/ink1.xml" ContentType="application/inkml+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259" r:id="rId5"/>
    <p:sldId id="286" r:id="rId6"/>
    <p:sldId id="287" r:id="rId7"/>
    <p:sldId id="294" r:id="rId8"/>
    <p:sldId id="288" r:id="rId9"/>
    <p:sldId id="2147483092" r:id="rId10"/>
    <p:sldId id="290" r:id="rId11"/>
    <p:sldId id="2147483093" r:id="rId12"/>
    <p:sldId id="291" r:id="rId13"/>
    <p:sldId id="2147483090" r:id="rId14"/>
    <p:sldId id="2147483091" r:id="rId15"/>
    <p:sldId id="2147473185" r:id="rId16"/>
    <p:sldId id="2147483095" r:id="rId17"/>
    <p:sldId id="2147481364" r:id="rId18"/>
    <p:sldId id="2147481367" r:id="rId19"/>
    <p:sldId id="2147483096" r:id="rId20"/>
    <p:sldId id="2147483097" r:id="rId21"/>
    <p:sldId id="2147483098" r:id="rId22"/>
    <p:sldId id="2147483099" r:id="rId23"/>
    <p:sldId id="2147483100" r:id="rId24"/>
    <p:sldId id="2147483101" r:id="rId25"/>
  </p:sldIdLst>
  <p:sldSz cx="12192000" cy="6858000"/>
  <p:notesSz cx="6797675" cy="9872663"/>
  <p:custDataLst>
    <p:tags r:id="rId27"/>
  </p:custDataLst>
  <p:defaultText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Vittrup" initials="CV" lastIdx="44" clrIdx="0">
    <p:extLst>
      <p:ext uri="{19B8F6BF-5375-455C-9EA6-DF929625EA0E}">
        <p15:presenceInfo xmlns:p15="http://schemas.microsoft.com/office/powerpoint/2012/main" userId="S-1-5-21-2455030247-886758136-1406340923-94286" providerId="AD"/>
      </p:ext>
    </p:extLst>
  </p:cmAuthor>
  <p:cmAuthor id="2" name="Lars Chrois" initials="LC" lastIdx="26" clrIdx="1">
    <p:extLst>
      <p:ext uri="{19B8F6BF-5375-455C-9EA6-DF929625EA0E}">
        <p15:presenceInfo xmlns:p15="http://schemas.microsoft.com/office/powerpoint/2012/main" userId="3ee1608269410e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97A4"/>
    <a:srgbClr val="7C878E"/>
    <a:srgbClr val="000000"/>
    <a:srgbClr val="979797"/>
    <a:srgbClr val="4B4F54"/>
    <a:srgbClr val="606A70"/>
    <a:srgbClr val="D4CFBE"/>
    <a:srgbClr val="82827E"/>
    <a:srgbClr val="DDCFBF"/>
    <a:srgbClr val="0547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379" autoAdjust="0"/>
  </p:normalViewPr>
  <p:slideViewPr>
    <p:cSldViewPr snapToGrid="0">
      <p:cViewPr varScale="1">
        <p:scale>
          <a:sx n="104" d="100"/>
          <a:sy n="104" d="100"/>
        </p:scale>
        <p:origin x="816"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8" d="100"/>
          <a:sy n="88" d="100"/>
        </p:scale>
        <p:origin x="6630" y="90"/>
      </p:cViewPr>
      <p:guideLst>
        <p:guide orient="horz" pos="3109"/>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Soerum" userId="5d6d9336-a87a-403f-b568-08cd7aaba360" providerId="ADAL" clId="{F2B3B305-5F30-4ECE-9689-216F4A83A752}"/>
    <pc:docChg chg="delSld modSld">
      <pc:chgData name="Julie Soerum" userId="5d6d9336-a87a-403f-b568-08cd7aaba360" providerId="ADAL" clId="{F2B3B305-5F30-4ECE-9689-216F4A83A752}" dt="2025-02-11T11:45:56.463" v="46" actId="47"/>
      <pc:docMkLst>
        <pc:docMk/>
      </pc:docMkLst>
      <pc:sldChg chg="modSp mod">
        <pc:chgData name="Julie Soerum" userId="5d6d9336-a87a-403f-b568-08cd7aaba360" providerId="ADAL" clId="{F2B3B305-5F30-4ECE-9689-216F4A83A752}" dt="2025-02-11T11:15:42.390" v="1" actId="20577"/>
        <pc:sldMkLst>
          <pc:docMk/>
          <pc:sldMk cId="3027436694" sldId="287"/>
        </pc:sldMkLst>
        <pc:spChg chg="mod">
          <ac:chgData name="Julie Soerum" userId="5d6d9336-a87a-403f-b568-08cd7aaba360" providerId="ADAL" clId="{F2B3B305-5F30-4ECE-9689-216F4A83A752}" dt="2025-02-11T11:15:19.429" v="0" actId="20577"/>
          <ac:spMkLst>
            <pc:docMk/>
            <pc:sldMk cId="3027436694" sldId="287"/>
            <ac:spMk id="5" creationId="{54BC2C5C-26DE-A0DB-8CDA-663A459BC80E}"/>
          </ac:spMkLst>
        </pc:spChg>
        <pc:spChg chg="mod">
          <ac:chgData name="Julie Soerum" userId="5d6d9336-a87a-403f-b568-08cd7aaba360" providerId="ADAL" clId="{F2B3B305-5F30-4ECE-9689-216F4A83A752}" dt="2025-02-11T11:15:42.390" v="1" actId="20577"/>
          <ac:spMkLst>
            <pc:docMk/>
            <pc:sldMk cId="3027436694" sldId="287"/>
            <ac:spMk id="8" creationId="{0B6911FA-3949-F8F4-2DE6-ECC3C347161F}"/>
          </ac:spMkLst>
        </pc:spChg>
      </pc:sldChg>
      <pc:sldChg chg="modSp mod">
        <pc:chgData name="Julie Soerum" userId="5d6d9336-a87a-403f-b568-08cd7aaba360" providerId="ADAL" clId="{F2B3B305-5F30-4ECE-9689-216F4A83A752}" dt="2025-02-11T11:19:04.137" v="45" actId="20577"/>
        <pc:sldMkLst>
          <pc:docMk/>
          <pc:sldMk cId="1887531722" sldId="291"/>
        </pc:sldMkLst>
        <pc:spChg chg="mod">
          <ac:chgData name="Julie Soerum" userId="5d6d9336-a87a-403f-b568-08cd7aaba360" providerId="ADAL" clId="{F2B3B305-5F30-4ECE-9689-216F4A83A752}" dt="2025-02-11T11:19:04.137" v="45" actId="20577"/>
          <ac:spMkLst>
            <pc:docMk/>
            <pc:sldMk cId="1887531722" sldId="291"/>
            <ac:spMk id="28" creationId="{A875F957-D280-5AFD-6FA3-5C10C27DF521}"/>
          </ac:spMkLst>
        </pc:spChg>
      </pc:sldChg>
      <pc:sldChg chg="modSp mod">
        <pc:chgData name="Julie Soerum" userId="5d6d9336-a87a-403f-b568-08cd7aaba360" providerId="ADAL" clId="{F2B3B305-5F30-4ECE-9689-216F4A83A752}" dt="2025-02-11T11:17:11.900" v="30" actId="20577"/>
        <pc:sldMkLst>
          <pc:docMk/>
          <pc:sldMk cId="3787819828" sldId="2147483092"/>
        </pc:sldMkLst>
        <pc:spChg chg="mod">
          <ac:chgData name="Julie Soerum" userId="5d6d9336-a87a-403f-b568-08cd7aaba360" providerId="ADAL" clId="{F2B3B305-5F30-4ECE-9689-216F4A83A752}" dt="2025-02-11T11:17:11.900" v="30" actId="20577"/>
          <ac:spMkLst>
            <pc:docMk/>
            <pc:sldMk cId="3787819828" sldId="2147483092"/>
            <ac:spMk id="10" creationId="{6050F285-F0C2-7D25-1A53-0257E136EFCE}"/>
          </ac:spMkLst>
        </pc:spChg>
      </pc:sldChg>
      <pc:sldChg chg="del">
        <pc:chgData name="Julie Soerum" userId="5d6d9336-a87a-403f-b568-08cd7aaba360" providerId="ADAL" clId="{F2B3B305-5F30-4ECE-9689-216F4A83A752}" dt="2025-02-11T11:45:56.463" v="46" actId="47"/>
        <pc:sldMkLst>
          <pc:docMk/>
          <pc:sldMk cId="834653872" sldId="214748309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8T09:20:28.049"/>
    </inkml:context>
    <inkml:brush xml:id="br0">
      <inkml:brushProperty name="width" value="0.05" units="cm"/>
      <inkml:brushProperty name="height" value="0.05" units="cm"/>
      <inkml:brushProperty name="color" value="#008C3A"/>
    </inkml:brush>
  </inkml:definitions>
  <inkml:trace contextRef="#ctx0" brushRef="#br0">0 1 7578,'0'0'1600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05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050">
                <a:latin typeface="Arial" panose="020B0604020202020204" pitchFamily="34" charset="0"/>
                <a:cs typeface="Arial" panose="020B0604020202020204" pitchFamily="34" charset="0"/>
              </a:defRPr>
            </a:lvl1pPr>
          </a:lstStyle>
          <a:p>
            <a:fld id="{377487DA-082B-4712-87EF-A52F989376F6}" type="datetimeFigureOut">
              <a:rPr lang="en-US" smtClean="0"/>
              <a:pPr/>
              <a:t>2/11/2025</a:t>
            </a:fld>
            <a:endParaRPr lang="en-US"/>
          </a:p>
        </p:txBody>
      </p:sp>
      <p:sp>
        <p:nvSpPr>
          <p:cNvPr id="4" name="Slide Image Placehold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054CEA7-A081-4B80-B0DE-E1334A21D67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1pPr>
    <a:lvl2pPr marL="51198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2pPr>
    <a:lvl3pPr marL="1023967"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3pPr>
    <a:lvl4pPr marL="1535951"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4pPr>
    <a:lvl5pPr marL="204793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5pPr>
    <a:lvl6pPr marL="2559918" algn="l" defTabSz="1023967" rtl="0" eaLnBrk="1" latinLnBrk="0" hangingPunct="1">
      <a:defRPr sz="1300" kern="1200">
        <a:solidFill>
          <a:schemeClr val="tx1"/>
        </a:solidFill>
        <a:latin typeface="+mn-lt"/>
        <a:ea typeface="+mn-ea"/>
        <a:cs typeface="+mn-cs"/>
      </a:defRPr>
    </a:lvl6pPr>
    <a:lvl7pPr marL="3071901" algn="l" defTabSz="1023967" rtl="0" eaLnBrk="1" latinLnBrk="0" hangingPunct="1">
      <a:defRPr sz="1300" kern="1200">
        <a:solidFill>
          <a:schemeClr val="tx1"/>
        </a:solidFill>
        <a:latin typeface="+mn-lt"/>
        <a:ea typeface="+mn-ea"/>
        <a:cs typeface="+mn-cs"/>
      </a:defRPr>
    </a:lvl7pPr>
    <a:lvl8pPr marL="3583884" algn="l" defTabSz="1023967" rtl="0" eaLnBrk="1" latinLnBrk="0" hangingPunct="1">
      <a:defRPr sz="1300" kern="1200">
        <a:solidFill>
          <a:schemeClr val="tx1"/>
        </a:solidFill>
        <a:latin typeface="+mn-lt"/>
        <a:ea typeface="+mn-ea"/>
        <a:cs typeface="+mn-cs"/>
      </a:defRPr>
    </a:lvl8pPr>
    <a:lvl9pPr marL="4095868" algn="l" defTabSz="102396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12</a:t>
            </a:fld>
            <a:endParaRPr lang="en-US"/>
          </a:p>
        </p:txBody>
      </p:sp>
    </p:spTree>
    <p:extLst>
      <p:ext uri="{BB962C8B-B14F-4D97-AF65-F5344CB8AC3E}">
        <p14:creationId xmlns:p14="http://schemas.microsoft.com/office/powerpoint/2010/main" val="541740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054CEA7-A081-4B80-B0DE-E1334A21D67A}" type="slidenum">
              <a:rPr lang="en-US" smtClean="0"/>
              <a:t>14</a:t>
            </a:fld>
            <a:endParaRPr lang="en-US"/>
          </a:p>
        </p:txBody>
      </p:sp>
    </p:spTree>
    <p:extLst>
      <p:ext uri="{BB962C8B-B14F-4D97-AF65-F5344CB8AC3E}">
        <p14:creationId xmlns:p14="http://schemas.microsoft.com/office/powerpoint/2010/main" val="355717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054CEA7-A081-4B80-B0DE-E1334A21D67A}" type="slidenum">
              <a:rPr lang="en-US" smtClean="0"/>
              <a:t>15</a:t>
            </a:fld>
            <a:endParaRPr lang="en-US"/>
          </a:p>
        </p:txBody>
      </p:sp>
    </p:spTree>
    <p:extLst>
      <p:ext uri="{BB962C8B-B14F-4D97-AF65-F5344CB8AC3E}">
        <p14:creationId xmlns:p14="http://schemas.microsoft.com/office/powerpoint/2010/main" val="362770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en-US" noProof="0"/>
              <a:t>Click icon to add picture</a:t>
            </a:r>
            <a:endParaRPr lang="en-US" noProof="0" dirty="0"/>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dirty="0"/>
              <a:t>Click to edit Presentation Headline.</a:t>
            </a:r>
            <a:br>
              <a:rPr lang="en-US" dirty="0"/>
            </a:br>
            <a:r>
              <a:rPr lang="en-US" dirty="0"/>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8907347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A0ABC626-455B-41B0-A0E7-A5E156590607}" type="datetime1">
              <a:rPr lang="en-US" smtClean="0"/>
              <a:pPr/>
              <a:t>2/11/2025</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endParaRPr lang="en-US" dirty="0"/>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3125988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a:t>
            </a:r>
            <a:br>
              <a:rPr lang="en-US" noProof="0" dirty="0"/>
            </a:br>
            <a:r>
              <a:rPr lang="en-US" noProof="0" dirty="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A0ABC626-455B-41B0-A0E7-A5E156590607}" type="datetime1">
              <a:rPr lang="en-US" smtClean="0"/>
              <a:pPr/>
              <a:t>2/11/2025</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n-US"/>
              <a:t>COMPANY CONFIDENTIAL</a:t>
            </a:r>
            <a:endParaRPr lang="en-US" dirty="0"/>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7616912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2/11/2025</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endParaRPr lang="en-US" dirty="0"/>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36861199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2/11/2025</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9130597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dirty="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A0ABC626-455B-41B0-A0E7-A5E156590607}" type="datetime1">
              <a:rPr lang="en-US" smtClean="0"/>
              <a:pPr/>
              <a:t>2/11/2025</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6313013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A0ABC626-455B-41B0-A0E7-A5E156590607}" type="datetime1">
              <a:rPr lang="en-US" smtClean="0"/>
              <a:pPr/>
              <a:t>2/11/2025</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91739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en-US"/>
              <a:t>Click icon to add chart</a:t>
            </a:r>
            <a:endParaRPr lang="en-US" dirty="0"/>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A0ABC626-455B-41B0-A0E7-A5E156590607}" type="datetime1">
              <a:rPr lang="en-US" smtClean="0"/>
              <a:pPr/>
              <a:t>2/11/2025</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COMPANY CONFIDENTIAL</a:t>
            </a:r>
            <a:endParaRPr lang="en-US" dirty="0"/>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24060036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A0ABC626-455B-41B0-A0E7-A5E156590607}" type="datetime1">
              <a:rPr lang="en-US" smtClean="0"/>
              <a:pPr/>
              <a:t>2/11/2025</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n-US"/>
              <a:t>COMPANY CONFIDENTIAL</a:t>
            </a:r>
            <a:endParaRPr lang="en-US" dirty="0"/>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a:t>
            </a:fld>
            <a:endParaRPr lang="en-US" dirty="0"/>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dirty="0"/>
              <a:t>Insert closing headline.</a:t>
            </a:r>
            <a:br>
              <a:rPr lang="en-US" dirty="0"/>
            </a:br>
            <a:r>
              <a:rPr lang="en-US" dirty="0"/>
              <a:t>Use white or dark colored text.</a:t>
            </a:r>
          </a:p>
        </p:txBody>
      </p:sp>
    </p:spTree>
    <p:extLst>
      <p:ext uri="{BB962C8B-B14F-4D97-AF65-F5344CB8AC3E}">
        <p14:creationId xmlns:p14="http://schemas.microsoft.com/office/powerpoint/2010/main" val="32510284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a:srcRect l="8308" t="9357" r="9482" b="37471"/>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dirty="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dirty="0">
                <a:solidFill>
                  <a:schemeClr val="tx1"/>
                </a:solidFill>
                <a:latin typeface="+mj-lt"/>
                <a:cs typeface="Arial" pitchFamily="34" charset="0"/>
              </a:rPr>
              <a:t>Home </a:t>
            </a:r>
            <a:r>
              <a:rPr lang="en-US" sz="800" b="0" dirty="0">
                <a:solidFill>
                  <a:schemeClr val="tx1"/>
                </a:solidFill>
                <a:latin typeface="+mj-lt"/>
                <a:cs typeface="Arial" pitchFamily="34" charset="0"/>
                <a:sym typeface="Wingdings 3"/>
              </a:rPr>
              <a:t> </a:t>
            </a:r>
            <a:r>
              <a:rPr lang="en-US" sz="800" b="0" dirty="0">
                <a:solidFill>
                  <a:schemeClr val="tx1"/>
                </a:solidFill>
                <a:latin typeface="+mj-lt"/>
                <a:cs typeface="Arial" pitchFamily="34" charset="0"/>
              </a:rPr>
              <a:t>New Slide</a:t>
            </a:r>
          </a:p>
          <a:p>
            <a:pPr defTabSz="914400"/>
            <a:endParaRPr lang="en-US" sz="800" b="0" dirty="0">
              <a:solidFill>
                <a:schemeClr val="tx1"/>
              </a:solidFill>
              <a:latin typeface="+mj-lt"/>
              <a:cs typeface="Arial" pitchFamily="34" charset="0"/>
            </a:endParaRPr>
          </a:p>
          <a:p>
            <a:pPr defTabSz="914400"/>
            <a:r>
              <a:rPr lang="en-US" sz="800" b="0" dirty="0">
                <a:solidFill>
                  <a:schemeClr val="tx1"/>
                </a:solidFill>
                <a:latin typeface="+mj-lt"/>
                <a:cs typeface="Arial" pitchFamily="34" charset="0"/>
              </a:rPr>
              <a:t>Home </a:t>
            </a:r>
            <a:r>
              <a:rPr lang="en-US" sz="800" b="0" dirty="0">
                <a:solidFill>
                  <a:schemeClr val="tx1"/>
                </a:solidFill>
                <a:latin typeface="+mj-lt"/>
                <a:cs typeface="Arial" pitchFamily="34" charset="0"/>
                <a:sym typeface="Wingdings 3"/>
              </a:rPr>
              <a:t> </a:t>
            </a:r>
            <a:r>
              <a:rPr lang="en-US" sz="800" b="0" dirty="0">
                <a:solidFill>
                  <a:schemeClr val="tx1"/>
                </a:solidFill>
                <a:latin typeface="+mj-lt"/>
                <a:cs typeface="Arial" pitchFamily="34" charset="0"/>
              </a:rPr>
              <a:t>Layout </a:t>
            </a:r>
            <a:r>
              <a:rPr lang="en-US" sz="800" b="0" dirty="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 </a:t>
            </a:r>
            <a:r>
              <a:rPr lang="en-US" sz="800">
                <a:solidFill>
                  <a:schemeClr val="tx1"/>
                </a:solidFill>
                <a:latin typeface="+mn-lt"/>
                <a:cs typeface="Arial" pitchFamily="34" charset="0"/>
              </a:rPr>
              <a:t>– </a:t>
            </a:r>
            <a:r>
              <a:rPr lang="en-US" sz="800" dirty="0">
                <a:solidFill>
                  <a:schemeClr val="tx1"/>
                </a:solidFill>
                <a:latin typeface="+mn-lt"/>
                <a:cs typeface="Arial" pitchFamily="34" charset="0"/>
              </a:rPr>
              <a:t>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dirty="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dirty="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dirty="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dirty="0">
                <a:solidFill>
                  <a:srgbClr val="000000"/>
                </a:solidFill>
                <a:cs typeface="Arial" pitchFamily="34" charset="0"/>
              </a:rPr>
              <a:t>Headline: Roboto Bold, size 34</a:t>
            </a:r>
          </a:p>
          <a:p>
            <a:pPr defTabSz="914400">
              <a:spcAft>
                <a:spcPts val="400"/>
              </a:spcAft>
            </a:pPr>
            <a:r>
              <a:rPr lang="en-US" sz="800" dirty="0">
                <a:solidFill>
                  <a:srgbClr val="000000"/>
                </a:solidFill>
                <a:cs typeface="Arial" pitchFamily="34" charset="0"/>
              </a:rPr>
              <a:t>Sub-headline: Roboto Light, size 20</a:t>
            </a:r>
          </a:p>
          <a:p>
            <a:pPr defTabSz="914400">
              <a:spcAft>
                <a:spcPts val="400"/>
              </a:spcAft>
            </a:pPr>
            <a:r>
              <a:rPr lang="en-US" sz="800" dirty="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dirty="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 </a:t>
            </a:r>
            <a:r>
              <a:rPr lang="en-US" sz="800" b="0">
                <a:solidFill>
                  <a:schemeClr val="tx1"/>
                </a:solidFill>
                <a:latin typeface="+mj-lt"/>
                <a:cs typeface="Arial" pitchFamily="34" charset="0"/>
                <a:sym typeface="Wingdings 3"/>
              </a:rPr>
              <a:t> </a:t>
            </a:r>
            <a:r>
              <a:rPr lang="en-US" sz="800" b="0" dirty="0">
                <a:solidFill>
                  <a:schemeClr val="tx1"/>
                </a:solidFill>
                <a:latin typeface="+mj-lt"/>
                <a:cs typeface="Arial" pitchFamily="34" charset="0"/>
                <a:sym typeface="Wingdings 3"/>
              </a:rPr>
              <a:t>Guides</a:t>
            </a:r>
            <a:endParaRPr lang="en-US" sz="800" b="0" dirty="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dirty="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dirty="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dirty="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dirty="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A0ABC626-455B-41B0-A0E7-A5E156590607}" type="datetime1">
              <a:rPr lang="en-US" smtClean="0"/>
              <a:pPr/>
              <a:t>2/11/2025</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n-US"/>
              <a:t>COMPANY CONFIDENTIAL</a:t>
            </a:r>
            <a:endParaRPr lang="en-US" dirty="0"/>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a:t>
            </a:fld>
            <a:endParaRPr lang="en-US" dirty="0"/>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SMARTART </a:t>
            </a:r>
            <a:r>
              <a:rPr lang="en-US" sz="800" dirty="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Keep charts and SmartArt simple and minimalistic. </a:t>
            </a:r>
            <a:br>
              <a:rPr lang="en-US" sz="800" dirty="0">
                <a:solidFill>
                  <a:schemeClr val="tx1"/>
                </a:solidFill>
                <a:cs typeface="Arial" pitchFamily="34" charset="0"/>
              </a:rPr>
            </a:br>
            <a:endParaRPr lang="en-US" sz="800" dirty="0">
              <a:solidFill>
                <a:schemeClr val="tx1"/>
              </a:solidFill>
              <a:cs typeface="Arial" pitchFamily="34" charset="0"/>
            </a:endParaRPr>
          </a:p>
          <a:p>
            <a:pPr defTabSz="914400"/>
            <a:r>
              <a:rPr lang="en-US" sz="800" dirty="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dirty="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a:srcRect r="8696"/>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dirty="0">
                <a:latin typeface="+mj-lt"/>
              </a:rPr>
              <a:t>Nilfisk presentation guidelines and tips</a:t>
            </a:r>
            <a:endParaRPr lang="en-US" sz="2800" dirty="0">
              <a:latin typeface="+mj-lt"/>
            </a:endParaRPr>
          </a:p>
        </p:txBody>
      </p:sp>
    </p:spTree>
    <p:extLst>
      <p:ext uri="{BB962C8B-B14F-4D97-AF65-F5344CB8AC3E}">
        <p14:creationId xmlns:p14="http://schemas.microsoft.com/office/powerpoint/2010/main" val="34901634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ylko tytuł">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2/11/2025</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72664262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dirty="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dirty="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A0ABC626-455B-41B0-A0E7-A5E156590607}" type="datetime1">
              <a:rPr lang="en-US" smtClean="0"/>
              <a:pPr/>
              <a:t>2/11/2025</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n-US"/>
              <a:t>COMPANY CONFIDENTIAL</a:t>
            </a:r>
            <a:endParaRPr lang="en-US" dirty="0"/>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4243031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dirty="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A0ABC626-455B-41B0-A0E7-A5E156590607}" type="datetime1">
              <a:rPr lang="en-US" smtClean="0"/>
              <a:pPr/>
              <a:t>2/11/2025</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n-US"/>
              <a:t>COMPANY CONFIDENTIAL</a:t>
            </a:r>
            <a:endParaRPr lang="en-US" dirty="0"/>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608404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A0ABC626-455B-41B0-A0E7-A5E156590607}" type="datetime1">
              <a:rPr lang="en-US" smtClean="0"/>
              <a:pPr/>
              <a:t>2/11/2025</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n-US"/>
              <a:t>COMPANY CONFIDENTIAL</a:t>
            </a:r>
            <a:endParaRPr lang="en-US" dirty="0"/>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18845304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dirty="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dirty="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A0ABC626-455B-41B0-A0E7-A5E156590607}" type="datetime1">
              <a:rPr lang="en-US" smtClean="0"/>
              <a:pPr/>
              <a:t>2/11/2025</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n-US"/>
              <a:t>COMPANY CONFIDENTIAL</a:t>
            </a:r>
            <a:endParaRPr lang="en-US" dirty="0"/>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40644056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A0ABC626-455B-41B0-A0E7-A5E156590607}" type="datetime1">
              <a:rPr lang="en-US" smtClean="0"/>
              <a:pPr/>
              <a:t>2/11/2025</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0195103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663" imgH="659" progId="TCLayout.ActiveDocument.1">
                  <p:embed/>
                </p:oleObj>
              </mc:Choice>
              <mc:Fallback>
                <p:oleObj name="think-cell Slide"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0ABC626-455B-41B0-A0E7-A5E156590607}" type="datetime1">
              <a:rPr lang="en-US" smtClean="0"/>
              <a:pPr/>
              <a:t>2/11/2025</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endParaRPr lang="en-US" dirty="0"/>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725014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A0ABC626-455B-41B0-A0E7-A5E156590607}" type="datetime1">
              <a:rPr lang="en-US" smtClean="0"/>
              <a:pPr/>
              <a:t>2/11/2025</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n-US"/>
              <a:t>COMPANY CONFIDENTIAL</a:t>
            </a:r>
            <a:endParaRPr lang="en-US" dirty="0"/>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1218549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A0ABC626-455B-41B0-A0E7-A5E156590607}" type="datetime1">
              <a:rPr lang="en-US" smtClean="0"/>
              <a:pPr/>
              <a:t>2/11/2025</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n-US"/>
              <a:t>COMPANY CONFIDENTIAL</a:t>
            </a:r>
            <a:endParaRPr lang="en-US" dirty="0"/>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28336703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1"/>
            </p:custDataLst>
            <p:extLst>
              <p:ext uri="{D42A27DB-BD31-4B8C-83A1-F6EECF244321}">
                <p14:modId xmlns:p14="http://schemas.microsoft.com/office/powerpoint/2010/main" val="359405703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22" imgW="270" imgH="270" progId="TCLayout.ActiveDocument.1">
                  <p:embed/>
                </p:oleObj>
              </mc:Choice>
              <mc:Fallback>
                <p:oleObj name="think-cell Slide" r:id="rId22" imgW="270" imgH="270" progId="TCLayout.ActiveDocument.1">
                  <p:embed/>
                  <p:pic>
                    <p:nvPicPr>
                      <p:cNvPr id="7" name="Object 6" hidden="1"/>
                      <p:cNvPicPr/>
                      <p:nvPr/>
                    </p:nvPicPr>
                    <p:blipFill>
                      <a:blip r:embed="rId23"/>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dirty="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a:xfrm>
            <a:off x="3008551"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A0ABC626-455B-41B0-A0E7-A5E156590607}" type="datetime1">
              <a:rPr lang="en-US" smtClean="0"/>
              <a:pPr/>
              <a:t>2/11/2025</a:t>
            </a:fld>
            <a:endParaRPr lang="en-US"/>
          </a:p>
        </p:txBody>
      </p:sp>
      <p:sp>
        <p:nvSpPr>
          <p:cNvPr id="5" name="Footer Placeholder 4"/>
          <p:cNvSpPr>
            <a:spLocks noGrp="1"/>
          </p:cNvSpPr>
          <p:nvPr>
            <p:ph type="ftr" sz="quarter" idx="3"/>
          </p:nvPr>
        </p:nvSpPr>
        <p:spPr>
          <a:xfrm>
            <a:off x="920896" y="6529068"/>
            <a:ext cx="2087655"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n-US" dirty="0"/>
              <a:t>COMPANY CONFIDENTIAL</a:t>
            </a:r>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a:t>
            </a:fld>
            <a:endParaRPr lang="en-US" dirty="0"/>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24"/>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65658"/>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735" r:id="rId3"/>
    <p:sldLayoutId id="2147483698" r:id="rId4"/>
    <p:sldLayoutId id="2147483660" r:id="rId5"/>
    <p:sldLayoutId id="2147483725" r:id="rId6"/>
    <p:sldLayoutId id="2147483650" r:id="rId7"/>
    <p:sldLayoutId id="2147483652" r:id="rId8"/>
    <p:sldLayoutId id="2147483721" r:id="rId9"/>
    <p:sldLayoutId id="2147483724" r:id="rId10"/>
    <p:sldLayoutId id="2147483653" r:id="rId11"/>
    <p:sldLayoutId id="2147483723" r:id="rId12"/>
    <p:sldLayoutId id="2147483654" r:id="rId13"/>
    <p:sldLayoutId id="2147483732" r:id="rId14"/>
    <p:sldLayoutId id="2147483731" r:id="rId15"/>
    <p:sldLayoutId id="2147483728" r:id="rId16"/>
    <p:sldLayoutId id="2147483736" r:id="rId17"/>
    <p:sldLayoutId id="2147483720" r:id="rId18"/>
    <p:sldLayoutId id="2147483737" r:id="rId19"/>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4" orient="horz" pos="3952" userDrawn="1">
          <p15:clr>
            <a:srgbClr val="F26B43"/>
          </p15:clr>
        </p15:guide>
        <p15:guide id="5" pos="7378" userDrawn="1">
          <p15:clr>
            <a:srgbClr val="F26B43"/>
          </p15:clr>
        </p15:guide>
        <p15:guide id="10" orient="horz" pos="890" userDrawn="1">
          <p15:clr>
            <a:srgbClr val="F26B43"/>
          </p15:clr>
        </p15:guide>
        <p15:guide id="18" pos="1317" userDrawn="1">
          <p15:clr>
            <a:srgbClr val="A4A3A4"/>
          </p15:clr>
        </p15:guide>
        <p15:guide id="19" pos="1452" userDrawn="1">
          <p15:clr>
            <a:srgbClr val="A4A3A4"/>
          </p15:clr>
        </p15:guide>
        <p15:guide id="22" pos="2544" userDrawn="1">
          <p15:clr>
            <a:srgbClr val="A4A3A4"/>
          </p15:clr>
        </p15:guide>
        <p15:guide id="23" pos="2679" userDrawn="1">
          <p15:clr>
            <a:srgbClr val="A4A3A4"/>
          </p15:clr>
        </p15:guide>
        <p15:guide id="26" pos="3771" userDrawn="1">
          <p15:clr>
            <a:srgbClr val="A4A3A4"/>
          </p15:clr>
        </p15:guide>
        <p15:guide id="27" pos="3906" userDrawn="1">
          <p15:clr>
            <a:srgbClr val="A4A3A4"/>
          </p15:clr>
        </p15:guide>
        <p15:guide id="30" pos="4998" userDrawn="1">
          <p15:clr>
            <a:srgbClr val="A4A3A4"/>
          </p15:clr>
        </p15:guide>
        <p15:guide id="31" pos="5133" userDrawn="1">
          <p15:clr>
            <a:srgbClr val="A4A3A4"/>
          </p15:clr>
        </p15:guide>
        <p15:guide id="34" pos="6225" userDrawn="1">
          <p15:clr>
            <a:srgbClr val="A4A3A4"/>
          </p15:clr>
        </p15:guide>
        <p15:guide id="35" pos="636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2.emf"/><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oleObject" Target="../embeddings/oleObject8.bin"/><Relationship Id="rId5" Type="http://schemas.openxmlformats.org/officeDocument/2006/relationships/image" Target="../media/image35.png"/><Relationship Id="rId4" Type="http://schemas.openxmlformats.org/officeDocument/2006/relationships/image" Target="../media/image34.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2.emf"/><Relationship Id="rId2" Type="http://schemas.openxmlformats.org/officeDocument/2006/relationships/slideLayout" Target="../slideLayouts/slideLayout19.xml"/><Relationship Id="rId1" Type="http://schemas.openxmlformats.org/officeDocument/2006/relationships/tags" Target="../tags/tag16.xml"/><Relationship Id="rId6" Type="http://schemas.openxmlformats.org/officeDocument/2006/relationships/oleObject" Target="../embeddings/oleObject9.bin"/><Relationship Id="rId5" Type="http://schemas.openxmlformats.org/officeDocument/2006/relationships/image" Target="../media/image37.tiff"/><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5A3E0D-4618-B0AF-3B9F-098754B4171D}"/>
              </a:ext>
            </a:extLst>
          </p:cNvPr>
          <p:cNvSpPr>
            <a:spLocks noGrp="1"/>
          </p:cNvSpPr>
          <p:nvPr>
            <p:ph type="title"/>
          </p:nvPr>
        </p:nvSpPr>
        <p:spPr/>
        <p:txBody>
          <a:bodyPr/>
          <a:lstStyle/>
          <a:p>
            <a:endParaRPr lang="en-US"/>
          </a:p>
        </p:txBody>
      </p:sp>
      <p:pic>
        <p:nvPicPr>
          <p:cNvPr id="7" name="Picture 6" descr="A blue and black gradient&#10;&#10;Description automatically generated">
            <a:extLst>
              <a:ext uri="{FF2B5EF4-FFF2-40B4-BE49-F238E27FC236}">
                <a16:creationId xmlns:a16="http://schemas.microsoft.com/office/drawing/2014/main" id="{28A0FD9C-F44A-78F4-17FF-9ABCAF9452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1ED3F473-5985-4D68-3687-762BB96ACBD1}"/>
                  </a:ext>
                </a:extLst>
              </p14:cNvPr>
              <p14:cNvContentPartPr/>
              <p14:nvPr/>
            </p14:nvContentPartPr>
            <p14:xfrm>
              <a:off x="-255960" y="1515154"/>
              <a:ext cx="360" cy="360"/>
            </p14:xfrm>
          </p:contentPart>
        </mc:Choice>
        <mc:Fallback xmlns="">
          <p:pic>
            <p:nvPicPr>
              <p:cNvPr id="8" name="Ink 7">
                <a:extLst>
                  <a:ext uri="{FF2B5EF4-FFF2-40B4-BE49-F238E27FC236}">
                    <a16:creationId xmlns:a16="http://schemas.microsoft.com/office/drawing/2014/main" id="{1ED3F473-5985-4D68-3687-762BB96ACBD1}"/>
                  </a:ext>
                </a:extLst>
              </p:cNvPr>
              <p:cNvPicPr/>
              <p:nvPr/>
            </p:nvPicPr>
            <p:blipFill>
              <a:blip r:embed="rId4"/>
              <a:stretch>
                <a:fillRect/>
              </a:stretch>
            </p:blipFill>
            <p:spPr>
              <a:xfrm>
                <a:off x="-264960" y="1506154"/>
                <a:ext cx="18000" cy="18000"/>
              </a:xfrm>
              <a:prstGeom prst="rect">
                <a:avLst/>
              </a:prstGeom>
            </p:spPr>
          </p:pic>
        </mc:Fallback>
      </mc:AlternateContent>
      <p:sp>
        <p:nvSpPr>
          <p:cNvPr id="9" name="TextBox 8">
            <a:extLst>
              <a:ext uri="{FF2B5EF4-FFF2-40B4-BE49-F238E27FC236}">
                <a16:creationId xmlns:a16="http://schemas.microsoft.com/office/drawing/2014/main" id="{136521AC-99D9-18E7-7863-0F25AC3E01A1}"/>
              </a:ext>
            </a:extLst>
          </p:cNvPr>
          <p:cNvSpPr txBox="1"/>
          <p:nvPr/>
        </p:nvSpPr>
        <p:spPr>
          <a:xfrm>
            <a:off x="975685" y="1817394"/>
            <a:ext cx="9414311" cy="892552"/>
          </a:xfrm>
          <a:prstGeom prst="rect">
            <a:avLst/>
          </a:prstGeom>
          <a:noFill/>
        </p:spPr>
        <p:txBody>
          <a:bodyPr wrap="square" lIns="0" tIns="0" rIns="0" bIns="0" rtlCol="0" anchor="t">
            <a:spAutoFit/>
          </a:bodyPr>
          <a:lstStyle/>
          <a:p>
            <a:pPr algn="l"/>
            <a:r>
              <a:rPr lang="en-US" sz="4000" dirty="0" err="1">
                <a:solidFill>
                  <a:schemeClr val="bg1"/>
                </a:solidFill>
              </a:rPr>
              <a:t>Kompakte</a:t>
            </a:r>
            <a:r>
              <a:rPr lang="en-US" sz="4000" dirty="0">
                <a:solidFill>
                  <a:schemeClr val="bg1"/>
                </a:solidFill>
              </a:rPr>
              <a:t> </a:t>
            </a:r>
            <a:r>
              <a:rPr lang="en-US" sz="4000" dirty="0" err="1">
                <a:solidFill>
                  <a:schemeClr val="bg1"/>
                </a:solidFill>
              </a:rPr>
              <a:t>tørrstøvsugere</a:t>
            </a:r>
            <a:endParaRPr lang="en-US" sz="4000" dirty="0">
              <a:solidFill>
                <a:schemeClr val="bg1"/>
              </a:solidFill>
            </a:endParaRPr>
          </a:p>
          <a:p>
            <a:pPr algn="l"/>
            <a:r>
              <a:rPr lang="en-DK" sz="1800" dirty="0">
                <a:solidFill>
                  <a:schemeClr val="accent3"/>
                </a:solidFill>
              </a:rPr>
              <a:t>Salgspresentasjon</a:t>
            </a:r>
          </a:p>
        </p:txBody>
      </p:sp>
      <p:pic>
        <p:nvPicPr>
          <p:cNvPr id="10" name="Picture 9" descr="A black and white logo&#10;&#10;Description automatically generated">
            <a:extLst>
              <a:ext uri="{FF2B5EF4-FFF2-40B4-BE49-F238E27FC236}">
                <a16:creationId xmlns:a16="http://schemas.microsoft.com/office/drawing/2014/main" id="{A41C9539-8C3B-D049-E9A0-552C34E229C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195" y="398313"/>
            <a:ext cx="1606693" cy="546656"/>
          </a:xfrm>
          <a:prstGeom prst="rect">
            <a:avLst/>
          </a:prstGeom>
        </p:spPr>
      </p:pic>
      <p:pic>
        <p:nvPicPr>
          <p:cNvPr id="11" name="Picture 10" descr="A black and blue vacuum cleaner&#10;&#10;Description automatically generated">
            <a:extLst>
              <a:ext uri="{FF2B5EF4-FFF2-40B4-BE49-F238E27FC236}">
                <a16:creationId xmlns:a16="http://schemas.microsoft.com/office/drawing/2014/main" id="{CDF830B9-8855-3E1D-0D0C-1AC644EDCBE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65017" y="2552212"/>
            <a:ext cx="13235859" cy="4303988"/>
          </a:xfrm>
          <a:prstGeom prst="rect">
            <a:avLst/>
          </a:prstGeom>
        </p:spPr>
      </p:pic>
      <p:pic>
        <p:nvPicPr>
          <p:cNvPr id="12" name="Picture 11" descr="A black and blue vacuum cleaner&#10;&#10;Description automatically generated">
            <a:extLst>
              <a:ext uri="{FF2B5EF4-FFF2-40B4-BE49-F238E27FC236}">
                <a16:creationId xmlns:a16="http://schemas.microsoft.com/office/drawing/2014/main" id="{961FDD2B-0274-63A8-290A-33487781DB6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20044" y="2686757"/>
            <a:ext cx="12611951" cy="4171243"/>
          </a:xfrm>
          <a:prstGeom prst="rect">
            <a:avLst/>
          </a:prstGeom>
        </p:spPr>
      </p:pic>
    </p:spTree>
    <p:extLst>
      <p:ext uri="{BB962C8B-B14F-4D97-AF65-F5344CB8AC3E}">
        <p14:creationId xmlns:p14="http://schemas.microsoft.com/office/powerpoint/2010/main" val="199627045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acuum cleaner with a black background&#10;&#10;Description automatically generated">
            <a:extLst>
              <a:ext uri="{FF2B5EF4-FFF2-40B4-BE49-F238E27FC236}">
                <a16:creationId xmlns:a16="http://schemas.microsoft.com/office/drawing/2014/main" id="{132C4FF0-E6B0-CA16-DFD4-278C58FE53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87570" y="123027"/>
            <a:ext cx="4712818" cy="6858000"/>
          </a:xfrm>
          <a:prstGeom prst="rect">
            <a:avLst/>
          </a:prstGeom>
        </p:spPr>
      </p:pic>
      <p:sp>
        <p:nvSpPr>
          <p:cNvPr id="4" name="Footer Placeholder 3">
            <a:extLst>
              <a:ext uri="{FF2B5EF4-FFF2-40B4-BE49-F238E27FC236}">
                <a16:creationId xmlns:a16="http://schemas.microsoft.com/office/drawing/2014/main" id="{8FB116E9-3ED2-7DA7-D625-619858D9A892}"/>
              </a:ext>
            </a:extLst>
          </p:cNvPr>
          <p:cNvSpPr>
            <a:spLocks noGrp="1"/>
          </p:cNvSpPr>
          <p:nvPr>
            <p:ph type="ftr" sz="quarter" idx="19"/>
          </p:nvPr>
        </p:nvSpPr>
        <p:spPr/>
        <p:txBody>
          <a:bodyPr/>
          <a:lstStyle/>
          <a:p>
            <a:pPr algn="l"/>
            <a:r>
              <a:rPr lang="en-US" dirty="0"/>
              <a:t>KONFIDENSIELT</a:t>
            </a:r>
          </a:p>
        </p:txBody>
      </p:sp>
      <p:sp>
        <p:nvSpPr>
          <p:cNvPr id="5" name="Slide Number Placeholder 4">
            <a:extLst>
              <a:ext uri="{FF2B5EF4-FFF2-40B4-BE49-F238E27FC236}">
                <a16:creationId xmlns:a16="http://schemas.microsoft.com/office/drawing/2014/main" id="{46EDB100-183E-B96C-EDD4-0EC6BD3E6703}"/>
              </a:ext>
            </a:extLst>
          </p:cNvPr>
          <p:cNvSpPr>
            <a:spLocks noGrp="1"/>
          </p:cNvSpPr>
          <p:nvPr>
            <p:ph type="sldNum" sz="quarter" idx="20"/>
          </p:nvPr>
        </p:nvSpPr>
        <p:spPr/>
        <p:txBody>
          <a:bodyPr/>
          <a:lstStyle/>
          <a:p>
            <a:fld id="{6C385236-B7BA-4938-9EA6-6DEC8CA653D7}" type="slidenum">
              <a:rPr lang="en-US" smtClean="0"/>
              <a:pPr/>
              <a:t>10</a:t>
            </a:fld>
            <a:endParaRPr lang="en-US"/>
          </a:p>
        </p:txBody>
      </p:sp>
      <p:sp>
        <p:nvSpPr>
          <p:cNvPr id="9" name="Text Placeholder 8">
            <a:extLst>
              <a:ext uri="{FF2B5EF4-FFF2-40B4-BE49-F238E27FC236}">
                <a16:creationId xmlns:a16="http://schemas.microsoft.com/office/drawing/2014/main" id="{1B0C200C-BD2A-935D-6788-51C7FF3E0C85}"/>
              </a:ext>
            </a:extLst>
          </p:cNvPr>
          <p:cNvSpPr>
            <a:spLocks noGrp="1"/>
          </p:cNvSpPr>
          <p:nvPr>
            <p:ph type="body" sz="quarter" idx="14"/>
          </p:nvPr>
        </p:nvSpPr>
        <p:spPr/>
        <p:txBody>
          <a:bodyPr/>
          <a:lstStyle/>
          <a:p>
            <a:r>
              <a:rPr lang="en-DK" dirty="0"/>
              <a:t>VP300</a:t>
            </a:r>
            <a:endParaRPr lang="en-US" dirty="0"/>
          </a:p>
        </p:txBody>
      </p:sp>
      <p:sp>
        <p:nvSpPr>
          <p:cNvPr id="8" name="Title 7">
            <a:extLst>
              <a:ext uri="{FF2B5EF4-FFF2-40B4-BE49-F238E27FC236}">
                <a16:creationId xmlns:a16="http://schemas.microsoft.com/office/drawing/2014/main" id="{92DD5482-BCFF-8610-CBDA-B28D6EC0A635}"/>
              </a:ext>
            </a:extLst>
          </p:cNvPr>
          <p:cNvSpPr>
            <a:spLocks noGrp="1"/>
          </p:cNvSpPr>
          <p:nvPr>
            <p:ph type="title"/>
          </p:nvPr>
        </p:nvSpPr>
        <p:spPr>
          <a:xfrm>
            <a:off x="479425" y="494490"/>
            <a:ext cx="11233150" cy="388013"/>
          </a:xfrm>
        </p:spPr>
        <p:txBody>
          <a:bodyPr/>
          <a:lstStyle/>
          <a:p>
            <a:r>
              <a:rPr lang="en-DK" dirty="0"/>
              <a:t>Viktige funksjoner og design </a:t>
            </a:r>
            <a:endParaRPr lang="en-US" dirty="0"/>
          </a:p>
        </p:txBody>
      </p:sp>
      <p:sp>
        <p:nvSpPr>
          <p:cNvPr id="25" name="TextBox 24">
            <a:extLst>
              <a:ext uri="{FF2B5EF4-FFF2-40B4-BE49-F238E27FC236}">
                <a16:creationId xmlns:a16="http://schemas.microsoft.com/office/drawing/2014/main" id="{4743C182-5EC6-0D9D-70EE-B99A668E562D}"/>
              </a:ext>
            </a:extLst>
          </p:cNvPr>
          <p:cNvSpPr txBox="1"/>
          <p:nvPr/>
        </p:nvSpPr>
        <p:spPr>
          <a:xfrm>
            <a:off x="479424" y="3047446"/>
            <a:ext cx="4885863" cy="602079"/>
          </a:xfrm>
          <a:prstGeom prst="rect">
            <a:avLst/>
          </a:prstGeom>
          <a:noFill/>
        </p:spPr>
        <p:txBody>
          <a:bodyPr wrap="square" lIns="0" tIns="0" rIns="0" bIns="72000" rtlCol="0" anchor="b" anchorCtr="0">
            <a:spAutoFit/>
          </a:bodyPr>
          <a:lstStyle/>
          <a:p>
            <a:pPr algn="l">
              <a:lnSpc>
                <a:spcPct val="120000"/>
              </a:lnSpc>
            </a:pPr>
            <a:r>
              <a:rPr lang="nb-NO" sz="1100" dirty="0">
                <a:latin typeface="+mj-lt"/>
              </a:rPr>
              <a:t>Avtakbar strømledning*</a:t>
            </a:r>
          </a:p>
          <a:p>
            <a:pPr algn="l">
              <a:lnSpc>
                <a:spcPct val="120000"/>
              </a:lnSpc>
            </a:pPr>
            <a:r>
              <a:rPr lang="nb-NO" sz="1100" dirty="0">
                <a:latin typeface="Roboto Light (Body)"/>
              </a:rPr>
              <a:t>Verktøyfritt skifte av ledning med holdbar lås for tids- og kostnadsbesparelser</a:t>
            </a:r>
          </a:p>
          <a:p>
            <a:pPr marL="0" marR="0" lvl="0" indent="0" algn="l" defTabSz="1023967"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srgbClr val="8997A4"/>
                </a:solidFill>
                <a:effectLst/>
                <a:uLnTx/>
                <a:uFillTx/>
                <a:latin typeface="Roboto Light"/>
                <a:ea typeface="Roboto Light"/>
                <a:cs typeface="Roboto Light"/>
              </a:rPr>
              <a:t>* De </a:t>
            </a:r>
            <a:r>
              <a:rPr kumimoji="0" lang="en-GB" sz="800" b="0" i="1" u="none" strike="noStrike" kern="1200" cap="none" spc="0" normalizeH="0" baseline="0" noProof="0" dirty="0" err="1">
                <a:ln>
                  <a:noFill/>
                </a:ln>
                <a:solidFill>
                  <a:srgbClr val="8997A4"/>
                </a:solidFill>
                <a:effectLst/>
                <a:uLnTx/>
                <a:uFillTx/>
                <a:latin typeface="Roboto Light"/>
                <a:ea typeface="Roboto Light"/>
                <a:cs typeface="Roboto Light"/>
              </a:rPr>
              <a:t>fleste</a:t>
            </a:r>
            <a:r>
              <a:rPr kumimoji="0" lang="en-GB" sz="800" b="0" i="1" u="none" strike="noStrike" kern="1200" cap="none" spc="0" normalizeH="0" baseline="0" noProof="0" dirty="0">
                <a:ln>
                  <a:noFill/>
                </a:ln>
                <a:solidFill>
                  <a:srgbClr val="8997A4"/>
                </a:solidFill>
                <a:effectLst/>
                <a:uLnTx/>
                <a:uFillTx/>
                <a:latin typeface="Roboto Light"/>
                <a:ea typeface="Roboto Light"/>
                <a:cs typeface="Roboto Light"/>
              </a:rPr>
              <a:t> VP300, alle VP400</a:t>
            </a:r>
          </a:p>
        </p:txBody>
      </p:sp>
      <p:sp>
        <p:nvSpPr>
          <p:cNvPr id="31" name="TextBox 30">
            <a:extLst>
              <a:ext uri="{FF2B5EF4-FFF2-40B4-BE49-F238E27FC236}">
                <a16:creationId xmlns:a16="http://schemas.microsoft.com/office/drawing/2014/main" id="{E7FFC910-BF2B-0F0E-6A3E-58FAB43B5AAA}"/>
              </a:ext>
            </a:extLst>
          </p:cNvPr>
          <p:cNvSpPr txBox="1"/>
          <p:nvPr/>
        </p:nvSpPr>
        <p:spPr>
          <a:xfrm>
            <a:off x="479425" y="3881251"/>
            <a:ext cx="3239941" cy="463451"/>
          </a:xfrm>
          <a:prstGeom prst="rect">
            <a:avLst/>
          </a:prstGeom>
          <a:noFill/>
        </p:spPr>
        <p:txBody>
          <a:bodyPr wrap="square" lIns="0" tIns="0" rIns="0" bIns="72000" rtlCol="0" anchor="b" anchorCtr="0">
            <a:spAutoFit/>
          </a:bodyPr>
          <a:lstStyle/>
          <a:p>
            <a:pPr algn="l">
              <a:lnSpc>
                <a:spcPct val="120000"/>
              </a:lnSpc>
            </a:pPr>
            <a:r>
              <a:rPr lang="nb-NO" sz="1100" dirty="0">
                <a:latin typeface="+mj-lt"/>
              </a:rPr>
              <a:t>Parkering av rør</a:t>
            </a:r>
          </a:p>
          <a:p>
            <a:pPr algn="l">
              <a:lnSpc>
                <a:spcPct val="120000"/>
              </a:lnSpc>
            </a:pPr>
            <a:r>
              <a:rPr lang="nb-NO" sz="1100" dirty="0">
                <a:latin typeface="Roboto Light (Body)"/>
              </a:rPr>
              <a:t>Rask og enkel parkering av rør ved behov</a:t>
            </a:r>
          </a:p>
        </p:txBody>
      </p:sp>
      <p:sp>
        <p:nvSpPr>
          <p:cNvPr id="33" name="TextBox 32">
            <a:extLst>
              <a:ext uri="{FF2B5EF4-FFF2-40B4-BE49-F238E27FC236}">
                <a16:creationId xmlns:a16="http://schemas.microsoft.com/office/drawing/2014/main" id="{36235D9D-D5A7-0D74-80B7-828FD9277614}"/>
              </a:ext>
            </a:extLst>
          </p:cNvPr>
          <p:cNvSpPr txBox="1"/>
          <p:nvPr/>
        </p:nvSpPr>
        <p:spPr>
          <a:xfrm>
            <a:off x="479425" y="4619592"/>
            <a:ext cx="3239941" cy="666584"/>
          </a:xfrm>
          <a:prstGeom prst="rect">
            <a:avLst/>
          </a:prstGeom>
          <a:noFill/>
        </p:spPr>
        <p:txBody>
          <a:bodyPr wrap="square" lIns="0" tIns="0" rIns="0" bIns="72000" rtlCol="0" anchor="b" anchorCtr="0">
            <a:spAutoFit/>
          </a:bodyPr>
          <a:lstStyle/>
          <a:p>
            <a:pPr algn="l">
              <a:lnSpc>
                <a:spcPct val="120000"/>
              </a:lnSpc>
            </a:pPr>
            <a:r>
              <a:rPr lang="nb-NO" sz="1100" dirty="0">
                <a:latin typeface="+mj-lt"/>
              </a:rPr>
              <a:t>Støvposer med høy ytelse</a:t>
            </a:r>
          </a:p>
          <a:p>
            <a:pPr algn="l">
              <a:lnSpc>
                <a:spcPct val="120000"/>
              </a:lnSpc>
            </a:pPr>
            <a:r>
              <a:rPr lang="nb-NO" sz="1100" dirty="0">
                <a:latin typeface="Roboto Light (Body)"/>
              </a:rPr>
              <a:t>Stort netto posevolum gir lengre arbeidstid</a:t>
            </a:r>
          </a:p>
          <a:p>
            <a:pPr algn="l">
              <a:lnSpc>
                <a:spcPct val="120000"/>
              </a:lnSpc>
            </a:pPr>
            <a:r>
              <a:rPr lang="nb-NO" sz="1100" dirty="0">
                <a:latin typeface="Roboto Light (Body)"/>
              </a:rPr>
              <a:t>og opprettholdt ytelse</a:t>
            </a:r>
          </a:p>
        </p:txBody>
      </p:sp>
      <p:sp>
        <p:nvSpPr>
          <p:cNvPr id="38" name="TextBox 37">
            <a:extLst>
              <a:ext uri="{FF2B5EF4-FFF2-40B4-BE49-F238E27FC236}">
                <a16:creationId xmlns:a16="http://schemas.microsoft.com/office/drawing/2014/main" id="{388643C6-96A2-4263-FD3E-7CE1CA7CB332}"/>
              </a:ext>
            </a:extLst>
          </p:cNvPr>
          <p:cNvSpPr txBox="1"/>
          <p:nvPr/>
        </p:nvSpPr>
        <p:spPr>
          <a:xfrm>
            <a:off x="479425" y="5495480"/>
            <a:ext cx="6079688" cy="666584"/>
          </a:xfrm>
          <a:prstGeom prst="rect">
            <a:avLst/>
          </a:prstGeom>
          <a:noFill/>
        </p:spPr>
        <p:txBody>
          <a:bodyPr wrap="square" lIns="0" tIns="0" rIns="0" bIns="72000" rtlCol="0" anchor="b" anchorCtr="0">
            <a:spAutoFit/>
          </a:bodyPr>
          <a:lstStyle/>
          <a:p>
            <a:pPr>
              <a:lnSpc>
                <a:spcPct val="120000"/>
              </a:lnSpc>
            </a:pPr>
            <a:r>
              <a:rPr lang="nb-NO" sz="1100" dirty="0">
                <a:latin typeface="+mj-lt"/>
              </a:rPr>
              <a:t>Lavt støynivå</a:t>
            </a:r>
            <a:br>
              <a:rPr lang="nb-NO" sz="1100" dirty="0">
                <a:latin typeface="+mj-lt"/>
              </a:rPr>
            </a:br>
            <a:r>
              <a:rPr lang="nb-NO" sz="1100" dirty="0">
                <a:latin typeface="Roboto Light (Body)"/>
              </a:rPr>
              <a:t>Kraftig rengjøring med en av de mest stillegående støvsugerne</a:t>
            </a:r>
          </a:p>
          <a:p>
            <a:pPr>
              <a:lnSpc>
                <a:spcPct val="120000"/>
              </a:lnSpc>
            </a:pPr>
            <a:r>
              <a:rPr lang="nb-NO" sz="1100" dirty="0">
                <a:latin typeface="Roboto Light (Body)"/>
              </a:rPr>
              <a:t>i sin klasse, slik at du kan jobbe uten å forstyrre andre</a:t>
            </a:r>
          </a:p>
        </p:txBody>
      </p:sp>
      <p:sp>
        <p:nvSpPr>
          <p:cNvPr id="39" name="TextBox 38">
            <a:extLst>
              <a:ext uri="{FF2B5EF4-FFF2-40B4-BE49-F238E27FC236}">
                <a16:creationId xmlns:a16="http://schemas.microsoft.com/office/drawing/2014/main" id="{FC1B942F-C2C2-7F8B-7962-64F5FD5ED80E}"/>
              </a:ext>
            </a:extLst>
          </p:cNvPr>
          <p:cNvSpPr txBox="1"/>
          <p:nvPr/>
        </p:nvSpPr>
        <p:spPr>
          <a:xfrm>
            <a:off x="7235428" y="1599985"/>
            <a:ext cx="4472097" cy="463451"/>
          </a:xfrm>
          <a:prstGeom prst="rect">
            <a:avLst/>
          </a:prstGeom>
          <a:noFill/>
        </p:spPr>
        <p:txBody>
          <a:bodyPr wrap="square" lIns="0" tIns="0" rIns="0" bIns="72000" rtlCol="0" anchor="b" anchorCtr="0">
            <a:spAutoFit/>
          </a:bodyPr>
          <a:lstStyle/>
          <a:p>
            <a:pPr algn="r">
              <a:lnSpc>
                <a:spcPct val="120000"/>
              </a:lnSpc>
            </a:pPr>
            <a:r>
              <a:rPr lang="nb-NO" sz="1100" dirty="0">
                <a:latin typeface="+mj-lt"/>
              </a:rPr>
              <a:t>Ledningsoppbevaring – 3 alternativer</a:t>
            </a:r>
          </a:p>
          <a:p>
            <a:pPr algn="r">
              <a:lnSpc>
                <a:spcPct val="120000"/>
              </a:lnSpc>
            </a:pPr>
            <a:r>
              <a:rPr lang="nb-NO" sz="1100" dirty="0">
                <a:latin typeface="Roboto Light (Body)"/>
              </a:rPr>
              <a:t>Ny smart EOB-ledningsoppbevaring sikrer oppetid uten virvar</a:t>
            </a:r>
          </a:p>
        </p:txBody>
      </p:sp>
      <p:sp>
        <p:nvSpPr>
          <p:cNvPr id="40" name="TextBox 39">
            <a:extLst>
              <a:ext uri="{FF2B5EF4-FFF2-40B4-BE49-F238E27FC236}">
                <a16:creationId xmlns:a16="http://schemas.microsoft.com/office/drawing/2014/main" id="{93F26CA3-6EC8-80BC-8A33-59CBB195045F}"/>
              </a:ext>
            </a:extLst>
          </p:cNvPr>
          <p:cNvSpPr txBox="1"/>
          <p:nvPr/>
        </p:nvSpPr>
        <p:spPr>
          <a:xfrm>
            <a:off x="479425" y="1554091"/>
            <a:ext cx="2696381" cy="463451"/>
          </a:xfrm>
          <a:prstGeom prst="rect">
            <a:avLst/>
          </a:prstGeom>
          <a:noFill/>
        </p:spPr>
        <p:txBody>
          <a:bodyPr wrap="square" lIns="0" tIns="0" rIns="0" bIns="72000" rtlCol="0" anchor="b" anchorCtr="0">
            <a:spAutoFit/>
          </a:bodyPr>
          <a:lstStyle/>
          <a:p>
            <a:pPr algn="l">
              <a:lnSpc>
                <a:spcPct val="120000"/>
              </a:lnSpc>
            </a:pPr>
            <a:r>
              <a:rPr lang="en-GB" sz="1100" dirty="0" err="1">
                <a:latin typeface="+mj-lt"/>
              </a:rPr>
              <a:t>Nydesignede</a:t>
            </a:r>
            <a:r>
              <a:rPr lang="en-GB" sz="1100" dirty="0">
                <a:latin typeface="+mj-lt"/>
              </a:rPr>
              <a:t> </a:t>
            </a:r>
            <a:r>
              <a:rPr lang="en-GB" sz="1100" dirty="0" err="1">
                <a:latin typeface="+mj-lt"/>
              </a:rPr>
              <a:t>bøyde</a:t>
            </a:r>
            <a:r>
              <a:rPr lang="en-GB" sz="1100" dirty="0">
                <a:latin typeface="+mj-lt"/>
              </a:rPr>
              <a:t> ender </a:t>
            </a:r>
            <a:br>
              <a:rPr lang="en-GB" sz="1100" dirty="0">
                <a:latin typeface="+mj-lt"/>
              </a:rPr>
            </a:br>
            <a:r>
              <a:rPr lang="en-GB" sz="1100" dirty="0" err="1">
                <a:latin typeface="Roboto Light (Body)"/>
              </a:rPr>
              <a:t>Forbedret</a:t>
            </a:r>
            <a:r>
              <a:rPr lang="en-GB" sz="1100" dirty="0">
                <a:latin typeface="Roboto Light (Body)"/>
              </a:rPr>
              <a:t> </a:t>
            </a:r>
            <a:r>
              <a:rPr lang="en-GB" sz="1100" dirty="0" err="1">
                <a:latin typeface="Roboto Light (Body)"/>
              </a:rPr>
              <a:t>ergonomi</a:t>
            </a:r>
            <a:r>
              <a:rPr lang="en-GB" sz="1100" dirty="0">
                <a:latin typeface="Roboto Light (Body)"/>
              </a:rPr>
              <a:t>, grep </a:t>
            </a:r>
            <a:r>
              <a:rPr lang="en-GB" sz="1100" dirty="0" err="1">
                <a:latin typeface="Roboto Light (Body)"/>
              </a:rPr>
              <a:t>og</a:t>
            </a:r>
            <a:r>
              <a:rPr lang="en-GB" sz="1100" dirty="0">
                <a:latin typeface="Roboto Light (Body)"/>
              </a:rPr>
              <a:t> </a:t>
            </a:r>
            <a:r>
              <a:rPr lang="en-GB" sz="1100" dirty="0" err="1">
                <a:latin typeface="Roboto Light (Body)"/>
              </a:rPr>
              <a:t>holdbarhet</a:t>
            </a:r>
            <a:r>
              <a:rPr lang="en-GB" sz="1100" dirty="0">
                <a:latin typeface="Roboto Light (Body)"/>
              </a:rPr>
              <a:t> </a:t>
            </a:r>
          </a:p>
        </p:txBody>
      </p:sp>
      <p:cxnSp>
        <p:nvCxnSpPr>
          <p:cNvPr id="74" name="Straight Connector 73">
            <a:extLst>
              <a:ext uri="{FF2B5EF4-FFF2-40B4-BE49-F238E27FC236}">
                <a16:creationId xmlns:a16="http://schemas.microsoft.com/office/drawing/2014/main" id="{EE660A90-F962-5152-9B87-82E80927D63A}"/>
              </a:ext>
            </a:extLst>
          </p:cNvPr>
          <p:cNvCxnSpPr>
            <a:cxnSpLocks/>
          </p:cNvCxnSpPr>
          <p:nvPr/>
        </p:nvCxnSpPr>
        <p:spPr>
          <a:xfrm>
            <a:off x="6480705" y="2040353"/>
            <a:ext cx="5226820" cy="43902"/>
          </a:xfrm>
          <a:prstGeom prst="line">
            <a:avLst/>
          </a:prstGeom>
          <a:ln w="9525">
            <a:solidFill>
              <a:srgbClr val="38AFD9"/>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20B6260-DC8E-FD7C-0A8B-115F0D3316B3}"/>
              </a:ext>
            </a:extLst>
          </p:cNvPr>
          <p:cNvCxnSpPr>
            <a:cxnSpLocks/>
          </p:cNvCxnSpPr>
          <p:nvPr/>
        </p:nvCxnSpPr>
        <p:spPr>
          <a:xfrm flipH="1">
            <a:off x="6480705" y="2055684"/>
            <a:ext cx="7353" cy="834245"/>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902FA20-5846-2CA4-2EB4-6F9B5E6C1F6D}"/>
              </a:ext>
            </a:extLst>
          </p:cNvPr>
          <p:cNvCxnSpPr>
            <a:cxnSpLocks/>
          </p:cNvCxnSpPr>
          <p:nvPr/>
        </p:nvCxnSpPr>
        <p:spPr>
          <a:xfrm>
            <a:off x="475521" y="3658678"/>
            <a:ext cx="471877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C79D62F-07AC-B97C-B000-E532EF08FB5B}"/>
              </a:ext>
            </a:extLst>
          </p:cNvPr>
          <p:cNvCxnSpPr>
            <a:cxnSpLocks/>
          </p:cNvCxnSpPr>
          <p:nvPr/>
        </p:nvCxnSpPr>
        <p:spPr>
          <a:xfrm>
            <a:off x="475521" y="4344702"/>
            <a:ext cx="460447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8997FFC-1F39-A4EB-9712-75EE4B492C62}"/>
              </a:ext>
            </a:extLst>
          </p:cNvPr>
          <p:cNvCxnSpPr>
            <a:cxnSpLocks/>
          </p:cNvCxnSpPr>
          <p:nvPr/>
        </p:nvCxnSpPr>
        <p:spPr>
          <a:xfrm>
            <a:off x="475521" y="5286176"/>
            <a:ext cx="5328265"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38">
            <a:extLst>
              <a:ext uri="{FF2B5EF4-FFF2-40B4-BE49-F238E27FC236}">
                <a16:creationId xmlns:a16="http://schemas.microsoft.com/office/drawing/2014/main" id="{78469F3F-C5B8-A4A5-FDC3-C815809AF496}"/>
              </a:ext>
            </a:extLst>
          </p:cNvPr>
          <p:cNvCxnSpPr>
            <a:cxnSpLocks/>
          </p:cNvCxnSpPr>
          <p:nvPr/>
        </p:nvCxnSpPr>
        <p:spPr>
          <a:xfrm flipV="1">
            <a:off x="483515" y="1040986"/>
            <a:ext cx="5320271" cy="976574"/>
          </a:xfrm>
          <a:prstGeom prst="bentConnector3">
            <a:avLst>
              <a:gd name="adj1" fmla="val 86566"/>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B8048E3-2194-CCFB-A3B2-34C8C7375473}"/>
              </a:ext>
            </a:extLst>
          </p:cNvPr>
          <p:cNvCxnSpPr>
            <a:cxnSpLocks/>
          </p:cNvCxnSpPr>
          <p:nvPr/>
        </p:nvCxnSpPr>
        <p:spPr>
          <a:xfrm>
            <a:off x="475521" y="6162064"/>
            <a:ext cx="515057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E8FB46D-6011-8C22-4D7B-5390FF2ADF3C}"/>
              </a:ext>
            </a:extLst>
          </p:cNvPr>
          <p:cNvSpPr txBox="1"/>
          <p:nvPr/>
        </p:nvSpPr>
        <p:spPr>
          <a:xfrm>
            <a:off x="479425" y="2281436"/>
            <a:ext cx="4515362" cy="463451"/>
          </a:xfrm>
          <a:prstGeom prst="rect">
            <a:avLst/>
          </a:prstGeom>
          <a:noFill/>
        </p:spPr>
        <p:txBody>
          <a:bodyPr wrap="square" lIns="0" tIns="0" rIns="0" bIns="72000" rtlCol="0" anchor="b" anchorCtr="0">
            <a:spAutoFit/>
          </a:bodyPr>
          <a:lstStyle/>
          <a:p>
            <a:pPr algn="l">
              <a:lnSpc>
                <a:spcPct val="120000"/>
              </a:lnSpc>
            </a:pPr>
            <a:r>
              <a:rPr lang="nb-NO" sz="1100" dirty="0">
                <a:latin typeface="+mj-lt"/>
              </a:rPr>
              <a:t>Hurtigutløser for ledning </a:t>
            </a:r>
            <a:br>
              <a:rPr lang="nb-NO" sz="1100" dirty="0">
                <a:latin typeface="+mj-lt"/>
              </a:rPr>
            </a:br>
            <a:r>
              <a:rPr lang="nb-NO" sz="1100" dirty="0">
                <a:latin typeface="Roboto Light (Body)"/>
              </a:rPr>
              <a:t>Hurtigutløser for ledning (dreieknapp) gir øyeblikkelig start på arbeidet</a:t>
            </a:r>
          </a:p>
        </p:txBody>
      </p:sp>
      <p:cxnSp>
        <p:nvCxnSpPr>
          <p:cNvPr id="28" name="Straight Arrow Connector 27">
            <a:extLst>
              <a:ext uri="{FF2B5EF4-FFF2-40B4-BE49-F238E27FC236}">
                <a16:creationId xmlns:a16="http://schemas.microsoft.com/office/drawing/2014/main" id="{C6C4BC7C-E6E6-9DF6-317D-4D2C1E470AD8}"/>
              </a:ext>
            </a:extLst>
          </p:cNvPr>
          <p:cNvCxnSpPr>
            <a:cxnSpLocks/>
          </p:cNvCxnSpPr>
          <p:nvPr/>
        </p:nvCxnSpPr>
        <p:spPr>
          <a:xfrm>
            <a:off x="475521" y="2746659"/>
            <a:ext cx="5337144"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1F8E67B-DF42-3336-6158-770ADE359633}"/>
              </a:ext>
            </a:extLst>
          </p:cNvPr>
          <p:cNvSpPr txBox="1"/>
          <p:nvPr/>
        </p:nvSpPr>
        <p:spPr>
          <a:xfrm>
            <a:off x="7485919" y="2496691"/>
            <a:ext cx="4222484" cy="463451"/>
          </a:xfrm>
          <a:prstGeom prst="rect">
            <a:avLst/>
          </a:prstGeom>
          <a:noFill/>
        </p:spPr>
        <p:txBody>
          <a:bodyPr wrap="square" lIns="0" tIns="0" rIns="0" bIns="72000" rtlCol="0" anchor="b" anchorCtr="0">
            <a:spAutoFit/>
          </a:bodyPr>
          <a:lstStyle/>
          <a:p>
            <a:pPr algn="r">
              <a:lnSpc>
                <a:spcPct val="120000"/>
              </a:lnSpc>
            </a:pPr>
            <a:r>
              <a:rPr lang="nb-NO" sz="1100">
                <a:latin typeface="+mj-lt"/>
              </a:rPr>
              <a:t>Ergonomisk bærehåndtak </a:t>
            </a:r>
          </a:p>
          <a:p>
            <a:pPr algn="r">
              <a:lnSpc>
                <a:spcPct val="120000"/>
              </a:lnSpc>
            </a:pPr>
            <a:r>
              <a:rPr lang="nb-NO" sz="1100">
                <a:latin typeface="Roboto Light (Body)"/>
              </a:rPr>
              <a:t>Beholdt mulighet for oppbevaring av rør under «transport»</a:t>
            </a:r>
            <a:endParaRPr lang="nb-NO" sz="1100" dirty="0">
              <a:latin typeface="Roboto Light (Body)"/>
            </a:endParaRPr>
          </a:p>
        </p:txBody>
      </p:sp>
      <p:sp>
        <p:nvSpPr>
          <p:cNvPr id="19" name="TextBox 18">
            <a:extLst>
              <a:ext uri="{FF2B5EF4-FFF2-40B4-BE49-F238E27FC236}">
                <a16:creationId xmlns:a16="http://schemas.microsoft.com/office/drawing/2014/main" id="{55A9C847-DC67-EE81-C677-3DF9093C6112}"/>
              </a:ext>
            </a:extLst>
          </p:cNvPr>
          <p:cNvSpPr txBox="1"/>
          <p:nvPr/>
        </p:nvSpPr>
        <p:spPr>
          <a:xfrm>
            <a:off x="8394700" y="3887887"/>
            <a:ext cx="3308283" cy="463451"/>
          </a:xfrm>
          <a:prstGeom prst="rect">
            <a:avLst/>
          </a:prstGeom>
          <a:noFill/>
        </p:spPr>
        <p:txBody>
          <a:bodyPr wrap="square" lIns="0" tIns="0" rIns="0" bIns="72000" rtlCol="0" anchor="b" anchorCtr="0">
            <a:spAutoFit/>
          </a:bodyPr>
          <a:lstStyle/>
          <a:p>
            <a:pPr algn="r">
              <a:lnSpc>
                <a:spcPct val="120000"/>
              </a:lnSpc>
            </a:pPr>
            <a:r>
              <a:rPr lang="en-GB" sz="1100" b="1">
                <a:latin typeface="+mj-lt"/>
              </a:rPr>
              <a:t>Atkomst til pose og forfilter</a:t>
            </a:r>
          </a:p>
          <a:p>
            <a:pPr algn="r">
              <a:lnSpc>
                <a:spcPct val="120000"/>
              </a:lnSpc>
            </a:pPr>
            <a:r>
              <a:rPr lang="en-GB" sz="1100">
                <a:latin typeface="Roboto Light (Body)"/>
              </a:rPr>
              <a:t>Enkel og ergonomisk atkomst til pose og forfilter</a:t>
            </a:r>
            <a:endParaRPr lang="en-GB" sz="1100" dirty="0">
              <a:latin typeface="Roboto Light (Body)"/>
            </a:endParaRPr>
          </a:p>
        </p:txBody>
      </p:sp>
      <p:sp>
        <p:nvSpPr>
          <p:cNvPr id="22" name="TextBox 21">
            <a:extLst>
              <a:ext uri="{FF2B5EF4-FFF2-40B4-BE49-F238E27FC236}">
                <a16:creationId xmlns:a16="http://schemas.microsoft.com/office/drawing/2014/main" id="{63D945AD-DEC1-5217-00A5-8E93734F5881}"/>
              </a:ext>
            </a:extLst>
          </p:cNvPr>
          <p:cNvSpPr txBox="1"/>
          <p:nvPr/>
        </p:nvSpPr>
        <p:spPr>
          <a:xfrm>
            <a:off x="8509000" y="3245414"/>
            <a:ext cx="3198525" cy="463451"/>
          </a:xfrm>
          <a:prstGeom prst="rect">
            <a:avLst/>
          </a:prstGeom>
          <a:noFill/>
        </p:spPr>
        <p:txBody>
          <a:bodyPr wrap="square" lIns="0" tIns="0" rIns="0" bIns="72000" rtlCol="0" anchor="b" anchorCtr="0">
            <a:spAutoFit/>
          </a:bodyPr>
          <a:lstStyle/>
          <a:p>
            <a:pPr algn="r">
              <a:lnSpc>
                <a:spcPct val="120000"/>
              </a:lnSpc>
            </a:pPr>
            <a:r>
              <a:rPr lang="nb-NO" sz="1100">
                <a:latin typeface="+mj-lt"/>
              </a:rPr>
              <a:t>Slitesterk fotbetjent på/av-bryter</a:t>
            </a:r>
            <a:br>
              <a:rPr lang="nb-NO" sz="1100">
                <a:latin typeface="+mj-lt"/>
              </a:rPr>
            </a:br>
            <a:r>
              <a:rPr lang="nb-NO" sz="1100">
                <a:latin typeface="Roboto Light (Body)"/>
              </a:rPr>
              <a:t>Enklere og mer ergonomisk å bruke</a:t>
            </a:r>
            <a:endParaRPr lang="nb-NO" sz="1100" dirty="0">
              <a:latin typeface="Roboto Light (Body)"/>
            </a:endParaRPr>
          </a:p>
        </p:txBody>
      </p:sp>
      <p:sp>
        <p:nvSpPr>
          <p:cNvPr id="23" name="TextBox 22">
            <a:extLst>
              <a:ext uri="{FF2B5EF4-FFF2-40B4-BE49-F238E27FC236}">
                <a16:creationId xmlns:a16="http://schemas.microsoft.com/office/drawing/2014/main" id="{29A508E5-59D1-7BFA-9559-CFDCD80FC243}"/>
              </a:ext>
            </a:extLst>
          </p:cNvPr>
          <p:cNvSpPr txBox="1"/>
          <p:nvPr/>
        </p:nvSpPr>
        <p:spPr>
          <a:xfrm>
            <a:off x="8819468" y="5688204"/>
            <a:ext cx="2867735" cy="463451"/>
          </a:xfrm>
          <a:prstGeom prst="rect">
            <a:avLst/>
          </a:prstGeom>
          <a:noFill/>
        </p:spPr>
        <p:txBody>
          <a:bodyPr wrap="square" lIns="0" tIns="0" rIns="0" bIns="72000" rtlCol="0" anchor="b" anchorCtr="0">
            <a:spAutoFit/>
          </a:bodyPr>
          <a:lstStyle/>
          <a:p>
            <a:pPr algn="r">
              <a:lnSpc>
                <a:spcPct val="120000"/>
              </a:lnSpc>
            </a:pPr>
            <a:r>
              <a:rPr lang="nb-NO" sz="1100">
                <a:latin typeface="+mj-lt"/>
              </a:rPr>
              <a:t>Kompakt og lett utførelse</a:t>
            </a:r>
          </a:p>
          <a:p>
            <a:pPr algn="r">
              <a:lnSpc>
                <a:spcPct val="120000"/>
              </a:lnSpc>
            </a:pPr>
            <a:r>
              <a:rPr lang="nb-NO" sz="1100">
                <a:latin typeface="Roboto Light (Body)"/>
              </a:rPr>
              <a:t>Enkel å transportere og gir mindre belastning</a:t>
            </a:r>
            <a:endParaRPr lang="nb-NO" sz="1100" dirty="0">
              <a:latin typeface="Roboto Light (Body)"/>
            </a:endParaRPr>
          </a:p>
        </p:txBody>
      </p:sp>
      <p:sp>
        <p:nvSpPr>
          <p:cNvPr id="24" name="TextBox 23">
            <a:extLst>
              <a:ext uri="{FF2B5EF4-FFF2-40B4-BE49-F238E27FC236}">
                <a16:creationId xmlns:a16="http://schemas.microsoft.com/office/drawing/2014/main" id="{D99BF763-9A6F-E2D0-DCCB-D3B6869C820E}"/>
              </a:ext>
            </a:extLst>
          </p:cNvPr>
          <p:cNvSpPr txBox="1"/>
          <p:nvPr/>
        </p:nvSpPr>
        <p:spPr>
          <a:xfrm>
            <a:off x="8336324" y="4619592"/>
            <a:ext cx="3350879" cy="666584"/>
          </a:xfrm>
          <a:prstGeom prst="rect">
            <a:avLst/>
          </a:prstGeom>
          <a:noFill/>
        </p:spPr>
        <p:txBody>
          <a:bodyPr wrap="square" lIns="0" tIns="0" rIns="0" bIns="72000" rtlCol="0" anchor="b" anchorCtr="0">
            <a:spAutoFit/>
          </a:bodyPr>
          <a:lstStyle/>
          <a:p>
            <a:pPr algn="r">
              <a:lnSpc>
                <a:spcPct val="120000"/>
              </a:lnSpc>
            </a:pPr>
            <a:r>
              <a:rPr lang="en-GB" sz="1100">
                <a:latin typeface="+mj-lt"/>
              </a:rPr>
              <a:t>Sertifisert HEPA-filter</a:t>
            </a:r>
          </a:p>
          <a:p>
            <a:pPr algn="r">
              <a:lnSpc>
                <a:spcPct val="120000"/>
              </a:lnSpc>
            </a:pPr>
            <a:r>
              <a:rPr lang="en-GB" sz="1100">
                <a:latin typeface="Roboto Light (Body)"/>
              </a:rPr>
              <a:t>Raske, verktøyfrie kontroller og utskiftinger, noe som </a:t>
            </a:r>
            <a:br>
              <a:rPr lang="en-GB" sz="1100">
                <a:latin typeface="Roboto Light (Body)"/>
              </a:rPr>
            </a:br>
            <a:r>
              <a:rPr lang="en-GB" sz="1100">
                <a:latin typeface="Roboto Light (Body)"/>
              </a:rPr>
              <a:t>sikrer optimal luftkvalitet og samtidig sparer tid</a:t>
            </a:r>
            <a:endParaRPr lang="en-GB" sz="1100" dirty="0">
              <a:latin typeface="Roboto Light (Body)"/>
            </a:endParaRPr>
          </a:p>
        </p:txBody>
      </p:sp>
      <p:cxnSp>
        <p:nvCxnSpPr>
          <p:cNvPr id="26" name="Straight Arrow Connector 88">
            <a:extLst>
              <a:ext uri="{FF2B5EF4-FFF2-40B4-BE49-F238E27FC236}">
                <a16:creationId xmlns:a16="http://schemas.microsoft.com/office/drawing/2014/main" id="{AD054E82-8C38-108A-C5F7-C99031D7FCC0}"/>
              </a:ext>
            </a:extLst>
          </p:cNvPr>
          <p:cNvCxnSpPr>
            <a:cxnSpLocks/>
          </p:cNvCxnSpPr>
          <p:nvPr/>
        </p:nvCxnSpPr>
        <p:spPr>
          <a:xfrm flipH="1">
            <a:off x="7363835" y="3693359"/>
            <a:ext cx="4323368"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Arrow Connector 88">
            <a:extLst>
              <a:ext uri="{FF2B5EF4-FFF2-40B4-BE49-F238E27FC236}">
                <a16:creationId xmlns:a16="http://schemas.microsoft.com/office/drawing/2014/main" id="{F6B12B97-F9B5-1FD8-9C3D-43AB46F6C8EC}"/>
              </a:ext>
            </a:extLst>
          </p:cNvPr>
          <p:cNvCxnSpPr>
            <a:cxnSpLocks/>
          </p:cNvCxnSpPr>
          <p:nvPr/>
        </p:nvCxnSpPr>
        <p:spPr>
          <a:xfrm flipH="1" flipV="1">
            <a:off x="7861808" y="6141247"/>
            <a:ext cx="3825395" cy="20817"/>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88">
            <a:extLst>
              <a:ext uri="{FF2B5EF4-FFF2-40B4-BE49-F238E27FC236}">
                <a16:creationId xmlns:a16="http://schemas.microsoft.com/office/drawing/2014/main" id="{8D03B5A4-4D20-72E0-7E68-8D0B2F6A1853}"/>
              </a:ext>
            </a:extLst>
          </p:cNvPr>
          <p:cNvCxnSpPr>
            <a:cxnSpLocks/>
          </p:cNvCxnSpPr>
          <p:nvPr/>
        </p:nvCxnSpPr>
        <p:spPr>
          <a:xfrm flipH="1">
            <a:off x="6678701" y="2960142"/>
            <a:ext cx="5008502"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88">
            <a:extLst>
              <a:ext uri="{FF2B5EF4-FFF2-40B4-BE49-F238E27FC236}">
                <a16:creationId xmlns:a16="http://schemas.microsoft.com/office/drawing/2014/main" id="{498A7903-6EFC-388F-9B8A-85A999ED97D9}"/>
              </a:ext>
            </a:extLst>
          </p:cNvPr>
          <p:cNvCxnSpPr>
            <a:cxnSpLocks/>
          </p:cNvCxnSpPr>
          <p:nvPr/>
        </p:nvCxnSpPr>
        <p:spPr>
          <a:xfrm flipH="1">
            <a:off x="7454205" y="4344702"/>
            <a:ext cx="4256418" cy="17484"/>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88">
            <a:extLst>
              <a:ext uri="{FF2B5EF4-FFF2-40B4-BE49-F238E27FC236}">
                <a16:creationId xmlns:a16="http://schemas.microsoft.com/office/drawing/2014/main" id="{0B8E7294-E857-6FA9-6DB2-D77F4652BF5E}"/>
              </a:ext>
            </a:extLst>
          </p:cNvPr>
          <p:cNvCxnSpPr>
            <a:cxnSpLocks/>
          </p:cNvCxnSpPr>
          <p:nvPr/>
        </p:nvCxnSpPr>
        <p:spPr>
          <a:xfrm flipH="1">
            <a:off x="7454205" y="5286176"/>
            <a:ext cx="4232998"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8685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acuum cleaner with a black handle&#10;&#10;Description automatically generated">
            <a:extLst>
              <a:ext uri="{FF2B5EF4-FFF2-40B4-BE49-F238E27FC236}">
                <a16:creationId xmlns:a16="http://schemas.microsoft.com/office/drawing/2014/main" id="{691802B8-A4AE-7E6F-E37E-9C3C872683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86725" y="122857"/>
            <a:ext cx="4554245" cy="6850550"/>
          </a:xfrm>
          <a:prstGeom prst="rect">
            <a:avLst/>
          </a:prstGeom>
        </p:spPr>
      </p:pic>
      <p:sp>
        <p:nvSpPr>
          <p:cNvPr id="4" name="Footer Placeholder 3">
            <a:extLst>
              <a:ext uri="{FF2B5EF4-FFF2-40B4-BE49-F238E27FC236}">
                <a16:creationId xmlns:a16="http://schemas.microsoft.com/office/drawing/2014/main" id="{8FB116E9-3ED2-7DA7-D625-619858D9A892}"/>
              </a:ext>
            </a:extLst>
          </p:cNvPr>
          <p:cNvSpPr>
            <a:spLocks noGrp="1"/>
          </p:cNvSpPr>
          <p:nvPr>
            <p:ph type="ftr" sz="quarter" idx="19"/>
          </p:nvPr>
        </p:nvSpPr>
        <p:spPr/>
        <p:txBody>
          <a:bodyPr/>
          <a:lstStyle/>
          <a:p>
            <a:pPr algn="l"/>
            <a:r>
              <a:rPr lang="en-US" dirty="0"/>
              <a:t>KONFIDENSIELT</a:t>
            </a:r>
          </a:p>
        </p:txBody>
      </p:sp>
      <p:sp>
        <p:nvSpPr>
          <p:cNvPr id="5" name="Slide Number Placeholder 4">
            <a:extLst>
              <a:ext uri="{FF2B5EF4-FFF2-40B4-BE49-F238E27FC236}">
                <a16:creationId xmlns:a16="http://schemas.microsoft.com/office/drawing/2014/main" id="{46EDB100-183E-B96C-EDD4-0EC6BD3E6703}"/>
              </a:ext>
            </a:extLst>
          </p:cNvPr>
          <p:cNvSpPr>
            <a:spLocks noGrp="1"/>
          </p:cNvSpPr>
          <p:nvPr>
            <p:ph type="sldNum" sz="quarter" idx="20"/>
          </p:nvPr>
        </p:nvSpPr>
        <p:spPr/>
        <p:txBody>
          <a:bodyPr/>
          <a:lstStyle/>
          <a:p>
            <a:fld id="{6C385236-B7BA-4938-9EA6-6DEC8CA653D7}" type="slidenum">
              <a:rPr lang="en-US" smtClean="0"/>
              <a:pPr/>
              <a:t>11</a:t>
            </a:fld>
            <a:endParaRPr lang="en-US"/>
          </a:p>
        </p:txBody>
      </p:sp>
      <p:sp>
        <p:nvSpPr>
          <p:cNvPr id="9" name="Text Placeholder 8">
            <a:extLst>
              <a:ext uri="{FF2B5EF4-FFF2-40B4-BE49-F238E27FC236}">
                <a16:creationId xmlns:a16="http://schemas.microsoft.com/office/drawing/2014/main" id="{1B0C200C-BD2A-935D-6788-51C7FF3E0C85}"/>
              </a:ext>
            </a:extLst>
          </p:cNvPr>
          <p:cNvSpPr>
            <a:spLocks noGrp="1"/>
          </p:cNvSpPr>
          <p:nvPr>
            <p:ph type="body" sz="quarter" idx="14"/>
          </p:nvPr>
        </p:nvSpPr>
        <p:spPr/>
        <p:txBody>
          <a:bodyPr/>
          <a:lstStyle/>
          <a:p>
            <a:r>
              <a:rPr lang="en-DK" dirty="0"/>
              <a:t>VP400</a:t>
            </a:r>
            <a:endParaRPr lang="en-US" dirty="0"/>
          </a:p>
        </p:txBody>
      </p:sp>
      <p:sp>
        <p:nvSpPr>
          <p:cNvPr id="8" name="Title 7">
            <a:extLst>
              <a:ext uri="{FF2B5EF4-FFF2-40B4-BE49-F238E27FC236}">
                <a16:creationId xmlns:a16="http://schemas.microsoft.com/office/drawing/2014/main" id="{92DD5482-BCFF-8610-CBDA-B28D6EC0A635}"/>
              </a:ext>
            </a:extLst>
          </p:cNvPr>
          <p:cNvSpPr>
            <a:spLocks noGrp="1"/>
          </p:cNvSpPr>
          <p:nvPr>
            <p:ph type="title"/>
          </p:nvPr>
        </p:nvSpPr>
        <p:spPr>
          <a:xfrm>
            <a:off x="479425" y="494490"/>
            <a:ext cx="11233150" cy="388013"/>
          </a:xfrm>
        </p:spPr>
        <p:txBody>
          <a:bodyPr/>
          <a:lstStyle/>
          <a:p>
            <a:r>
              <a:rPr lang="en-DK" dirty="0"/>
              <a:t>Viktige funksjoner og design </a:t>
            </a:r>
            <a:endParaRPr lang="en-US" dirty="0"/>
          </a:p>
        </p:txBody>
      </p:sp>
      <p:sp>
        <p:nvSpPr>
          <p:cNvPr id="19" name="TextBox 18">
            <a:extLst>
              <a:ext uri="{FF2B5EF4-FFF2-40B4-BE49-F238E27FC236}">
                <a16:creationId xmlns:a16="http://schemas.microsoft.com/office/drawing/2014/main" id="{DE8933E2-0318-DB82-9AAC-5A4443DDFA2C}"/>
              </a:ext>
            </a:extLst>
          </p:cNvPr>
          <p:cNvSpPr txBox="1"/>
          <p:nvPr/>
        </p:nvSpPr>
        <p:spPr>
          <a:xfrm>
            <a:off x="9065341" y="2293558"/>
            <a:ext cx="2643061" cy="666584"/>
          </a:xfrm>
          <a:prstGeom prst="rect">
            <a:avLst/>
          </a:prstGeom>
          <a:noFill/>
        </p:spPr>
        <p:txBody>
          <a:bodyPr wrap="square" lIns="0" tIns="0" rIns="0" bIns="72000" rtlCol="0" anchor="b" anchorCtr="0">
            <a:spAutoFit/>
          </a:bodyPr>
          <a:lstStyle/>
          <a:p>
            <a:pPr algn="r">
              <a:lnSpc>
                <a:spcPct val="120000"/>
              </a:lnSpc>
            </a:pPr>
            <a:r>
              <a:rPr lang="nb-NO" sz="1100" dirty="0">
                <a:latin typeface="+mj-lt"/>
              </a:rPr>
              <a:t>Ergonomisk bærehåndtak </a:t>
            </a:r>
          </a:p>
          <a:p>
            <a:pPr algn="r">
              <a:lnSpc>
                <a:spcPct val="120000"/>
              </a:lnSpc>
            </a:pPr>
            <a:r>
              <a:rPr lang="nb-NO" sz="1100" dirty="0">
                <a:latin typeface="Roboto Light (Body)"/>
              </a:rPr>
              <a:t>Ergonomisk håndtak utformet for komfort, og passer også til mindre hender</a:t>
            </a:r>
          </a:p>
        </p:txBody>
      </p:sp>
      <p:sp>
        <p:nvSpPr>
          <p:cNvPr id="20" name="TextBox 19">
            <a:extLst>
              <a:ext uri="{FF2B5EF4-FFF2-40B4-BE49-F238E27FC236}">
                <a16:creationId xmlns:a16="http://schemas.microsoft.com/office/drawing/2014/main" id="{2D28D166-F3E6-6716-3AFC-EB4B417F260C}"/>
              </a:ext>
            </a:extLst>
          </p:cNvPr>
          <p:cNvSpPr txBox="1"/>
          <p:nvPr/>
        </p:nvSpPr>
        <p:spPr>
          <a:xfrm>
            <a:off x="479425" y="2281436"/>
            <a:ext cx="4554245" cy="463451"/>
          </a:xfrm>
          <a:prstGeom prst="rect">
            <a:avLst/>
          </a:prstGeom>
          <a:noFill/>
        </p:spPr>
        <p:txBody>
          <a:bodyPr wrap="square" lIns="0" tIns="0" rIns="0" bIns="72000" rtlCol="0" anchor="b" anchorCtr="0">
            <a:spAutoFit/>
          </a:bodyPr>
          <a:lstStyle/>
          <a:p>
            <a:pPr algn="l">
              <a:lnSpc>
                <a:spcPct val="120000"/>
              </a:lnSpc>
            </a:pPr>
            <a:r>
              <a:rPr lang="nb-NO" sz="1100" dirty="0">
                <a:latin typeface="+mj-lt"/>
              </a:rPr>
              <a:t>Pålitelig ledningsopprulling</a:t>
            </a:r>
            <a:br>
              <a:rPr lang="nb-NO" sz="1100" dirty="0">
                <a:latin typeface="+mj-lt"/>
              </a:rPr>
            </a:br>
            <a:r>
              <a:rPr lang="nb-NO" sz="1100" dirty="0">
                <a:latin typeface="Roboto Light (Body)"/>
              </a:rPr>
              <a:t>Slitesterkt og enkelt opprullingssystem eliminerer ledningsproblemer</a:t>
            </a:r>
          </a:p>
        </p:txBody>
      </p:sp>
      <p:sp>
        <p:nvSpPr>
          <p:cNvPr id="22" name="TextBox 21">
            <a:extLst>
              <a:ext uri="{FF2B5EF4-FFF2-40B4-BE49-F238E27FC236}">
                <a16:creationId xmlns:a16="http://schemas.microsoft.com/office/drawing/2014/main" id="{947466D7-96A8-858A-479C-869BB60AE383}"/>
              </a:ext>
            </a:extLst>
          </p:cNvPr>
          <p:cNvSpPr txBox="1"/>
          <p:nvPr/>
        </p:nvSpPr>
        <p:spPr>
          <a:xfrm>
            <a:off x="8394700" y="3887887"/>
            <a:ext cx="3308283" cy="463451"/>
          </a:xfrm>
          <a:prstGeom prst="rect">
            <a:avLst/>
          </a:prstGeom>
          <a:noFill/>
        </p:spPr>
        <p:txBody>
          <a:bodyPr wrap="square" lIns="0" tIns="0" rIns="0" bIns="72000" rtlCol="0" anchor="b" anchorCtr="0">
            <a:spAutoFit/>
          </a:bodyPr>
          <a:lstStyle/>
          <a:p>
            <a:pPr algn="r">
              <a:lnSpc>
                <a:spcPct val="120000"/>
              </a:lnSpc>
            </a:pPr>
            <a:r>
              <a:rPr lang="en-GB" sz="1100" b="1" dirty="0" err="1">
                <a:latin typeface="+mj-lt"/>
              </a:rPr>
              <a:t>Atkomst</a:t>
            </a:r>
            <a:r>
              <a:rPr lang="en-GB" sz="1100" b="1" dirty="0">
                <a:latin typeface="+mj-lt"/>
              </a:rPr>
              <a:t> </a:t>
            </a:r>
            <a:r>
              <a:rPr lang="en-GB" sz="1100" b="1" dirty="0" err="1">
                <a:latin typeface="+mj-lt"/>
              </a:rPr>
              <a:t>til</a:t>
            </a:r>
            <a:r>
              <a:rPr lang="en-GB" sz="1100" b="1" dirty="0">
                <a:latin typeface="+mj-lt"/>
              </a:rPr>
              <a:t> pose </a:t>
            </a:r>
            <a:r>
              <a:rPr lang="en-GB" sz="1100" b="1" dirty="0" err="1">
                <a:latin typeface="+mj-lt"/>
              </a:rPr>
              <a:t>og</a:t>
            </a:r>
            <a:r>
              <a:rPr lang="en-GB" sz="1100" b="1" dirty="0">
                <a:latin typeface="+mj-lt"/>
              </a:rPr>
              <a:t> </a:t>
            </a:r>
            <a:r>
              <a:rPr lang="en-GB" sz="1100" b="1" dirty="0" err="1">
                <a:latin typeface="+mj-lt"/>
              </a:rPr>
              <a:t>forfilter</a:t>
            </a:r>
            <a:endParaRPr lang="en-GB" sz="1100" b="1" dirty="0">
              <a:latin typeface="+mj-lt"/>
            </a:endParaRPr>
          </a:p>
          <a:p>
            <a:pPr algn="r">
              <a:lnSpc>
                <a:spcPct val="120000"/>
              </a:lnSpc>
            </a:pPr>
            <a:r>
              <a:rPr lang="en-GB" sz="1100" dirty="0" err="1">
                <a:latin typeface="Roboto Light (Body)"/>
              </a:rPr>
              <a:t>Enkel</a:t>
            </a:r>
            <a:r>
              <a:rPr lang="en-GB" sz="1100" dirty="0">
                <a:latin typeface="Roboto Light (Body)"/>
              </a:rPr>
              <a:t> </a:t>
            </a:r>
            <a:r>
              <a:rPr lang="en-GB" sz="1100" dirty="0" err="1">
                <a:latin typeface="Roboto Light (Body)"/>
              </a:rPr>
              <a:t>og</a:t>
            </a:r>
            <a:r>
              <a:rPr lang="en-GB" sz="1100" dirty="0">
                <a:latin typeface="Roboto Light (Body)"/>
              </a:rPr>
              <a:t> </a:t>
            </a:r>
            <a:r>
              <a:rPr lang="en-GB" sz="1100" dirty="0" err="1">
                <a:latin typeface="Roboto Light (Body)"/>
              </a:rPr>
              <a:t>ergonomisk</a:t>
            </a:r>
            <a:r>
              <a:rPr lang="en-GB" sz="1100" dirty="0">
                <a:latin typeface="Roboto Light (Body)"/>
              </a:rPr>
              <a:t> </a:t>
            </a:r>
            <a:r>
              <a:rPr lang="en-GB" sz="1100" dirty="0" err="1">
                <a:latin typeface="Roboto Light (Body)"/>
              </a:rPr>
              <a:t>atkomst</a:t>
            </a:r>
            <a:r>
              <a:rPr lang="en-GB" sz="1100" dirty="0">
                <a:latin typeface="Roboto Light (Body)"/>
              </a:rPr>
              <a:t> </a:t>
            </a:r>
            <a:r>
              <a:rPr lang="en-GB" sz="1100" dirty="0" err="1">
                <a:latin typeface="Roboto Light (Body)"/>
              </a:rPr>
              <a:t>til</a:t>
            </a:r>
            <a:r>
              <a:rPr lang="en-GB" sz="1100" dirty="0">
                <a:latin typeface="Roboto Light (Body)"/>
              </a:rPr>
              <a:t> pose </a:t>
            </a:r>
            <a:r>
              <a:rPr lang="en-GB" sz="1100" dirty="0" err="1">
                <a:latin typeface="Roboto Light (Body)"/>
              </a:rPr>
              <a:t>og</a:t>
            </a:r>
            <a:r>
              <a:rPr lang="en-GB" sz="1100" dirty="0">
                <a:latin typeface="Roboto Light (Body)"/>
              </a:rPr>
              <a:t> </a:t>
            </a:r>
            <a:r>
              <a:rPr lang="en-GB" sz="1100" dirty="0" err="1">
                <a:latin typeface="Roboto Light (Body)"/>
              </a:rPr>
              <a:t>forfilter</a:t>
            </a:r>
            <a:endParaRPr lang="en-GB" sz="1100" dirty="0">
              <a:latin typeface="Roboto Light (Body)"/>
            </a:endParaRPr>
          </a:p>
        </p:txBody>
      </p:sp>
      <p:sp>
        <p:nvSpPr>
          <p:cNvPr id="23" name="TextBox 22">
            <a:extLst>
              <a:ext uri="{FF2B5EF4-FFF2-40B4-BE49-F238E27FC236}">
                <a16:creationId xmlns:a16="http://schemas.microsoft.com/office/drawing/2014/main" id="{4E8C2262-24AD-A663-8D56-33D89D8E1847}"/>
              </a:ext>
            </a:extLst>
          </p:cNvPr>
          <p:cNvSpPr txBox="1"/>
          <p:nvPr/>
        </p:nvSpPr>
        <p:spPr>
          <a:xfrm>
            <a:off x="8509000" y="3245414"/>
            <a:ext cx="3198525" cy="463451"/>
          </a:xfrm>
          <a:prstGeom prst="rect">
            <a:avLst/>
          </a:prstGeom>
          <a:noFill/>
        </p:spPr>
        <p:txBody>
          <a:bodyPr wrap="square" lIns="0" tIns="0" rIns="0" bIns="72000" rtlCol="0" anchor="b" anchorCtr="0">
            <a:spAutoFit/>
          </a:bodyPr>
          <a:lstStyle/>
          <a:p>
            <a:pPr algn="r">
              <a:lnSpc>
                <a:spcPct val="120000"/>
              </a:lnSpc>
            </a:pPr>
            <a:r>
              <a:rPr lang="nb-NO" sz="1100" dirty="0">
                <a:latin typeface="+mj-lt"/>
              </a:rPr>
              <a:t>Slitesterk fotbetjent på/av-bryter</a:t>
            </a:r>
            <a:br>
              <a:rPr lang="nb-NO" sz="1100" dirty="0">
                <a:latin typeface="+mj-lt"/>
              </a:rPr>
            </a:br>
            <a:r>
              <a:rPr lang="nb-NO" sz="1100" dirty="0">
                <a:latin typeface="Roboto Light (Body)"/>
              </a:rPr>
              <a:t>Enklere og mer ergonomisk å bruke</a:t>
            </a:r>
          </a:p>
        </p:txBody>
      </p:sp>
      <p:sp>
        <p:nvSpPr>
          <p:cNvPr id="24" name="TextBox 23">
            <a:extLst>
              <a:ext uri="{FF2B5EF4-FFF2-40B4-BE49-F238E27FC236}">
                <a16:creationId xmlns:a16="http://schemas.microsoft.com/office/drawing/2014/main" id="{CEC82846-FA63-9EB6-7F25-AE9BDC290124}"/>
              </a:ext>
            </a:extLst>
          </p:cNvPr>
          <p:cNvSpPr txBox="1"/>
          <p:nvPr/>
        </p:nvSpPr>
        <p:spPr>
          <a:xfrm>
            <a:off x="8819468" y="5688204"/>
            <a:ext cx="2867735" cy="463451"/>
          </a:xfrm>
          <a:prstGeom prst="rect">
            <a:avLst/>
          </a:prstGeom>
          <a:noFill/>
        </p:spPr>
        <p:txBody>
          <a:bodyPr wrap="square" lIns="0" tIns="0" rIns="0" bIns="72000" rtlCol="0" anchor="b" anchorCtr="0">
            <a:spAutoFit/>
          </a:bodyPr>
          <a:lstStyle/>
          <a:p>
            <a:pPr algn="r">
              <a:lnSpc>
                <a:spcPct val="120000"/>
              </a:lnSpc>
            </a:pPr>
            <a:r>
              <a:rPr lang="nb-NO" sz="1100" dirty="0">
                <a:latin typeface="+mj-lt"/>
              </a:rPr>
              <a:t>Kompakt og lett utførelse</a:t>
            </a:r>
          </a:p>
          <a:p>
            <a:pPr algn="r">
              <a:lnSpc>
                <a:spcPct val="120000"/>
              </a:lnSpc>
            </a:pPr>
            <a:r>
              <a:rPr lang="nb-NO" sz="1100" dirty="0">
                <a:latin typeface="Roboto Light (Body)"/>
              </a:rPr>
              <a:t>Enkel å transportere og gir mindre belastning</a:t>
            </a:r>
          </a:p>
        </p:txBody>
      </p:sp>
      <p:sp>
        <p:nvSpPr>
          <p:cNvPr id="25" name="TextBox 24">
            <a:extLst>
              <a:ext uri="{FF2B5EF4-FFF2-40B4-BE49-F238E27FC236}">
                <a16:creationId xmlns:a16="http://schemas.microsoft.com/office/drawing/2014/main" id="{4743C182-5EC6-0D9D-70EE-B99A668E562D}"/>
              </a:ext>
            </a:extLst>
          </p:cNvPr>
          <p:cNvSpPr txBox="1"/>
          <p:nvPr/>
        </p:nvSpPr>
        <p:spPr>
          <a:xfrm>
            <a:off x="479425" y="2830977"/>
            <a:ext cx="3148678" cy="818548"/>
          </a:xfrm>
          <a:prstGeom prst="rect">
            <a:avLst/>
          </a:prstGeom>
          <a:noFill/>
        </p:spPr>
        <p:txBody>
          <a:bodyPr wrap="square" lIns="0" tIns="0" rIns="0" bIns="72000" rtlCol="0" anchor="b" anchorCtr="0">
            <a:spAutoFit/>
          </a:bodyPr>
          <a:lstStyle/>
          <a:p>
            <a:pPr algn="l">
              <a:lnSpc>
                <a:spcPct val="120000"/>
              </a:lnSpc>
            </a:pPr>
            <a:r>
              <a:rPr lang="nb-NO" sz="1100" dirty="0">
                <a:latin typeface="+mj-lt"/>
              </a:rPr>
              <a:t>Avtakbar strømledning*</a:t>
            </a:r>
          </a:p>
          <a:p>
            <a:pPr algn="l">
              <a:lnSpc>
                <a:spcPct val="120000"/>
              </a:lnSpc>
            </a:pPr>
            <a:r>
              <a:rPr lang="nb-NO" sz="1100" dirty="0">
                <a:latin typeface="Roboto Light (Body)"/>
              </a:rPr>
              <a:t>Verktøyfritt skifte av ledning med holdbar lås for tids- og kostnadsbesparelser</a:t>
            </a:r>
          </a:p>
          <a:p>
            <a:pPr>
              <a:lnSpc>
                <a:spcPct val="120000"/>
              </a:lnSpc>
            </a:pPr>
            <a:r>
              <a:rPr kumimoji="0" lang="en-GB" sz="800" b="0" i="1" u="none" strike="noStrike" kern="1200" cap="none" spc="0" normalizeH="0" baseline="0" noProof="0" dirty="0">
                <a:ln>
                  <a:noFill/>
                </a:ln>
                <a:solidFill>
                  <a:srgbClr val="8997A4"/>
                </a:solidFill>
                <a:effectLst/>
                <a:uLnTx/>
                <a:uFillTx/>
                <a:latin typeface="Roboto Light"/>
                <a:ea typeface="Roboto Light"/>
                <a:cs typeface="Roboto Light"/>
              </a:rPr>
              <a:t>* De </a:t>
            </a:r>
            <a:r>
              <a:rPr kumimoji="0" lang="en-GB" sz="800" b="0" i="1" u="none" strike="noStrike" kern="1200" cap="none" spc="0" normalizeH="0" baseline="0" noProof="0" dirty="0" err="1">
                <a:ln>
                  <a:noFill/>
                </a:ln>
                <a:solidFill>
                  <a:srgbClr val="8997A4"/>
                </a:solidFill>
                <a:effectLst/>
                <a:uLnTx/>
                <a:uFillTx/>
                <a:latin typeface="Roboto Light"/>
                <a:ea typeface="Roboto Light"/>
                <a:cs typeface="Roboto Light"/>
              </a:rPr>
              <a:t>fleste</a:t>
            </a:r>
            <a:r>
              <a:rPr kumimoji="0" lang="en-GB" sz="800" b="0" i="1" u="none" strike="noStrike" kern="1200" cap="none" spc="0" normalizeH="0" baseline="0" noProof="0" dirty="0">
                <a:ln>
                  <a:noFill/>
                </a:ln>
                <a:solidFill>
                  <a:srgbClr val="8997A4"/>
                </a:solidFill>
                <a:effectLst/>
                <a:uLnTx/>
                <a:uFillTx/>
                <a:latin typeface="Roboto Light"/>
                <a:ea typeface="Roboto Light"/>
                <a:cs typeface="Roboto Light"/>
              </a:rPr>
              <a:t> VP300, alle VP400</a:t>
            </a:r>
          </a:p>
        </p:txBody>
      </p:sp>
      <p:sp>
        <p:nvSpPr>
          <p:cNvPr id="26" name="TextBox 25">
            <a:extLst>
              <a:ext uri="{FF2B5EF4-FFF2-40B4-BE49-F238E27FC236}">
                <a16:creationId xmlns:a16="http://schemas.microsoft.com/office/drawing/2014/main" id="{522C62C3-4B14-7B59-75BF-35670D48BE51}"/>
              </a:ext>
            </a:extLst>
          </p:cNvPr>
          <p:cNvSpPr txBox="1"/>
          <p:nvPr/>
        </p:nvSpPr>
        <p:spPr>
          <a:xfrm>
            <a:off x="8336324" y="4619592"/>
            <a:ext cx="3350879" cy="666584"/>
          </a:xfrm>
          <a:prstGeom prst="rect">
            <a:avLst/>
          </a:prstGeom>
          <a:noFill/>
        </p:spPr>
        <p:txBody>
          <a:bodyPr wrap="square" lIns="0" tIns="0" rIns="0" bIns="72000" rtlCol="0" anchor="b" anchorCtr="0">
            <a:spAutoFit/>
          </a:bodyPr>
          <a:lstStyle/>
          <a:p>
            <a:pPr algn="r">
              <a:lnSpc>
                <a:spcPct val="120000"/>
              </a:lnSpc>
            </a:pPr>
            <a:r>
              <a:rPr lang="en-GB" sz="1100" dirty="0" err="1">
                <a:latin typeface="+mj-lt"/>
              </a:rPr>
              <a:t>Sertifisert</a:t>
            </a:r>
            <a:r>
              <a:rPr lang="en-GB" sz="1100" dirty="0">
                <a:latin typeface="+mj-lt"/>
              </a:rPr>
              <a:t> HEPA-filter</a:t>
            </a:r>
          </a:p>
          <a:p>
            <a:pPr algn="r">
              <a:lnSpc>
                <a:spcPct val="120000"/>
              </a:lnSpc>
            </a:pPr>
            <a:r>
              <a:rPr lang="en-GB" sz="1100" dirty="0" err="1">
                <a:latin typeface="Roboto Light (Body)"/>
              </a:rPr>
              <a:t>Raske</a:t>
            </a:r>
            <a:r>
              <a:rPr lang="en-GB" sz="1100" dirty="0">
                <a:latin typeface="Roboto Light (Body)"/>
              </a:rPr>
              <a:t>, </a:t>
            </a:r>
            <a:r>
              <a:rPr lang="en-GB" sz="1100" dirty="0" err="1">
                <a:latin typeface="Roboto Light (Body)"/>
              </a:rPr>
              <a:t>verktøyfrie</a:t>
            </a:r>
            <a:r>
              <a:rPr lang="en-GB" sz="1100" dirty="0">
                <a:latin typeface="Roboto Light (Body)"/>
              </a:rPr>
              <a:t> </a:t>
            </a:r>
            <a:r>
              <a:rPr lang="en-GB" sz="1100" dirty="0" err="1">
                <a:latin typeface="Roboto Light (Body)"/>
              </a:rPr>
              <a:t>kontroller</a:t>
            </a:r>
            <a:r>
              <a:rPr lang="en-GB" sz="1100" dirty="0">
                <a:latin typeface="Roboto Light (Body)"/>
              </a:rPr>
              <a:t> </a:t>
            </a:r>
            <a:r>
              <a:rPr lang="en-GB" sz="1100" dirty="0" err="1">
                <a:latin typeface="Roboto Light (Body)"/>
              </a:rPr>
              <a:t>og</a:t>
            </a:r>
            <a:r>
              <a:rPr lang="en-GB" sz="1100" dirty="0">
                <a:latin typeface="Roboto Light (Body)"/>
              </a:rPr>
              <a:t> </a:t>
            </a:r>
            <a:r>
              <a:rPr lang="en-GB" sz="1100" dirty="0" err="1">
                <a:latin typeface="Roboto Light (Body)"/>
              </a:rPr>
              <a:t>utskiftinger</a:t>
            </a:r>
            <a:r>
              <a:rPr lang="en-GB" sz="1100" dirty="0">
                <a:latin typeface="Roboto Light (Body)"/>
              </a:rPr>
              <a:t>, </a:t>
            </a:r>
            <a:r>
              <a:rPr lang="en-GB" sz="1100" dirty="0" err="1">
                <a:latin typeface="Roboto Light (Body)"/>
              </a:rPr>
              <a:t>noe</a:t>
            </a:r>
            <a:r>
              <a:rPr lang="en-GB" sz="1100" dirty="0">
                <a:latin typeface="Roboto Light (Body)"/>
              </a:rPr>
              <a:t> </a:t>
            </a:r>
            <a:r>
              <a:rPr lang="en-GB" sz="1100" dirty="0" err="1">
                <a:latin typeface="Roboto Light (Body)"/>
              </a:rPr>
              <a:t>som</a:t>
            </a:r>
            <a:r>
              <a:rPr lang="en-GB" sz="1100" dirty="0">
                <a:latin typeface="Roboto Light (Body)"/>
              </a:rPr>
              <a:t> </a:t>
            </a:r>
            <a:r>
              <a:rPr lang="en-GB" sz="1100" dirty="0" err="1">
                <a:latin typeface="Roboto Light (Body)"/>
              </a:rPr>
              <a:t>sikrer</a:t>
            </a:r>
            <a:r>
              <a:rPr lang="en-GB" sz="1100" dirty="0">
                <a:latin typeface="Roboto Light (Body)"/>
              </a:rPr>
              <a:t> optimal </a:t>
            </a:r>
            <a:r>
              <a:rPr lang="en-GB" sz="1100" dirty="0" err="1">
                <a:latin typeface="Roboto Light (Body)"/>
              </a:rPr>
              <a:t>luftkvalitet</a:t>
            </a:r>
            <a:r>
              <a:rPr lang="en-GB" sz="1100" dirty="0">
                <a:latin typeface="Roboto Light (Body)"/>
              </a:rPr>
              <a:t> </a:t>
            </a:r>
            <a:r>
              <a:rPr lang="en-GB" sz="1100" dirty="0" err="1">
                <a:latin typeface="Roboto Light (Body)"/>
              </a:rPr>
              <a:t>og</a:t>
            </a:r>
            <a:r>
              <a:rPr lang="en-GB" sz="1100" dirty="0">
                <a:latin typeface="Roboto Light (Body)"/>
              </a:rPr>
              <a:t> </a:t>
            </a:r>
            <a:r>
              <a:rPr lang="en-GB" sz="1100" dirty="0" err="1">
                <a:latin typeface="Roboto Light (Body)"/>
              </a:rPr>
              <a:t>samtidig</a:t>
            </a:r>
            <a:r>
              <a:rPr lang="en-GB" sz="1100" dirty="0">
                <a:latin typeface="Roboto Light (Body)"/>
              </a:rPr>
              <a:t> sparer </a:t>
            </a:r>
            <a:r>
              <a:rPr lang="en-GB" sz="1100" dirty="0" err="1">
                <a:latin typeface="Roboto Light (Body)"/>
              </a:rPr>
              <a:t>tid</a:t>
            </a:r>
            <a:endParaRPr lang="en-GB" sz="1100" dirty="0">
              <a:latin typeface="Roboto Light (Body)"/>
            </a:endParaRPr>
          </a:p>
        </p:txBody>
      </p:sp>
      <p:cxnSp>
        <p:nvCxnSpPr>
          <p:cNvPr id="29" name="Straight Arrow Connector 88">
            <a:extLst>
              <a:ext uri="{FF2B5EF4-FFF2-40B4-BE49-F238E27FC236}">
                <a16:creationId xmlns:a16="http://schemas.microsoft.com/office/drawing/2014/main" id="{6B5C0D09-B626-93A4-6E26-B5DE54627371}"/>
              </a:ext>
            </a:extLst>
          </p:cNvPr>
          <p:cNvCxnSpPr>
            <a:cxnSpLocks/>
          </p:cNvCxnSpPr>
          <p:nvPr/>
        </p:nvCxnSpPr>
        <p:spPr>
          <a:xfrm flipH="1">
            <a:off x="7363835" y="3693359"/>
            <a:ext cx="4323368"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E06D935-B42D-9B87-5543-66AC89EF42CD}"/>
              </a:ext>
            </a:extLst>
          </p:cNvPr>
          <p:cNvCxnSpPr>
            <a:cxnSpLocks/>
          </p:cNvCxnSpPr>
          <p:nvPr/>
        </p:nvCxnSpPr>
        <p:spPr>
          <a:xfrm>
            <a:off x="475521" y="3658678"/>
            <a:ext cx="471877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52" name="Straight Arrow Connector 88">
            <a:extLst>
              <a:ext uri="{FF2B5EF4-FFF2-40B4-BE49-F238E27FC236}">
                <a16:creationId xmlns:a16="http://schemas.microsoft.com/office/drawing/2014/main" id="{43CD60BD-8FC8-2ECD-FD41-11AD6BAE3979}"/>
              </a:ext>
            </a:extLst>
          </p:cNvPr>
          <p:cNvCxnSpPr>
            <a:cxnSpLocks/>
          </p:cNvCxnSpPr>
          <p:nvPr/>
        </p:nvCxnSpPr>
        <p:spPr>
          <a:xfrm flipH="1" flipV="1">
            <a:off x="7861808" y="6141247"/>
            <a:ext cx="3825395" cy="20817"/>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 name="Straight Arrow Connector 88">
            <a:extLst>
              <a:ext uri="{FF2B5EF4-FFF2-40B4-BE49-F238E27FC236}">
                <a16:creationId xmlns:a16="http://schemas.microsoft.com/office/drawing/2014/main" id="{4D2BA372-BFC2-C7E7-5E87-CC7F987B9CAF}"/>
              </a:ext>
            </a:extLst>
          </p:cNvPr>
          <p:cNvCxnSpPr>
            <a:cxnSpLocks/>
          </p:cNvCxnSpPr>
          <p:nvPr/>
        </p:nvCxnSpPr>
        <p:spPr>
          <a:xfrm flipH="1">
            <a:off x="6678701" y="2960142"/>
            <a:ext cx="5008502"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6A82238-4C01-2704-5EF6-6F44B45F437F}"/>
              </a:ext>
            </a:extLst>
          </p:cNvPr>
          <p:cNvCxnSpPr>
            <a:cxnSpLocks/>
          </p:cNvCxnSpPr>
          <p:nvPr/>
        </p:nvCxnSpPr>
        <p:spPr>
          <a:xfrm>
            <a:off x="475521" y="2746659"/>
            <a:ext cx="5337144"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7FFC910-BF2B-0F0E-6A3E-58FAB43B5AAA}"/>
              </a:ext>
            </a:extLst>
          </p:cNvPr>
          <p:cNvSpPr txBox="1"/>
          <p:nvPr/>
        </p:nvSpPr>
        <p:spPr>
          <a:xfrm>
            <a:off x="479425" y="3881251"/>
            <a:ext cx="3239941" cy="463451"/>
          </a:xfrm>
          <a:prstGeom prst="rect">
            <a:avLst/>
          </a:prstGeom>
          <a:noFill/>
        </p:spPr>
        <p:txBody>
          <a:bodyPr wrap="square" lIns="0" tIns="0" rIns="0" bIns="72000" rtlCol="0" anchor="b" anchorCtr="0">
            <a:spAutoFit/>
          </a:bodyPr>
          <a:lstStyle/>
          <a:p>
            <a:pPr algn="l">
              <a:lnSpc>
                <a:spcPct val="120000"/>
              </a:lnSpc>
            </a:pPr>
            <a:r>
              <a:rPr lang="nb-NO" sz="1100" dirty="0">
                <a:latin typeface="+mj-lt"/>
              </a:rPr>
              <a:t>Parkering av rør</a:t>
            </a:r>
          </a:p>
          <a:p>
            <a:pPr algn="l">
              <a:lnSpc>
                <a:spcPct val="120000"/>
              </a:lnSpc>
            </a:pPr>
            <a:r>
              <a:rPr lang="nb-NO" sz="1100" dirty="0">
                <a:latin typeface="Roboto Light (Body)"/>
              </a:rPr>
              <a:t>Rask og enkel parkering av rør ved behov</a:t>
            </a:r>
          </a:p>
        </p:txBody>
      </p:sp>
      <p:cxnSp>
        <p:nvCxnSpPr>
          <p:cNvPr id="32" name="Straight Arrow Connector 31">
            <a:extLst>
              <a:ext uri="{FF2B5EF4-FFF2-40B4-BE49-F238E27FC236}">
                <a16:creationId xmlns:a16="http://schemas.microsoft.com/office/drawing/2014/main" id="{1812A04A-58CA-6A16-F673-2E76FFFBEB5F}"/>
              </a:ext>
            </a:extLst>
          </p:cNvPr>
          <p:cNvCxnSpPr>
            <a:cxnSpLocks/>
          </p:cNvCxnSpPr>
          <p:nvPr/>
        </p:nvCxnSpPr>
        <p:spPr>
          <a:xfrm>
            <a:off x="475521" y="4344702"/>
            <a:ext cx="460447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6235D9D-D5A7-0D74-80B7-828FD9277614}"/>
              </a:ext>
            </a:extLst>
          </p:cNvPr>
          <p:cNvSpPr txBox="1"/>
          <p:nvPr/>
        </p:nvSpPr>
        <p:spPr>
          <a:xfrm>
            <a:off x="479425" y="4822725"/>
            <a:ext cx="4319770" cy="463451"/>
          </a:xfrm>
          <a:prstGeom prst="rect">
            <a:avLst/>
          </a:prstGeom>
          <a:noFill/>
        </p:spPr>
        <p:txBody>
          <a:bodyPr wrap="square" lIns="0" tIns="0" rIns="0" bIns="72000" rtlCol="0" anchor="b" anchorCtr="0">
            <a:spAutoFit/>
          </a:bodyPr>
          <a:lstStyle/>
          <a:p>
            <a:pPr algn="l">
              <a:lnSpc>
                <a:spcPct val="120000"/>
              </a:lnSpc>
            </a:pPr>
            <a:r>
              <a:rPr lang="nb-NO" sz="1100" dirty="0">
                <a:latin typeface="+mj-lt"/>
              </a:rPr>
              <a:t>Støvposer med høy ytelse</a:t>
            </a:r>
          </a:p>
          <a:p>
            <a:pPr algn="l">
              <a:lnSpc>
                <a:spcPct val="120000"/>
              </a:lnSpc>
            </a:pPr>
            <a:r>
              <a:rPr lang="nb-NO" sz="1100" dirty="0">
                <a:latin typeface="Roboto Light (Body)"/>
              </a:rPr>
              <a:t>Stort netto posevolum gir lengre arbeidstid og opprettholdt ytelse</a:t>
            </a:r>
          </a:p>
        </p:txBody>
      </p:sp>
      <p:cxnSp>
        <p:nvCxnSpPr>
          <p:cNvPr id="34" name="Straight Arrow Connector 33">
            <a:extLst>
              <a:ext uri="{FF2B5EF4-FFF2-40B4-BE49-F238E27FC236}">
                <a16:creationId xmlns:a16="http://schemas.microsoft.com/office/drawing/2014/main" id="{DE1F0E5A-C5F1-4633-44B9-2DD494F2B184}"/>
              </a:ext>
            </a:extLst>
          </p:cNvPr>
          <p:cNvCxnSpPr>
            <a:cxnSpLocks/>
          </p:cNvCxnSpPr>
          <p:nvPr/>
        </p:nvCxnSpPr>
        <p:spPr>
          <a:xfrm>
            <a:off x="475521" y="5286176"/>
            <a:ext cx="5328265"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88643C6-96A2-4263-FD3E-7CE1CA7CB332}"/>
              </a:ext>
            </a:extLst>
          </p:cNvPr>
          <p:cNvSpPr txBox="1"/>
          <p:nvPr/>
        </p:nvSpPr>
        <p:spPr>
          <a:xfrm>
            <a:off x="479425" y="5495480"/>
            <a:ext cx="6079688" cy="666584"/>
          </a:xfrm>
          <a:prstGeom prst="rect">
            <a:avLst/>
          </a:prstGeom>
          <a:noFill/>
        </p:spPr>
        <p:txBody>
          <a:bodyPr wrap="square" lIns="0" tIns="0" rIns="0" bIns="72000" rtlCol="0" anchor="b" anchorCtr="0">
            <a:spAutoFit/>
          </a:bodyPr>
          <a:lstStyle/>
          <a:p>
            <a:pPr>
              <a:lnSpc>
                <a:spcPct val="120000"/>
              </a:lnSpc>
            </a:pPr>
            <a:r>
              <a:rPr lang="nb-NO" sz="1100" dirty="0">
                <a:latin typeface="+mj-lt"/>
              </a:rPr>
              <a:t>Lavt støynivå</a:t>
            </a:r>
            <a:br>
              <a:rPr lang="nb-NO" sz="1100" dirty="0">
                <a:latin typeface="+mj-lt"/>
              </a:rPr>
            </a:br>
            <a:r>
              <a:rPr lang="nb-NO" sz="1100" dirty="0">
                <a:latin typeface="Roboto Light (Body)"/>
              </a:rPr>
              <a:t>Kraftig rengjøring med en av de mest stillegående støvsugerne</a:t>
            </a:r>
          </a:p>
          <a:p>
            <a:pPr>
              <a:lnSpc>
                <a:spcPct val="120000"/>
              </a:lnSpc>
            </a:pPr>
            <a:r>
              <a:rPr lang="nb-NO" sz="1100" dirty="0">
                <a:latin typeface="Roboto Light (Body)"/>
              </a:rPr>
              <a:t>i sin klasse, slik at du kan jobbe uten å forstyrre andre</a:t>
            </a:r>
          </a:p>
        </p:txBody>
      </p:sp>
      <p:sp>
        <p:nvSpPr>
          <p:cNvPr id="40" name="TextBox 39">
            <a:extLst>
              <a:ext uri="{FF2B5EF4-FFF2-40B4-BE49-F238E27FC236}">
                <a16:creationId xmlns:a16="http://schemas.microsoft.com/office/drawing/2014/main" id="{93F26CA3-6EC8-80BC-8A33-59CBB195045F}"/>
              </a:ext>
            </a:extLst>
          </p:cNvPr>
          <p:cNvSpPr txBox="1"/>
          <p:nvPr/>
        </p:nvSpPr>
        <p:spPr>
          <a:xfrm>
            <a:off x="479425" y="1554091"/>
            <a:ext cx="2696381" cy="463451"/>
          </a:xfrm>
          <a:prstGeom prst="rect">
            <a:avLst/>
          </a:prstGeom>
          <a:noFill/>
        </p:spPr>
        <p:txBody>
          <a:bodyPr wrap="square" lIns="0" tIns="0" rIns="0" bIns="72000" rtlCol="0" anchor="b" anchorCtr="0">
            <a:spAutoFit/>
          </a:bodyPr>
          <a:lstStyle/>
          <a:p>
            <a:pPr algn="l">
              <a:lnSpc>
                <a:spcPct val="120000"/>
              </a:lnSpc>
            </a:pPr>
            <a:r>
              <a:rPr lang="en-GB" sz="1100" dirty="0" err="1">
                <a:latin typeface="+mj-lt"/>
              </a:rPr>
              <a:t>Nydesignede</a:t>
            </a:r>
            <a:r>
              <a:rPr lang="en-GB" sz="1100" dirty="0">
                <a:latin typeface="+mj-lt"/>
              </a:rPr>
              <a:t> </a:t>
            </a:r>
            <a:r>
              <a:rPr lang="en-GB" sz="1100" dirty="0" err="1">
                <a:latin typeface="+mj-lt"/>
              </a:rPr>
              <a:t>bøyde</a:t>
            </a:r>
            <a:r>
              <a:rPr lang="en-GB" sz="1100" dirty="0">
                <a:latin typeface="+mj-lt"/>
              </a:rPr>
              <a:t> ender </a:t>
            </a:r>
            <a:br>
              <a:rPr lang="en-GB" sz="1100" dirty="0">
                <a:latin typeface="+mj-lt"/>
              </a:rPr>
            </a:br>
            <a:r>
              <a:rPr lang="en-GB" sz="1100" dirty="0" err="1">
                <a:latin typeface="Roboto Light (Body)"/>
              </a:rPr>
              <a:t>Forbedret</a:t>
            </a:r>
            <a:r>
              <a:rPr lang="en-GB" sz="1100" dirty="0">
                <a:latin typeface="Roboto Light (Body)"/>
              </a:rPr>
              <a:t> </a:t>
            </a:r>
            <a:r>
              <a:rPr lang="en-GB" sz="1100" dirty="0" err="1">
                <a:latin typeface="Roboto Light (Body)"/>
              </a:rPr>
              <a:t>ergonomi</a:t>
            </a:r>
            <a:r>
              <a:rPr lang="en-GB" sz="1100" dirty="0">
                <a:latin typeface="Roboto Light (Body)"/>
              </a:rPr>
              <a:t>, grep </a:t>
            </a:r>
            <a:r>
              <a:rPr lang="en-GB" sz="1100" dirty="0" err="1">
                <a:latin typeface="Roboto Light (Body)"/>
              </a:rPr>
              <a:t>og</a:t>
            </a:r>
            <a:r>
              <a:rPr lang="en-GB" sz="1100" dirty="0">
                <a:latin typeface="Roboto Light (Body)"/>
              </a:rPr>
              <a:t> </a:t>
            </a:r>
            <a:r>
              <a:rPr lang="en-GB" sz="1100" dirty="0" err="1">
                <a:latin typeface="Roboto Light (Body)"/>
              </a:rPr>
              <a:t>holdbarhet</a:t>
            </a:r>
            <a:r>
              <a:rPr lang="en-GB" sz="1100" dirty="0">
                <a:latin typeface="Roboto Light (Body)"/>
              </a:rPr>
              <a:t> </a:t>
            </a:r>
          </a:p>
        </p:txBody>
      </p:sp>
      <p:cxnSp>
        <p:nvCxnSpPr>
          <p:cNvPr id="44" name="Straight Arrow Connector 38">
            <a:extLst>
              <a:ext uri="{FF2B5EF4-FFF2-40B4-BE49-F238E27FC236}">
                <a16:creationId xmlns:a16="http://schemas.microsoft.com/office/drawing/2014/main" id="{42D1DDA0-5215-6892-2F86-63D926F63C63}"/>
              </a:ext>
            </a:extLst>
          </p:cNvPr>
          <p:cNvCxnSpPr>
            <a:cxnSpLocks/>
          </p:cNvCxnSpPr>
          <p:nvPr/>
        </p:nvCxnSpPr>
        <p:spPr>
          <a:xfrm flipV="1">
            <a:off x="483515" y="1040986"/>
            <a:ext cx="5320271" cy="976574"/>
          </a:xfrm>
          <a:prstGeom prst="bentConnector3">
            <a:avLst>
              <a:gd name="adj1" fmla="val 86566"/>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8">
            <a:extLst>
              <a:ext uri="{FF2B5EF4-FFF2-40B4-BE49-F238E27FC236}">
                <a16:creationId xmlns:a16="http://schemas.microsoft.com/office/drawing/2014/main" id="{9208A795-773E-5EE8-5941-23F93DCDC447}"/>
              </a:ext>
            </a:extLst>
          </p:cNvPr>
          <p:cNvCxnSpPr>
            <a:cxnSpLocks/>
          </p:cNvCxnSpPr>
          <p:nvPr/>
        </p:nvCxnSpPr>
        <p:spPr>
          <a:xfrm flipH="1">
            <a:off x="7454205" y="4344702"/>
            <a:ext cx="4256418" cy="17484"/>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496FCF13-41BB-1DA6-1CD4-26B116F247D6}"/>
              </a:ext>
            </a:extLst>
          </p:cNvPr>
          <p:cNvCxnSpPr>
            <a:cxnSpLocks/>
          </p:cNvCxnSpPr>
          <p:nvPr/>
        </p:nvCxnSpPr>
        <p:spPr>
          <a:xfrm>
            <a:off x="475521" y="6162064"/>
            <a:ext cx="515057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88" name="Straight Arrow Connector 88">
            <a:extLst>
              <a:ext uri="{FF2B5EF4-FFF2-40B4-BE49-F238E27FC236}">
                <a16:creationId xmlns:a16="http://schemas.microsoft.com/office/drawing/2014/main" id="{F44C1FDD-8B92-7735-8CA0-3CB585A6E316}"/>
              </a:ext>
            </a:extLst>
          </p:cNvPr>
          <p:cNvCxnSpPr>
            <a:cxnSpLocks/>
          </p:cNvCxnSpPr>
          <p:nvPr/>
        </p:nvCxnSpPr>
        <p:spPr>
          <a:xfrm flipH="1">
            <a:off x="7454205" y="5286176"/>
            <a:ext cx="4232998"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3985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0DF9B68-2FE9-4118-7535-BE470A9C3C19}"/>
              </a:ext>
            </a:extLst>
          </p:cNvPr>
          <p:cNvSpPr>
            <a:spLocks noGrp="1"/>
          </p:cNvSpPr>
          <p:nvPr>
            <p:ph type="body" sz="quarter" idx="15"/>
          </p:nvPr>
        </p:nvSpPr>
        <p:spPr>
          <a:xfrm>
            <a:off x="6200774" y="0"/>
            <a:ext cx="5991225" cy="6283325"/>
          </a:xfrm>
          <a:solidFill>
            <a:schemeClr val="bg2">
              <a:lumMod val="20000"/>
              <a:lumOff val="80000"/>
            </a:schemeClr>
          </a:solidFill>
        </p:spPr>
        <p:txBody>
          <a:bodyPr/>
          <a:lstStyle/>
          <a:p>
            <a:pPr marL="0" indent="0">
              <a:buNone/>
            </a:pPr>
            <a:r>
              <a:rPr lang="en-US"/>
              <a:t> </a:t>
            </a:r>
          </a:p>
        </p:txBody>
      </p:sp>
      <p:graphicFrame>
        <p:nvGraphicFramePr>
          <p:cNvPr id="20" name="Object 19" hidden="1">
            <a:extLst>
              <a:ext uri="{FF2B5EF4-FFF2-40B4-BE49-F238E27FC236}">
                <a16:creationId xmlns:a16="http://schemas.microsoft.com/office/drawing/2014/main" id="{3AD606C3-27D7-F4E5-5351-A55DD3BA06F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20" name="Object 19" hidden="1">
                        <a:extLst>
                          <a:ext uri="{FF2B5EF4-FFF2-40B4-BE49-F238E27FC236}">
                            <a16:creationId xmlns:a16="http://schemas.microsoft.com/office/drawing/2014/main" id="{3AD606C3-27D7-F4E5-5351-A55DD3BA06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2" name="Picture 21" descr="A black and orange vacuum cleaner&#10;&#10;Description automatically generated">
            <a:extLst>
              <a:ext uri="{FF2B5EF4-FFF2-40B4-BE49-F238E27FC236}">
                <a16:creationId xmlns:a16="http://schemas.microsoft.com/office/drawing/2014/main" id="{19D1F199-E270-B2E9-5CC7-9941E25AF7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12798" y="1629720"/>
            <a:ext cx="3290250" cy="3362722"/>
          </a:xfrm>
          <a:prstGeom prst="rect">
            <a:avLst/>
          </a:prstGeom>
        </p:spPr>
      </p:pic>
      <p:sp>
        <p:nvSpPr>
          <p:cNvPr id="10" name="Chart Placeholder 9">
            <a:extLst>
              <a:ext uri="{FF2B5EF4-FFF2-40B4-BE49-F238E27FC236}">
                <a16:creationId xmlns:a16="http://schemas.microsoft.com/office/drawing/2014/main" id="{3A956474-9621-6B7B-1478-89FE2AA2875A}"/>
              </a:ext>
            </a:extLst>
          </p:cNvPr>
          <p:cNvSpPr>
            <a:spLocks noGrp="1"/>
          </p:cNvSpPr>
          <p:nvPr>
            <p:ph type="chart" sz="quarter" idx="17"/>
          </p:nvPr>
        </p:nvSpPr>
        <p:spPr>
          <a:xfrm>
            <a:off x="473569" y="1412875"/>
            <a:ext cx="5541558" cy="4870449"/>
          </a:xfrm>
        </p:spPr>
        <p:txBody>
          <a:bodyPr/>
          <a:lstStyle/>
          <a:p>
            <a:pPr marL="144000" marR="0" lvl="0" indent="-144000" algn="l" defTabSz="1023967" rtl="0" eaLnBrk="1" fontAlgn="auto" latinLnBrk="0" hangingPunct="1">
              <a:spcBef>
                <a:spcPts val="0"/>
              </a:spcBef>
              <a:buClrTx/>
              <a:buSzTx/>
              <a:buFontTx/>
              <a:buNone/>
              <a:tabLst/>
              <a:defRPr/>
            </a:pPr>
            <a:r>
              <a:rPr kumimoji="0" lang="en-GB" sz="1000" i="0" u="none" strike="noStrike" kern="1200" cap="none" spc="0" normalizeH="0" baseline="0" noProof="0" dirty="0" err="1">
                <a:ln>
                  <a:noFill/>
                </a:ln>
                <a:solidFill>
                  <a:srgbClr val="28313F"/>
                </a:solidFill>
                <a:effectLst/>
                <a:uLnTx/>
                <a:uFillTx/>
                <a:latin typeface="+mj-lt"/>
                <a:ea typeface="Roboto Light"/>
                <a:cs typeface="Roboto Light"/>
              </a:rPr>
              <a:t>Enklere</a:t>
            </a:r>
            <a:r>
              <a:rPr kumimoji="0" lang="en-GB" sz="1000" i="0" u="none" strike="noStrike" kern="1200" cap="none" spc="0" normalizeH="0" baseline="0" noProof="0" dirty="0">
                <a:ln>
                  <a:noFill/>
                </a:ln>
                <a:solidFill>
                  <a:srgbClr val="28313F"/>
                </a:solidFill>
                <a:effectLst/>
                <a:uLnTx/>
                <a:uFillTx/>
                <a:latin typeface="+mj-lt"/>
                <a:ea typeface="Roboto Light"/>
                <a:cs typeface="Roboto Light"/>
              </a:rPr>
              <a:t> å </a:t>
            </a:r>
            <a:r>
              <a:rPr kumimoji="0" lang="en-GB" sz="1000" i="0" u="none" strike="noStrike" kern="1200" cap="none" spc="0" normalizeH="0" baseline="0" noProof="0" dirty="0" err="1">
                <a:ln>
                  <a:noFill/>
                </a:ln>
                <a:solidFill>
                  <a:srgbClr val="28313F"/>
                </a:solidFill>
                <a:effectLst/>
                <a:uLnTx/>
                <a:uFillTx/>
                <a:latin typeface="+mj-lt"/>
                <a:ea typeface="Roboto Light"/>
                <a:cs typeface="Roboto Light"/>
              </a:rPr>
              <a:t>vedlikeholde</a:t>
            </a:r>
            <a:endParaRPr kumimoji="0" lang="en-GB" sz="1000" i="0" u="none" strike="noStrike" kern="1200" cap="none" spc="0" normalizeH="0" baseline="0" noProof="0" dirty="0">
              <a:ln>
                <a:noFill/>
              </a:ln>
              <a:solidFill>
                <a:srgbClr val="28313F"/>
              </a:solidFill>
              <a:effectLst/>
              <a:uLnTx/>
              <a:uFillTx/>
              <a:latin typeface="+mj-lt"/>
              <a:ea typeface="Roboto Light"/>
              <a:cs typeface="Roboto Light"/>
            </a:endParaRP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Filter; enkel atkomst/ingen verktøy</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Avtakbar ledning på de fleste modellene i serien*</a:t>
            </a:r>
          </a:p>
          <a:p>
            <a:pPr marL="0" indent="0">
              <a:spcBef>
                <a:spcPts val="0"/>
              </a:spcBef>
              <a:buNone/>
              <a:defRPr/>
            </a:pPr>
            <a:endPar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endParaRPr>
          </a:p>
          <a:p>
            <a:pPr marL="0" indent="0">
              <a:spcBef>
                <a:spcPts val="0"/>
              </a:spcBef>
              <a:buNone/>
              <a:defRPr/>
            </a:pPr>
            <a:r>
              <a:rPr kumimoji="0" lang="nb-NO" sz="1000" b="1" i="0" u="none" strike="noStrike" kern="1200" cap="none" spc="0" normalizeH="0" baseline="0" noProof="0" dirty="0">
                <a:ln>
                  <a:noFill/>
                </a:ln>
                <a:solidFill>
                  <a:srgbClr val="28313F"/>
                </a:solidFill>
                <a:effectLst/>
                <a:uLnTx/>
                <a:uFillTx/>
                <a:latin typeface="Roboto Bold (Headings)"/>
                <a:ea typeface="Roboto Light"/>
                <a:cs typeface="Roboto Light"/>
              </a:rPr>
              <a:t>Ytelse/effektivitet/holdbarhet</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Mer enn </a:t>
            </a:r>
            <a:r>
              <a:rPr kumimoji="0" lang="nb-NO" sz="1000" b="0" i="0" u="none" strike="noStrike" kern="1200" cap="none" spc="0" normalizeH="0" baseline="0" noProof="0" dirty="0">
                <a:ln>
                  <a:noFill/>
                </a:ln>
                <a:solidFill>
                  <a:schemeClr val="accent3"/>
                </a:solidFill>
                <a:effectLst/>
                <a:uLnTx/>
                <a:uFillTx/>
                <a:latin typeface="Roboto Light"/>
                <a:ea typeface="Roboto Light"/>
                <a:cs typeface="Roboto Light"/>
              </a:rPr>
              <a:t>10 % høyere ytelse </a:t>
            </a: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til tross for </a:t>
            </a:r>
            <a:r>
              <a:rPr kumimoji="0" lang="nb-NO" sz="1000" b="0" i="0" u="none" strike="noStrike" kern="1200" cap="none" spc="0" normalizeH="0" baseline="0" noProof="0" dirty="0">
                <a:ln>
                  <a:noFill/>
                </a:ln>
                <a:solidFill>
                  <a:schemeClr val="accent5"/>
                </a:solidFill>
                <a:effectLst/>
                <a:uLnTx/>
                <a:uFillTx/>
                <a:latin typeface="Roboto Light"/>
                <a:ea typeface="Roboto Light"/>
                <a:cs typeface="Roboto Light"/>
              </a:rPr>
              <a:t>12,5 % lavere energiforbruk</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Klassens beste lydnivå – redusert med 3-4 dB</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Nytt opprullingssystem som varer gjennom hele støvsugerens levetid**</a:t>
            </a:r>
          </a:p>
          <a:p>
            <a:pPr>
              <a:spcBef>
                <a:spcPts val="0"/>
              </a:spcBef>
              <a:defRPr/>
            </a:pPr>
            <a:endPar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endParaRPr>
          </a:p>
          <a:p>
            <a:pPr marL="0" indent="0">
              <a:spcBef>
                <a:spcPts val="0"/>
              </a:spcBef>
              <a:buNone/>
              <a:defRPr/>
            </a:pPr>
            <a:r>
              <a:rPr kumimoji="0" lang="nb-NO" sz="1000" b="1" i="0" u="none" strike="noStrike" kern="1200" cap="none" spc="0" normalizeH="0" baseline="0" noProof="0" dirty="0">
                <a:ln>
                  <a:noFill/>
                </a:ln>
                <a:solidFill>
                  <a:srgbClr val="28313F"/>
                </a:solidFill>
                <a:effectLst/>
                <a:uLnTx/>
                <a:uFillTx/>
                <a:latin typeface="Roboto Bold (Headings)"/>
                <a:ea typeface="Roboto Light"/>
                <a:cs typeface="Roboto Light"/>
              </a:rPr>
              <a:t>Forbedret UX/Praktisk</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Nye VP300 har samme vekt og størrelse som den gamle</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Uthevede berøringspunkter</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Ergonomisk formede berøringspunkter (håndtak, bøyd ende, lås)</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Flere alternativer for ledningsoppbevaring (tre på VP300)</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Hurtigutløser for ledning (VP300; rask oppstart hver dag)</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Stor og slitesterk på/av-bryter</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Symbol- og illustrasjonsveiledning</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Enkel reparasjon/utskifting av slange </a:t>
            </a:r>
          </a:p>
          <a:p>
            <a:pPr>
              <a:spcBef>
                <a:spcPts val="0"/>
              </a:spcBef>
              <a:defRPr/>
            </a:pPr>
            <a:endPar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endParaRPr>
          </a:p>
          <a:p>
            <a:pPr marL="0" indent="0">
              <a:spcBef>
                <a:spcPts val="0"/>
              </a:spcBef>
              <a:buNone/>
              <a:defRPr/>
            </a:pPr>
            <a:r>
              <a:rPr kumimoji="0" lang="nb-NO" sz="1000" b="1" i="0" u="none" strike="noStrike" kern="1200" cap="none" spc="0" normalizeH="0" baseline="0" noProof="0" dirty="0">
                <a:ln>
                  <a:noFill/>
                </a:ln>
                <a:solidFill>
                  <a:srgbClr val="28313F"/>
                </a:solidFill>
                <a:effectLst/>
                <a:uLnTx/>
                <a:uFillTx/>
                <a:latin typeface="Roboto Bold (Headings)"/>
                <a:ea typeface="Roboto Light"/>
                <a:cs typeface="Roboto Light"/>
              </a:rPr>
              <a:t>Modernisert design </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Beholder referanse til gammel til tross for ny design og merkeprofilering</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Forbedret innpakkingsinnhold (salgsargumenter)</a:t>
            </a:r>
          </a:p>
          <a:p>
            <a:pPr>
              <a:spcBef>
                <a:spcPts val="0"/>
              </a:spcBef>
              <a:defRPr/>
            </a:pPr>
            <a:endPar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endParaRPr>
          </a:p>
          <a:p>
            <a:pPr marL="0" indent="0">
              <a:spcBef>
                <a:spcPts val="0"/>
              </a:spcBef>
              <a:buNone/>
              <a:defRPr/>
            </a:pPr>
            <a:r>
              <a:rPr kumimoji="0" lang="nb-NO" sz="1000" b="1" i="0" u="none" strike="noStrike" kern="1200" cap="none" spc="0" normalizeH="0" baseline="0" noProof="0" dirty="0">
                <a:ln>
                  <a:noFill/>
                </a:ln>
                <a:solidFill>
                  <a:srgbClr val="28313F"/>
                </a:solidFill>
                <a:effectLst/>
                <a:uLnTx/>
                <a:uFillTx/>
                <a:latin typeface="Roboto Bold (Headings)"/>
                <a:ea typeface="Roboto Light"/>
                <a:cs typeface="Roboto Light"/>
              </a:rPr>
              <a:t>Service-/vedlikeholdssett</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Light (5 x poser, 1 x HEPA, 1 x motorfilter)</a:t>
            </a:r>
          </a:p>
          <a:p>
            <a:pPr>
              <a:spcBef>
                <a:spcPts val="0"/>
              </a:spcBef>
              <a:defRPr/>
            </a:pPr>
            <a:r>
              <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rPr>
              <a:t>Plus (20 x poser, 1 x HEPA, 1 x motorfilter</a:t>
            </a:r>
          </a:p>
          <a:p>
            <a:pPr>
              <a:spcBef>
                <a:spcPts val="0"/>
              </a:spcBef>
              <a:defRPr/>
            </a:pPr>
            <a:endParaRPr kumimoji="0" lang="nb-NO" sz="1000" b="0" i="0" u="none" strike="noStrike" kern="1200" cap="none" spc="0" normalizeH="0" baseline="0" noProof="0" dirty="0">
              <a:ln>
                <a:noFill/>
              </a:ln>
              <a:solidFill>
                <a:srgbClr val="28313F"/>
              </a:solidFill>
              <a:effectLst/>
              <a:uLnTx/>
              <a:uFillTx/>
              <a:latin typeface="Roboto Light"/>
              <a:ea typeface="Roboto Light"/>
              <a:cs typeface="Roboto Light"/>
            </a:endParaRPr>
          </a:p>
        </p:txBody>
      </p:sp>
      <p:sp>
        <p:nvSpPr>
          <p:cNvPr id="16" name="Footer Placeholder 15">
            <a:extLst>
              <a:ext uri="{FF2B5EF4-FFF2-40B4-BE49-F238E27FC236}">
                <a16:creationId xmlns:a16="http://schemas.microsoft.com/office/drawing/2014/main" id="{88DF0AA0-C277-8BB5-B7C5-5BAE76D49794}"/>
              </a:ext>
            </a:extLst>
          </p:cNvPr>
          <p:cNvSpPr>
            <a:spLocks noGrp="1"/>
          </p:cNvSpPr>
          <p:nvPr>
            <p:ph type="ftr" sz="quarter" idx="19"/>
          </p:nvPr>
        </p:nvSpPr>
        <p:spPr/>
        <p:txBody>
          <a:bodyPr/>
          <a:lstStyle/>
          <a:p>
            <a:pPr algn="l"/>
            <a:r>
              <a:rPr lang="en-US" dirty="0"/>
              <a:t>KONFIDENSIELT</a:t>
            </a:r>
          </a:p>
        </p:txBody>
      </p:sp>
      <p:sp>
        <p:nvSpPr>
          <p:cNvPr id="17" name="Slide Number Placeholder 16">
            <a:extLst>
              <a:ext uri="{FF2B5EF4-FFF2-40B4-BE49-F238E27FC236}">
                <a16:creationId xmlns:a16="http://schemas.microsoft.com/office/drawing/2014/main" id="{C4D039D0-9C89-4647-C69B-D9A444FACFBA}"/>
              </a:ext>
            </a:extLst>
          </p:cNvPr>
          <p:cNvSpPr>
            <a:spLocks noGrp="1"/>
          </p:cNvSpPr>
          <p:nvPr>
            <p:ph type="sldNum" sz="quarter" idx="20"/>
          </p:nvPr>
        </p:nvSpPr>
        <p:spPr/>
        <p:txBody>
          <a:bodyPr/>
          <a:lstStyle/>
          <a:p>
            <a:fld id="{6C385236-B7BA-4938-9EA6-6DEC8CA653D7}" type="slidenum">
              <a:rPr lang="en-US" smtClean="0"/>
              <a:pPr/>
              <a:t>12</a:t>
            </a:fld>
            <a:endParaRPr lang="en-US"/>
          </a:p>
        </p:txBody>
      </p:sp>
      <p:sp>
        <p:nvSpPr>
          <p:cNvPr id="19" name="Text Placeholder 18">
            <a:extLst>
              <a:ext uri="{FF2B5EF4-FFF2-40B4-BE49-F238E27FC236}">
                <a16:creationId xmlns:a16="http://schemas.microsoft.com/office/drawing/2014/main" id="{1AD6F595-297F-2A04-A4E4-5FCD1D7B1510}"/>
              </a:ext>
            </a:extLst>
          </p:cNvPr>
          <p:cNvSpPr>
            <a:spLocks noGrp="1"/>
          </p:cNvSpPr>
          <p:nvPr>
            <p:ph type="body" sz="quarter" idx="14"/>
          </p:nvPr>
        </p:nvSpPr>
        <p:spPr/>
        <p:txBody>
          <a:bodyPr vert="horz" lIns="0" tIns="0" rIns="0" bIns="0" rtlCol="0" anchor="t">
            <a:noAutofit/>
          </a:bodyPr>
          <a:lstStyle/>
          <a:p>
            <a:r>
              <a:rPr lang="en-US" dirty="0">
                <a:ea typeface="Roboto Light"/>
              </a:rPr>
              <a:t>VP300 </a:t>
            </a:r>
            <a:r>
              <a:rPr lang="en-US" dirty="0" err="1">
                <a:ea typeface="Roboto Light"/>
              </a:rPr>
              <a:t>og</a:t>
            </a:r>
            <a:r>
              <a:rPr lang="en-US" dirty="0">
                <a:ea typeface="Roboto Light"/>
              </a:rPr>
              <a:t> VP400</a:t>
            </a:r>
          </a:p>
        </p:txBody>
      </p:sp>
      <p:sp>
        <p:nvSpPr>
          <p:cNvPr id="18" name="Title 17">
            <a:extLst>
              <a:ext uri="{FF2B5EF4-FFF2-40B4-BE49-F238E27FC236}">
                <a16:creationId xmlns:a16="http://schemas.microsoft.com/office/drawing/2014/main" id="{416633A5-6408-E355-2A34-0B5CC43A407D}"/>
              </a:ext>
            </a:extLst>
          </p:cNvPr>
          <p:cNvSpPr>
            <a:spLocks noGrp="1"/>
          </p:cNvSpPr>
          <p:nvPr>
            <p:ph type="title"/>
          </p:nvPr>
        </p:nvSpPr>
        <p:spPr/>
        <p:txBody>
          <a:bodyPr vert="horz"/>
          <a:lstStyle/>
          <a:p>
            <a:r>
              <a:rPr lang="en-US" dirty="0"/>
              <a:t>Nye </a:t>
            </a:r>
            <a:r>
              <a:rPr lang="en-US" dirty="0" err="1"/>
              <a:t>oppgraderinger</a:t>
            </a:r>
            <a:endParaRPr lang="da-DK" dirty="0"/>
          </a:p>
        </p:txBody>
      </p:sp>
      <p:cxnSp>
        <p:nvCxnSpPr>
          <p:cNvPr id="3" name="Google Shape;117;p28">
            <a:extLst>
              <a:ext uri="{FF2B5EF4-FFF2-40B4-BE49-F238E27FC236}">
                <a16:creationId xmlns:a16="http://schemas.microsoft.com/office/drawing/2014/main" id="{5BA5DD7F-394A-1A9C-AC70-76DD8842D692}"/>
              </a:ext>
            </a:extLst>
          </p:cNvPr>
          <p:cNvCxnSpPr/>
          <p:nvPr/>
        </p:nvCxnSpPr>
        <p:spPr>
          <a:xfrm rot="10800000" flipH="1">
            <a:off x="9189931" y="4226834"/>
            <a:ext cx="1351880" cy="674991"/>
          </a:xfrm>
          <a:prstGeom prst="straightConnector1">
            <a:avLst/>
          </a:prstGeom>
          <a:noFill/>
          <a:ln w="9525" cap="flat" cmpd="sng">
            <a:solidFill>
              <a:schemeClr val="tx2"/>
            </a:solidFill>
            <a:prstDash val="dashDot"/>
            <a:round/>
            <a:headEnd type="triangle" w="med" len="med"/>
            <a:tailEnd type="triangle" w="med" len="med"/>
          </a:ln>
        </p:spPr>
      </p:cxnSp>
      <p:cxnSp>
        <p:nvCxnSpPr>
          <p:cNvPr id="5" name="Google Shape;118;p28">
            <a:extLst>
              <a:ext uri="{FF2B5EF4-FFF2-40B4-BE49-F238E27FC236}">
                <a16:creationId xmlns:a16="http://schemas.microsoft.com/office/drawing/2014/main" id="{779D62AF-951F-80F4-36DE-1723B6E43370}"/>
              </a:ext>
            </a:extLst>
          </p:cNvPr>
          <p:cNvCxnSpPr>
            <a:cxnSpLocks/>
          </p:cNvCxnSpPr>
          <p:nvPr/>
        </p:nvCxnSpPr>
        <p:spPr>
          <a:xfrm>
            <a:off x="10541811" y="1766233"/>
            <a:ext cx="20200" cy="2460600"/>
          </a:xfrm>
          <a:prstGeom prst="straightConnector1">
            <a:avLst/>
          </a:prstGeom>
          <a:noFill/>
          <a:ln w="9525" cap="flat" cmpd="sng">
            <a:solidFill>
              <a:schemeClr val="tx2"/>
            </a:solidFill>
            <a:prstDash val="dashDot"/>
            <a:round/>
            <a:headEnd type="triangle" w="med" len="med"/>
            <a:tailEnd type="triangle" w="med" len="med"/>
          </a:ln>
        </p:spPr>
      </p:cxnSp>
      <p:cxnSp>
        <p:nvCxnSpPr>
          <p:cNvPr id="8" name="Google Shape;119;p28">
            <a:extLst>
              <a:ext uri="{FF2B5EF4-FFF2-40B4-BE49-F238E27FC236}">
                <a16:creationId xmlns:a16="http://schemas.microsoft.com/office/drawing/2014/main" id="{B9E38E97-2225-527F-FD57-18080A174C34}"/>
              </a:ext>
            </a:extLst>
          </p:cNvPr>
          <p:cNvCxnSpPr>
            <a:cxnSpLocks/>
          </p:cNvCxnSpPr>
          <p:nvPr/>
        </p:nvCxnSpPr>
        <p:spPr>
          <a:xfrm>
            <a:off x="7612798" y="4226833"/>
            <a:ext cx="1577371" cy="675071"/>
          </a:xfrm>
          <a:prstGeom prst="straightConnector1">
            <a:avLst/>
          </a:prstGeom>
          <a:noFill/>
          <a:ln w="9525" cap="flat" cmpd="sng">
            <a:solidFill>
              <a:schemeClr val="tx2"/>
            </a:solidFill>
            <a:prstDash val="dashDot"/>
            <a:round/>
            <a:headEnd type="triangle" w="med" len="med"/>
            <a:tailEnd type="triangle" w="med" len="med"/>
          </a:ln>
        </p:spPr>
      </p:cxnSp>
      <p:sp>
        <p:nvSpPr>
          <p:cNvPr id="9" name="Google Shape;120;p28">
            <a:extLst>
              <a:ext uri="{FF2B5EF4-FFF2-40B4-BE49-F238E27FC236}">
                <a16:creationId xmlns:a16="http://schemas.microsoft.com/office/drawing/2014/main" id="{5F45B4EA-9522-CA68-485C-7ABAD569B40C}"/>
              </a:ext>
            </a:extLst>
          </p:cNvPr>
          <p:cNvSpPr/>
          <p:nvPr/>
        </p:nvSpPr>
        <p:spPr>
          <a:xfrm rot="21598889">
            <a:off x="9758283" y="4665585"/>
            <a:ext cx="1467145" cy="45442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dirty="0">
                <a:solidFill>
                  <a:srgbClr val="252526"/>
                </a:solidFill>
                <a:ea typeface="Poppins"/>
                <a:cs typeface="Poppins"/>
                <a:sym typeface="Poppins"/>
              </a:rPr>
              <a:t>395 mm /</a:t>
            </a:r>
          </a:p>
          <a:p>
            <a:pPr marL="0" lvl="0" indent="0" algn="ctr" rtl="0">
              <a:spcBef>
                <a:spcPts val="0"/>
              </a:spcBef>
              <a:spcAft>
                <a:spcPts val="0"/>
              </a:spcAft>
              <a:buNone/>
            </a:pPr>
            <a:r>
              <a:rPr lang="en-GB" sz="1100" dirty="0">
                <a:solidFill>
                  <a:srgbClr val="252526"/>
                </a:solidFill>
                <a:ea typeface="Poppins"/>
                <a:cs typeface="Poppins"/>
                <a:sym typeface="Poppins"/>
              </a:rPr>
              <a:t>15,55"</a:t>
            </a:r>
          </a:p>
        </p:txBody>
      </p:sp>
      <p:sp>
        <p:nvSpPr>
          <p:cNvPr id="11" name="Google Shape;121;p28">
            <a:extLst>
              <a:ext uri="{FF2B5EF4-FFF2-40B4-BE49-F238E27FC236}">
                <a16:creationId xmlns:a16="http://schemas.microsoft.com/office/drawing/2014/main" id="{4EAE4697-DD27-DDD8-769A-6D07DA8E0866}"/>
              </a:ext>
            </a:extLst>
          </p:cNvPr>
          <p:cNvSpPr/>
          <p:nvPr/>
        </p:nvSpPr>
        <p:spPr>
          <a:xfrm>
            <a:off x="7301536" y="4764994"/>
            <a:ext cx="1147475" cy="45489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dirty="0">
                <a:solidFill>
                  <a:srgbClr val="252526"/>
                </a:solidFill>
                <a:ea typeface="Poppins"/>
                <a:cs typeface="Poppins"/>
                <a:sym typeface="Poppins"/>
              </a:rPr>
              <a:t>340 mm / </a:t>
            </a:r>
            <a:br>
              <a:rPr lang="en-GB" sz="1100" dirty="0">
                <a:solidFill>
                  <a:srgbClr val="252526"/>
                </a:solidFill>
                <a:ea typeface="Poppins"/>
                <a:cs typeface="Poppins"/>
                <a:sym typeface="Poppins"/>
              </a:rPr>
            </a:br>
            <a:r>
              <a:rPr lang="en-GB" sz="1100" dirty="0">
                <a:solidFill>
                  <a:srgbClr val="252526"/>
                </a:solidFill>
                <a:ea typeface="Poppins"/>
                <a:cs typeface="Poppins"/>
                <a:sym typeface="Poppins"/>
              </a:rPr>
              <a:t>13,38"</a:t>
            </a:r>
          </a:p>
        </p:txBody>
      </p:sp>
      <p:sp>
        <p:nvSpPr>
          <p:cNvPr id="13" name="Google Shape;122;p28">
            <a:extLst>
              <a:ext uri="{FF2B5EF4-FFF2-40B4-BE49-F238E27FC236}">
                <a16:creationId xmlns:a16="http://schemas.microsoft.com/office/drawing/2014/main" id="{31F68851-BF78-7AA1-B802-708458D6A3BA}"/>
              </a:ext>
            </a:extLst>
          </p:cNvPr>
          <p:cNvSpPr/>
          <p:nvPr/>
        </p:nvSpPr>
        <p:spPr>
          <a:xfrm rot="21598889">
            <a:off x="10641023" y="2467362"/>
            <a:ext cx="1077335" cy="45464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dirty="0">
                <a:solidFill>
                  <a:srgbClr val="252526"/>
                </a:solidFill>
                <a:ea typeface="Poppins"/>
                <a:cs typeface="Poppins"/>
                <a:sym typeface="Poppins"/>
              </a:rPr>
              <a:t>398 mm / </a:t>
            </a:r>
            <a:br>
              <a:rPr lang="en-GB" sz="1100" dirty="0">
                <a:solidFill>
                  <a:srgbClr val="252526"/>
                </a:solidFill>
                <a:ea typeface="Poppins"/>
                <a:cs typeface="Poppins"/>
                <a:sym typeface="Poppins"/>
              </a:rPr>
            </a:br>
            <a:r>
              <a:rPr lang="en-GB" sz="1100" dirty="0">
                <a:solidFill>
                  <a:srgbClr val="252526"/>
                </a:solidFill>
                <a:ea typeface="Poppins"/>
                <a:cs typeface="Poppins"/>
                <a:sym typeface="Poppins"/>
              </a:rPr>
              <a:t>15,66"</a:t>
            </a:r>
          </a:p>
        </p:txBody>
      </p:sp>
      <p:sp>
        <p:nvSpPr>
          <p:cNvPr id="2" name="TextBox 1">
            <a:extLst>
              <a:ext uri="{FF2B5EF4-FFF2-40B4-BE49-F238E27FC236}">
                <a16:creationId xmlns:a16="http://schemas.microsoft.com/office/drawing/2014/main" id="{21337DB9-C54F-6A1B-A72E-C349C92DF352}"/>
              </a:ext>
            </a:extLst>
          </p:cNvPr>
          <p:cNvSpPr txBox="1"/>
          <p:nvPr/>
        </p:nvSpPr>
        <p:spPr>
          <a:xfrm>
            <a:off x="6205537" y="5824568"/>
            <a:ext cx="5507037" cy="458757"/>
          </a:xfrm>
          <a:prstGeom prst="rect">
            <a:avLst/>
          </a:prstGeom>
          <a:noFill/>
        </p:spPr>
        <p:txBody>
          <a:bodyPr wrap="square" lIns="216000" tIns="0" rIns="0" bIns="180000" anchor="b" anchorCtr="0">
            <a:spAutoFit/>
          </a:bodyPr>
          <a:lstStyle/>
          <a:p>
            <a:r>
              <a:rPr lang="en-US" sz="900" dirty="0">
                <a:latin typeface="Roboto Light italic" panose="02000000000000000000" pitchFamily="2" charset="0"/>
                <a:ea typeface="Roboto Light italic" panose="02000000000000000000" pitchFamily="2" charset="0"/>
              </a:rPr>
              <a:t>* Alle VP400-modeller, de </a:t>
            </a:r>
            <a:r>
              <a:rPr lang="en-US" sz="900" dirty="0" err="1">
                <a:latin typeface="Roboto Light italic" panose="02000000000000000000" pitchFamily="2" charset="0"/>
                <a:ea typeface="Roboto Light italic" panose="02000000000000000000" pitchFamily="2" charset="0"/>
              </a:rPr>
              <a:t>fleste</a:t>
            </a:r>
            <a:r>
              <a:rPr lang="en-US" sz="900" dirty="0">
                <a:latin typeface="Roboto Light italic" panose="02000000000000000000" pitchFamily="2" charset="0"/>
                <a:ea typeface="Roboto Light italic" panose="02000000000000000000" pitchFamily="2" charset="0"/>
              </a:rPr>
              <a:t> VP300</a:t>
            </a:r>
          </a:p>
          <a:p>
            <a:r>
              <a:rPr lang="en-US" sz="900" dirty="0">
                <a:latin typeface="Roboto Light italic" panose="02000000000000000000" pitchFamily="2" charset="0"/>
                <a:ea typeface="Roboto Light italic" panose="02000000000000000000" pitchFamily="2" charset="0"/>
              </a:rPr>
              <a:t>** </a:t>
            </a:r>
            <a:r>
              <a:rPr lang="en-US" sz="900" dirty="0" err="1">
                <a:latin typeface="Roboto Light italic" panose="02000000000000000000" pitchFamily="2" charset="0"/>
                <a:ea typeface="Roboto Light italic" panose="02000000000000000000" pitchFamily="2" charset="0"/>
              </a:rPr>
              <a:t>ved</a:t>
            </a:r>
            <a:r>
              <a:rPr lang="en-US" sz="900" dirty="0">
                <a:latin typeface="Roboto Light italic" panose="02000000000000000000" pitchFamily="2" charset="0"/>
                <a:ea typeface="Roboto Light italic" panose="02000000000000000000" pitchFamily="2" charset="0"/>
              </a:rPr>
              <a:t> «normal bruk»</a:t>
            </a:r>
          </a:p>
        </p:txBody>
      </p:sp>
    </p:spTree>
    <p:extLst>
      <p:ext uri="{BB962C8B-B14F-4D97-AF65-F5344CB8AC3E}">
        <p14:creationId xmlns:p14="http://schemas.microsoft.com/office/powerpoint/2010/main" val="32034206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3B875-8C5B-5C29-70D1-3E929CB8A5D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11B88F0-FA8A-C4DE-869C-F5E4D7DC5623}"/>
              </a:ext>
            </a:extLst>
          </p:cNvPr>
          <p:cNvSpPr>
            <a:spLocks noGrp="1"/>
          </p:cNvSpPr>
          <p:nvPr>
            <p:ph type="ctrTitle"/>
          </p:nvPr>
        </p:nvSpPr>
        <p:spPr>
          <a:xfrm>
            <a:off x="0" y="0"/>
            <a:ext cx="12191999" cy="6283325"/>
          </a:xfrm>
        </p:spPr>
        <p:txBody>
          <a:bodyPr/>
          <a:lstStyle/>
          <a:p>
            <a:pPr>
              <a:tabLst>
                <a:tab pos="989013" algn="l"/>
                <a:tab pos="6096000" algn="l"/>
              </a:tabLst>
            </a:pPr>
            <a:r>
              <a:rPr lang="en-US"/>
              <a:t>4</a:t>
            </a:r>
          </a:p>
        </p:txBody>
      </p:sp>
      <p:sp>
        <p:nvSpPr>
          <p:cNvPr id="9" name="Text Placeholder 8">
            <a:extLst>
              <a:ext uri="{FF2B5EF4-FFF2-40B4-BE49-F238E27FC236}">
                <a16:creationId xmlns:a16="http://schemas.microsoft.com/office/drawing/2014/main" id="{180B0004-B218-3A28-56DA-DCD540C91E68}"/>
              </a:ext>
            </a:extLst>
          </p:cNvPr>
          <p:cNvSpPr>
            <a:spLocks noGrp="1"/>
          </p:cNvSpPr>
          <p:nvPr>
            <p:ph type="body" sz="quarter" idx="13"/>
          </p:nvPr>
        </p:nvSpPr>
        <p:spPr/>
        <p:txBody>
          <a:bodyPr/>
          <a:lstStyle/>
          <a:p>
            <a:r>
              <a:rPr lang="en-US" dirty="0" err="1"/>
              <a:t>Tekniske</a:t>
            </a:r>
            <a:r>
              <a:rPr lang="en-US" dirty="0"/>
              <a:t> </a:t>
            </a:r>
            <a:r>
              <a:rPr lang="en-US" dirty="0" err="1"/>
              <a:t>spesifikasjoner</a:t>
            </a:r>
            <a:endParaRPr lang="en-US" dirty="0"/>
          </a:p>
        </p:txBody>
      </p:sp>
      <p:sp>
        <p:nvSpPr>
          <p:cNvPr id="4" name="Footer Placeholder 3">
            <a:extLst>
              <a:ext uri="{FF2B5EF4-FFF2-40B4-BE49-F238E27FC236}">
                <a16:creationId xmlns:a16="http://schemas.microsoft.com/office/drawing/2014/main" id="{584A16A0-9ACE-7DE6-D57E-BAAF2DDA2C7A}"/>
              </a:ext>
            </a:extLst>
          </p:cNvPr>
          <p:cNvSpPr>
            <a:spLocks noGrp="1"/>
          </p:cNvSpPr>
          <p:nvPr>
            <p:ph type="ftr" sz="quarter" idx="15"/>
          </p:nvPr>
        </p:nvSpPr>
        <p:spPr/>
        <p:txBody>
          <a:bodyPr/>
          <a:lstStyle/>
          <a:p>
            <a:pPr algn="l"/>
            <a:r>
              <a:rPr lang="en-US" dirty="0"/>
              <a:t>KONFIDENSIELT</a:t>
            </a:r>
          </a:p>
        </p:txBody>
      </p:sp>
      <p:sp>
        <p:nvSpPr>
          <p:cNvPr id="5" name="Slide Number Placeholder 4">
            <a:extLst>
              <a:ext uri="{FF2B5EF4-FFF2-40B4-BE49-F238E27FC236}">
                <a16:creationId xmlns:a16="http://schemas.microsoft.com/office/drawing/2014/main" id="{FEAEFC2C-F590-4DA5-3AED-C3A3239A56F1}"/>
              </a:ext>
            </a:extLst>
          </p:cNvPr>
          <p:cNvSpPr>
            <a:spLocks noGrp="1"/>
          </p:cNvSpPr>
          <p:nvPr>
            <p:ph type="sldNum" sz="quarter" idx="16"/>
          </p:nvPr>
        </p:nvSpPr>
        <p:spPr/>
        <p:txBody>
          <a:bodyPr/>
          <a:lstStyle/>
          <a:p>
            <a:fld id="{6C385236-B7BA-4938-9EA6-6DEC8CA653D7}" type="slidenum">
              <a:rPr lang="en-US" smtClean="0"/>
              <a:pPr/>
              <a:t>13</a:t>
            </a:fld>
            <a:endParaRPr lang="en-US"/>
          </a:p>
        </p:txBody>
      </p:sp>
    </p:spTree>
    <p:extLst>
      <p:ext uri="{BB962C8B-B14F-4D97-AF65-F5344CB8AC3E}">
        <p14:creationId xmlns:p14="http://schemas.microsoft.com/office/powerpoint/2010/main" val="37171641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vacuum cleaner on wheels&#10;&#10;Description automatically generated">
            <a:extLst>
              <a:ext uri="{FF2B5EF4-FFF2-40B4-BE49-F238E27FC236}">
                <a16:creationId xmlns:a16="http://schemas.microsoft.com/office/drawing/2014/main" id="{0E480920-662F-12C9-D3E2-DCCF29CC2B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56436" y="1236914"/>
            <a:ext cx="4744995" cy="3906410"/>
          </a:xfrm>
          <a:prstGeom prst="rect">
            <a:avLst/>
          </a:prstGeom>
        </p:spPr>
      </p:pic>
      <p:pic>
        <p:nvPicPr>
          <p:cNvPr id="8" name="Picture 7" descr="A black and orange vacuum cleaner&#10;&#10;Description automatically generated">
            <a:extLst>
              <a:ext uri="{FF2B5EF4-FFF2-40B4-BE49-F238E27FC236}">
                <a16:creationId xmlns:a16="http://schemas.microsoft.com/office/drawing/2014/main" id="{0684409B-CE20-8002-21FE-E80AEFA86B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5319" y="1921613"/>
            <a:ext cx="2691543" cy="2750827"/>
          </a:xfrm>
          <a:prstGeom prst="rect">
            <a:avLst/>
          </a:prstGeom>
        </p:spPr>
      </p:pic>
      <p:sp>
        <p:nvSpPr>
          <p:cNvPr id="6" name="TextBox 5">
            <a:extLst>
              <a:ext uri="{FF2B5EF4-FFF2-40B4-BE49-F238E27FC236}">
                <a16:creationId xmlns:a16="http://schemas.microsoft.com/office/drawing/2014/main" id="{209AB3B9-848F-0060-D091-99B2ADBA8019}"/>
              </a:ext>
            </a:extLst>
          </p:cNvPr>
          <p:cNvSpPr txBox="1"/>
          <p:nvPr/>
        </p:nvSpPr>
        <p:spPr>
          <a:xfrm>
            <a:off x="6660358" y="4415261"/>
            <a:ext cx="1647870" cy="292388"/>
          </a:xfrm>
          <a:prstGeom prst="rect">
            <a:avLst/>
          </a:prstGeom>
          <a:noFill/>
        </p:spPr>
        <p:txBody>
          <a:bodyPr wrap="square">
            <a:spAutoFit/>
          </a:bodyPr>
          <a:lstStyle/>
          <a:p>
            <a:pPr algn="ctr"/>
            <a:r>
              <a:rPr lang="en-GB" sz="1300">
                <a:latin typeface="+mj-lt"/>
              </a:rPr>
              <a:t>VP300</a:t>
            </a:r>
            <a:endParaRPr lang="en-US" sz="1300">
              <a:latin typeface="+mj-lt"/>
            </a:endParaRPr>
          </a:p>
        </p:txBody>
      </p:sp>
      <p:sp>
        <p:nvSpPr>
          <p:cNvPr id="9" name="TextBox 8">
            <a:extLst>
              <a:ext uri="{FF2B5EF4-FFF2-40B4-BE49-F238E27FC236}">
                <a16:creationId xmlns:a16="http://schemas.microsoft.com/office/drawing/2014/main" id="{3EEE68D2-A51A-582A-0B58-A8295E2B096A}"/>
              </a:ext>
            </a:extLst>
          </p:cNvPr>
          <p:cNvSpPr txBox="1"/>
          <p:nvPr/>
        </p:nvSpPr>
        <p:spPr>
          <a:xfrm>
            <a:off x="9430474" y="4415261"/>
            <a:ext cx="1647870" cy="292388"/>
          </a:xfrm>
          <a:prstGeom prst="rect">
            <a:avLst/>
          </a:prstGeom>
          <a:noFill/>
        </p:spPr>
        <p:txBody>
          <a:bodyPr wrap="square">
            <a:spAutoFit/>
          </a:bodyPr>
          <a:lstStyle/>
          <a:p>
            <a:pPr algn="ctr"/>
            <a:r>
              <a:rPr lang="en-GB" sz="1300" dirty="0">
                <a:latin typeface="+mj-lt"/>
              </a:rPr>
              <a:t>VP300 (</a:t>
            </a:r>
            <a:r>
              <a:rPr lang="en-GB" sz="1300" dirty="0" err="1">
                <a:latin typeface="+mj-lt"/>
              </a:rPr>
              <a:t>ny</a:t>
            </a:r>
            <a:r>
              <a:rPr lang="en-GB" sz="1300" dirty="0">
                <a:latin typeface="+mj-lt"/>
              </a:rPr>
              <a:t>)</a:t>
            </a:r>
          </a:p>
        </p:txBody>
      </p:sp>
      <p:graphicFrame>
        <p:nvGraphicFramePr>
          <p:cNvPr id="15" name="Object 14" hidden="1">
            <a:extLst>
              <a:ext uri="{FF2B5EF4-FFF2-40B4-BE49-F238E27FC236}">
                <a16:creationId xmlns:a16="http://schemas.microsoft.com/office/drawing/2014/main" id="{C8856BF1-11F6-4068-BE7C-AD7F05E5CE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6" progId="TCLayout.ActiveDocument.1">
                  <p:embed/>
                </p:oleObj>
              </mc:Choice>
              <mc:Fallback>
                <p:oleObj name="think-cell Slide" r:id="rId6" imgW="425" imgH="426" progId="TCLayout.ActiveDocument.1">
                  <p:embed/>
                  <p:pic>
                    <p:nvPicPr>
                      <p:cNvPr id="15" name="Object 14" hidden="1">
                        <a:extLst>
                          <a:ext uri="{FF2B5EF4-FFF2-40B4-BE49-F238E27FC236}">
                            <a16:creationId xmlns:a16="http://schemas.microsoft.com/office/drawing/2014/main" id="{C8856BF1-11F6-4068-BE7C-AD7F05E5CE7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E6607A86-922E-4A25-8EAF-AC0BA370B40D}"/>
              </a:ext>
            </a:extLst>
          </p:cNvPr>
          <p:cNvSpPr>
            <a:spLocks noGrp="1"/>
          </p:cNvSpPr>
          <p:nvPr>
            <p:ph type="ftr" sz="quarter" idx="19"/>
          </p:nvPr>
        </p:nvSpPr>
        <p:spPr/>
        <p:txBody>
          <a:bodyPr/>
          <a:lstStyle/>
          <a:p>
            <a:pPr algn="l"/>
            <a:r>
              <a:rPr lang="en-US" noProof="0" dirty="0"/>
              <a:t>KONFIDENSIELT</a:t>
            </a:r>
          </a:p>
        </p:txBody>
      </p:sp>
      <p:sp>
        <p:nvSpPr>
          <p:cNvPr id="4" name="Slide Number Placeholder 3">
            <a:extLst>
              <a:ext uri="{FF2B5EF4-FFF2-40B4-BE49-F238E27FC236}">
                <a16:creationId xmlns:a16="http://schemas.microsoft.com/office/drawing/2014/main" id="{3E434E9E-DF65-49B8-A707-1740173ADC31}"/>
              </a:ext>
            </a:extLst>
          </p:cNvPr>
          <p:cNvSpPr>
            <a:spLocks noGrp="1"/>
          </p:cNvSpPr>
          <p:nvPr>
            <p:ph type="sldNum" sz="quarter" idx="20"/>
          </p:nvPr>
        </p:nvSpPr>
        <p:spPr/>
        <p:txBody>
          <a:bodyPr/>
          <a:lstStyle/>
          <a:p>
            <a:fld id="{6C385236-B7BA-4938-9EA6-6DEC8CA653D7}" type="slidenum">
              <a:rPr lang="en-US" noProof="0" smtClean="0"/>
              <a:pPr/>
              <a:t>14</a:t>
            </a:fld>
            <a:endParaRPr lang="en-US" noProof="0"/>
          </a:p>
        </p:txBody>
      </p:sp>
      <p:sp>
        <p:nvSpPr>
          <p:cNvPr id="31" name="Text Placeholder 30">
            <a:extLst>
              <a:ext uri="{FF2B5EF4-FFF2-40B4-BE49-F238E27FC236}">
                <a16:creationId xmlns:a16="http://schemas.microsoft.com/office/drawing/2014/main" id="{16211875-350E-32BF-8C21-EAA0449B3DFA}"/>
              </a:ext>
            </a:extLst>
          </p:cNvPr>
          <p:cNvSpPr>
            <a:spLocks noGrp="1"/>
          </p:cNvSpPr>
          <p:nvPr>
            <p:ph type="body" sz="quarter" idx="14"/>
          </p:nvPr>
        </p:nvSpPr>
        <p:spPr/>
        <p:txBody>
          <a:bodyPr/>
          <a:lstStyle/>
          <a:p>
            <a:r>
              <a:rPr lang="en-US" dirty="0"/>
              <a:t>Gammel </a:t>
            </a:r>
            <a:r>
              <a:rPr lang="en-US" dirty="0" err="1"/>
              <a:t>kontra</a:t>
            </a:r>
            <a:r>
              <a:rPr lang="en-US" dirty="0"/>
              <a:t> </a:t>
            </a:r>
            <a:r>
              <a:rPr lang="en-US" dirty="0" err="1"/>
              <a:t>ny</a:t>
            </a:r>
            <a:r>
              <a:rPr lang="en-US" dirty="0"/>
              <a:t> (</a:t>
            </a:r>
            <a:r>
              <a:rPr lang="en-US" dirty="0" err="1"/>
              <a:t>oppgrader</a:t>
            </a:r>
            <a:r>
              <a:rPr lang="en-US" dirty="0"/>
              <a:t> </a:t>
            </a:r>
            <a:r>
              <a:rPr lang="en-US" dirty="0" err="1"/>
              <a:t>farget</a:t>
            </a:r>
            <a:r>
              <a:rPr lang="en-US" dirty="0"/>
              <a:t> </a:t>
            </a:r>
            <a:r>
              <a:rPr lang="en-US" dirty="0" err="1"/>
              <a:t>område</a:t>
            </a:r>
            <a:r>
              <a:rPr lang="en-US" dirty="0"/>
              <a:t>)</a:t>
            </a:r>
          </a:p>
        </p:txBody>
      </p:sp>
      <p:sp>
        <p:nvSpPr>
          <p:cNvPr id="5" name="Title 4">
            <a:extLst>
              <a:ext uri="{FF2B5EF4-FFF2-40B4-BE49-F238E27FC236}">
                <a16:creationId xmlns:a16="http://schemas.microsoft.com/office/drawing/2014/main" id="{73C4DFAD-B5C4-4FC3-AF88-4C68A1E3E3BA}"/>
              </a:ext>
            </a:extLst>
          </p:cNvPr>
          <p:cNvSpPr>
            <a:spLocks noGrp="1"/>
          </p:cNvSpPr>
          <p:nvPr>
            <p:ph type="title"/>
          </p:nvPr>
        </p:nvSpPr>
        <p:spPr/>
        <p:txBody>
          <a:bodyPr vert="horz"/>
          <a:lstStyle/>
          <a:p>
            <a:r>
              <a:rPr lang="en-US" dirty="0" err="1"/>
              <a:t>Sammendrag</a:t>
            </a:r>
            <a:r>
              <a:rPr lang="en-US" dirty="0"/>
              <a:t> VP300</a:t>
            </a:r>
          </a:p>
        </p:txBody>
      </p:sp>
      <p:graphicFrame>
        <p:nvGraphicFramePr>
          <p:cNvPr id="10" name="Table 3">
            <a:extLst>
              <a:ext uri="{FF2B5EF4-FFF2-40B4-BE49-F238E27FC236}">
                <a16:creationId xmlns:a16="http://schemas.microsoft.com/office/drawing/2014/main" id="{44FB1182-AFB0-EA92-9205-0D8E50D05291}"/>
              </a:ext>
            </a:extLst>
          </p:cNvPr>
          <p:cNvGraphicFramePr>
            <a:graphicFrameLocks noGrp="1"/>
          </p:cNvGraphicFramePr>
          <p:nvPr>
            <p:extLst>
              <p:ext uri="{D42A27DB-BD31-4B8C-83A1-F6EECF244321}">
                <p14:modId xmlns:p14="http://schemas.microsoft.com/office/powerpoint/2010/main" val="1380332632"/>
              </p:ext>
            </p:extLst>
          </p:nvPr>
        </p:nvGraphicFramePr>
        <p:xfrm>
          <a:off x="475521" y="1791511"/>
          <a:ext cx="5220000" cy="4428120"/>
        </p:xfrm>
        <a:graphic>
          <a:graphicData uri="http://schemas.openxmlformats.org/drawingml/2006/table">
            <a:tbl>
              <a:tblPr firstRow="1" bandRow="1">
                <a:tableStyleId>{5C22544A-7EE6-4342-B048-85BDC9FD1C3A}</a:tableStyleId>
              </a:tblPr>
              <a:tblGrid>
                <a:gridCol w="3276000">
                  <a:extLst>
                    <a:ext uri="{9D8B030D-6E8A-4147-A177-3AD203B41FA5}">
                      <a16:colId xmlns:a16="http://schemas.microsoft.com/office/drawing/2014/main" val="1602329277"/>
                    </a:ext>
                  </a:extLst>
                </a:gridCol>
                <a:gridCol w="972000">
                  <a:extLst>
                    <a:ext uri="{9D8B030D-6E8A-4147-A177-3AD203B41FA5}">
                      <a16:colId xmlns:a16="http://schemas.microsoft.com/office/drawing/2014/main" val="1287508165"/>
                    </a:ext>
                  </a:extLst>
                </a:gridCol>
                <a:gridCol w="972000">
                  <a:extLst>
                    <a:ext uri="{9D8B030D-6E8A-4147-A177-3AD203B41FA5}">
                      <a16:colId xmlns:a16="http://schemas.microsoft.com/office/drawing/2014/main" val="1208162191"/>
                    </a:ext>
                  </a:extLst>
                </a:gridCol>
              </a:tblGrid>
              <a:tr h="216000">
                <a:tc>
                  <a:txBody>
                    <a:bodyPr/>
                    <a:lstStyle/>
                    <a:p>
                      <a:pPr algn="l" rtl="0"/>
                      <a:r>
                        <a:rPr lang="nb" sz="1000" b="0" i="0" u="none" baseline="0">
                          <a:solidFill>
                            <a:schemeClr val="tx1"/>
                          </a:solidFill>
                          <a:latin typeface="+mj-lt"/>
                          <a:ea typeface="+mj-lt"/>
                          <a:cs typeface="+mj-lt"/>
                        </a:rPr>
                        <a:t>Funksjon</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nb" sz="1000" b="0" i="0" u="none" baseline="0">
                          <a:solidFill>
                            <a:schemeClr val="tx1"/>
                          </a:solidFill>
                          <a:latin typeface="+mj-lt"/>
                          <a:ea typeface="+mj-lt"/>
                          <a:cs typeface="+mj-lt"/>
                        </a:rPr>
                        <a:t>VP300</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nb" sz="1000" b="0" i="0" u="none" baseline="0" dirty="0">
                          <a:solidFill>
                            <a:schemeClr val="tx1"/>
                          </a:solidFill>
                          <a:latin typeface="+mj-lt"/>
                          <a:ea typeface="+mj-lt"/>
                          <a:cs typeface="+mj-lt"/>
                        </a:rPr>
                        <a:t>VP300 (ny)</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1725890"/>
                  </a:ext>
                </a:extLst>
              </a:tr>
              <a:tr h="216000">
                <a:tc>
                  <a:txBody>
                    <a:bodyPr/>
                    <a:lstStyle/>
                    <a:p>
                      <a:pPr algn="l" rtl="0"/>
                      <a:r>
                        <a:rPr lang="nb" sz="900" b="0" i="0" u="none" baseline="0" dirty="0">
                          <a:solidFill>
                            <a:schemeClr val="tx1"/>
                          </a:solidFill>
                        </a:rPr>
                        <a:t>Utstyrt med støtfanger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dirty="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427027331"/>
                  </a:ext>
                </a:extLst>
              </a:tr>
              <a:tr h="216000">
                <a:tc>
                  <a:txBody>
                    <a:bodyPr/>
                    <a:lstStyle/>
                    <a:p>
                      <a:pPr algn="l" rtl="0"/>
                      <a:r>
                        <a:rPr lang="nb" sz="900" b="0" i="0" u="none" baseline="0">
                          <a:solidFill>
                            <a:schemeClr val="tx1"/>
                          </a:solidFill>
                        </a:rPr>
                        <a:t>Lett</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73581640"/>
                  </a:ext>
                </a:extLst>
              </a:tr>
              <a:tr h="216000">
                <a:tc>
                  <a:txBody>
                    <a:bodyPr/>
                    <a:lstStyle/>
                    <a:p>
                      <a:pPr algn="l" rtl="0"/>
                      <a:r>
                        <a:rPr lang="nb" sz="900" b="0" i="0" u="none" baseline="0">
                          <a:solidFill>
                            <a:schemeClr val="tx1"/>
                          </a:solidFill>
                        </a:rPr>
                        <a:t>Parkeringsstilling rør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88965416"/>
                  </a:ext>
                </a:extLst>
              </a:tr>
              <a:tr h="216000">
                <a:tc>
                  <a:txBody>
                    <a:bodyPr/>
                    <a:lstStyle/>
                    <a:p>
                      <a:pPr algn="l" rtl="0"/>
                      <a:r>
                        <a:rPr lang="nb" sz="900" b="0" i="0" u="none" baseline="0">
                          <a:solidFill>
                            <a:schemeClr val="tx1"/>
                          </a:solidFill>
                        </a:rPr>
                        <a:t>HEPA-filter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72018583"/>
                  </a:ext>
                </a:extLst>
              </a:tr>
              <a:tr h="216000">
                <a:tc>
                  <a:txBody>
                    <a:bodyPr/>
                    <a:lstStyle/>
                    <a:p>
                      <a:pPr algn="l" rtl="0"/>
                      <a:r>
                        <a:rPr lang="nb" sz="900" b="0" i="0" u="none" baseline="0">
                          <a:solidFill>
                            <a:schemeClr val="tx1"/>
                          </a:solidFill>
                        </a:rPr>
                        <a:t>Oppbevaring for tilbehør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919168444"/>
                  </a:ext>
                </a:extLst>
              </a:tr>
              <a:tr h="216000">
                <a:tc>
                  <a:txBody>
                    <a:bodyPr/>
                    <a:lstStyle/>
                    <a:p>
                      <a:pPr algn="l" rtl="0"/>
                      <a:r>
                        <a:rPr lang="nb" sz="900" b="0" i="0" u="none" baseline="0" dirty="0">
                          <a:solidFill>
                            <a:schemeClr val="tx1"/>
                          </a:solidFill>
                        </a:rPr>
                        <a:t>Godt fungerende beholderlås</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956151765"/>
                  </a:ext>
                </a:extLst>
              </a:tr>
              <a:tr h="216000">
                <a:tc>
                  <a:txBody>
                    <a:bodyPr/>
                    <a:lstStyle/>
                    <a:p>
                      <a:pPr algn="l"/>
                      <a:endParaRPr lang="en-GB" sz="900" dirty="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1883175"/>
                  </a:ext>
                </a:extLst>
              </a:tr>
              <a:tr h="216000">
                <a:tc>
                  <a:txBody>
                    <a:bodyPr/>
                    <a:lstStyle/>
                    <a:p>
                      <a:pPr algn="l" rtl="0"/>
                      <a:r>
                        <a:rPr lang="nb" sz="900" b="0" i="0" u="none" baseline="0">
                          <a:solidFill>
                            <a:schemeClr val="tx1"/>
                          </a:solidFill>
                        </a:rPr>
                        <a:t>Uthevede berøringspunkter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003646940"/>
                  </a:ext>
                </a:extLst>
              </a:tr>
              <a:tr h="216000">
                <a:tc>
                  <a:txBody>
                    <a:bodyPr/>
                    <a:lstStyle/>
                    <a:p>
                      <a:pPr algn="l" rtl="0"/>
                      <a:r>
                        <a:rPr lang="nb" sz="900" b="0" i="0" u="none" baseline="0">
                          <a:solidFill>
                            <a:schemeClr val="tx1"/>
                          </a:solidFill>
                        </a:rPr>
                        <a:t>Verktøyfri atkomst til HEPA-filter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791460644"/>
                  </a:ext>
                </a:extLst>
              </a:tr>
              <a:tr h="216000">
                <a:tc>
                  <a:txBody>
                    <a:bodyPr/>
                    <a:lstStyle/>
                    <a:p>
                      <a:pPr algn="l" rtl="0"/>
                      <a:r>
                        <a:rPr lang="nb" sz="900" b="0" i="0" u="none" baseline="0">
                          <a:solidFill>
                            <a:schemeClr val="tx1"/>
                          </a:solidFill>
                        </a:rPr>
                        <a:t>Beskyttet låsemekanisme</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15060503"/>
                  </a:ext>
                </a:extLst>
              </a:tr>
              <a:tr h="216000">
                <a:tc>
                  <a:txBody>
                    <a:bodyPr/>
                    <a:lstStyle/>
                    <a:p>
                      <a:pPr algn="l" rtl="0"/>
                      <a:r>
                        <a:rPr lang="nb" sz="900" b="0" i="0" u="none" baseline="0">
                          <a:solidFill>
                            <a:schemeClr val="tx1"/>
                          </a:solidFill>
                        </a:rPr>
                        <a:t>Avtakbar ledning er standard på de fleste modellene</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252581960"/>
                  </a:ext>
                </a:extLst>
              </a:tr>
              <a:tr h="216000">
                <a:tc>
                  <a:txBody>
                    <a:bodyPr/>
                    <a:lstStyle/>
                    <a:p>
                      <a:pPr algn="l" rtl="0"/>
                      <a:r>
                        <a:rPr lang="nb" sz="900" b="0" i="0" u="none" baseline="0">
                          <a:solidFill>
                            <a:schemeClr val="tx1"/>
                          </a:solidFill>
                        </a:rPr>
                        <a:t>Robust fotbetjent på/av-bryter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891540955"/>
                  </a:ext>
                </a:extLst>
              </a:tr>
              <a:tr h="216000">
                <a:tc>
                  <a:txBody>
                    <a:bodyPr/>
                    <a:lstStyle/>
                    <a:p>
                      <a:pPr algn="l" rtl="0"/>
                      <a:r>
                        <a:rPr lang="nb" sz="900" b="0" i="0" u="none" baseline="0">
                          <a:solidFill>
                            <a:schemeClr val="tx1"/>
                          </a:solidFill>
                        </a:rPr>
                        <a:t>Ergonomisk håndtak + ergonomisk lås</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203934877"/>
                  </a:ext>
                </a:extLst>
              </a:tr>
              <a:tr h="216000">
                <a:tc>
                  <a:txBody>
                    <a:bodyPr/>
                    <a:lstStyle/>
                    <a:p>
                      <a:pPr algn="l" rtl="0"/>
                      <a:r>
                        <a:rPr lang="nb" sz="900" b="0" i="0" u="none" baseline="0">
                          <a:solidFill>
                            <a:schemeClr val="tx1"/>
                          </a:solidFill>
                        </a:rPr>
                        <a:t>Forbedret tilbehørsoppbevaring</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25612157"/>
                  </a:ext>
                </a:extLst>
              </a:tr>
              <a:tr h="216000">
                <a:tc>
                  <a:txBody>
                    <a:bodyPr/>
                    <a:lstStyle/>
                    <a:p>
                      <a:pPr algn="l" rtl="0"/>
                      <a:r>
                        <a:rPr lang="nb" sz="900" b="0" i="0" u="none" baseline="0">
                          <a:solidFill>
                            <a:schemeClr val="tx1"/>
                          </a:solidFill>
                        </a:rPr>
                        <a:t>Forbedret ledningsoppbevaring/-håndtering (tidsoptimalisering)</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614507314"/>
                  </a:ext>
                </a:extLst>
              </a:tr>
              <a:tr h="216000">
                <a:tc>
                  <a:txBody>
                    <a:bodyPr/>
                    <a:lstStyle/>
                    <a:p>
                      <a:pPr algn="l" rtl="0"/>
                      <a:r>
                        <a:rPr lang="nb" sz="900" b="0" i="0" u="none" baseline="0">
                          <a:solidFill>
                            <a:schemeClr val="tx1"/>
                          </a:solidFill>
                        </a:rPr>
                        <a:t>Hurtigutløser for ledning</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93755855"/>
                  </a:ext>
                </a:extLst>
              </a:tr>
              <a:tr h="216000">
                <a:tc>
                  <a:txBody>
                    <a:bodyPr/>
                    <a:lstStyle/>
                    <a:p>
                      <a:pPr algn="l" rtl="0"/>
                      <a:r>
                        <a:rPr lang="nb" sz="900" b="0" i="0" u="none" baseline="0" dirty="0">
                          <a:solidFill>
                            <a:schemeClr val="tx1"/>
                          </a:solidFill>
                        </a:rPr>
                        <a:t>Enklere fjerning av forfilter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dirty="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209963475"/>
                  </a:ext>
                </a:extLst>
              </a:tr>
            </a:tbl>
          </a:graphicData>
        </a:graphic>
      </p:graphicFrame>
    </p:spTree>
    <p:extLst>
      <p:ext uri="{BB962C8B-B14F-4D97-AF65-F5344CB8AC3E}">
        <p14:creationId xmlns:p14="http://schemas.microsoft.com/office/powerpoint/2010/main" val="2493293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blue vacuum cleaner&#10;&#10;Description automatically generated">
            <a:extLst>
              <a:ext uri="{FF2B5EF4-FFF2-40B4-BE49-F238E27FC236}">
                <a16:creationId xmlns:a16="http://schemas.microsoft.com/office/drawing/2014/main" id="{1B9FBB36-33D6-AEB7-0591-8DEDBBA087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34092" y="1901063"/>
            <a:ext cx="2744177" cy="2854905"/>
          </a:xfrm>
          <a:prstGeom prst="rect">
            <a:avLst/>
          </a:prstGeom>
        </p:spPr>
      </p:pic>
      <p:pic>
        <p:nvPicPr>
          <p:cNvPr id="17" name="Picture 16" descr="A grey and white vacuum cleaner&#10;&#10;Description automatically generated">
            <a:extLst>
              <a:ext uri="{FF2B5EF4-FFF2-40B4-BE49-F238E27FC236}">
                <a16:creationId xmlns:a16="http://schemas.microsoft.com/office/drawing/2014/main" id="{D91B88C6-4337-5BE1-47A8-1B9DE5A8536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674335" y="1839806"/>
            <a:ext cx="3685565" cy="3252894"/>
          </a:xfrm>
          <a:prstGeom prst="rect">
            <a:avLst/>
          </a:prstGeom>
        </p:spPr>
      </p:pic>
      <p:sp>
        <p:nvSpPr>
          <p:cNvPr id="2" name="TextBox 1">
            <a:extLst>
              <a:ext uri="{FF2B5EF4-FFF2-40B4-BE49-F238E27FC236}">
                <a16:creationId xmlns:a16="http://schemas.microsoft.com/office/drawing/2014/main" id="{18276C3D-F644-6009-2F70-FBE5CD687BE3}"/>
              </a:ext>
            </a:extLst>
          </p:cNvPr>
          <p:cNvSpPr txBox="1"/>
          <p:nvPr/>
        </p:nvSpPr>
        <p:spPr>
          <a:xfrm>
            <a:off x="6660358" y="4415261"/>
            <a:ext cx="1647870" cy="292388"/>
          </a:xfrm>
          <a:prstGeom prst="rect">
            <a:avLst/>
          </a:prstGeom>
          <a:noFill/>
        </p:spPr>
        <p:txBody>
          <a:bodyPr wrap="square">
            <a:spAutoFit/>
          </a:bodyPr>
          <a:lstStyle/>
          <a:p>
            <a:pPr algn="ctr"/>
            <a:r>
              <a:rPr lang="en-GB" sz="1300">
                <a:latin typeface="+mj-lt"/>
              </a:rPr>
              <a:t>VP600</a:t>
            </a:r>
            <a:endParaRPr lang="en-US" sz="1300">
              <a:latin typeface="+mj-lt"/>
            </a:endParaRPr>
          </a:p>
        </p:txBody>
      </p:sp>
      <p:sp>
        <p:nvSpPr>
          <p:cNvPr id="6" name="TextBox 5">
            <a:extLst>
              <a:ext uri="{FF2B5EF4-FFF2-40B4-BE49-F238E27FC236}">
                <a16:creationId xmlns:a16="http://schemas.microsoft.com/office/drawing/2014/main" id="{50BFB8B2-1868-2052-558C-094892CB3680}"/>
              </a:ext>
            </a:extLst>
          </p:cNvPr>
          <p:cNvSpPr txBox="1"/>
          <p:nvPr/>
        </p:nvSpPr>
        <p:spPr>
          <a:xfrm>
            <a:off x="9430474" y="4415261"/>
            <a:ext cx="1647870" cy="292388"/>
          </a:xfrm>
          <a:prstGeom prst="rect">
            <a:avLst/>
          </a:prstGeom>
          <a:noFill/>
        </p:spPr>
        <p:txBody>
          <a:bodyPr wrap="square">
            <a:spAutoFit/>
          </a:bodyPr>
          <a:lstStyle/>
          <a:p>
            <a:pPr algn="ctr"/>
            <a:r>
              <a:rPr lang="en-GB" sz="1300" dirty="0">
                <a:latin typeface="+mj-lt"/>
              </a:rPr>
              <a:t>VP400 (</a:t>
            </a:r>
            <a:r>
              <a:rPr lang="en-GB" sz="1300" dirty="0" err="1">
                <a:latin typeface="+mj-lt"/>
              </a:rPr>
              <a:t>ny</a:t>
            </a:r>
            <a:r>
              <a:rPr lang="en-GB" sz="1300" dirty="0">
                <a:latin typeface="+mj-lt"/>
              </a:rPr>
              <a:t>)</a:t>
            </a:r>
          </a:p>
        </p:txBody>
      </p:sp>
      <p:graphicFrame>
        <p:nvGraphicFramePr>
          <p:cNvPr id="15" name="Object 14" hidden="1">
            <a:extLst>
              <a:ext uri="{FF2B5EF4-FFF2-40B4-BE49-F238E27FC236}">
                <a16:creationId xmlns:a16="http://schemas.microsoft.com/office/drawing/2014/main" id="{C8856BF1-11F6-4068-BE7C-AD7F05E5CE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6" progId="TCLayout.ActiveDocument.1">
                  <p:embed/>
                </p:oleObj>
              </mc:Choice>
              <mc:Fallback>
                <p:oleObj name="think-cell Slide" r:id="rId6" imgW="425" imgH="426" progId="TCLayout.ActiveDocument.1">
                  <p:embed/>
                  <p:pic>
                    <p:nvPicPr>
                      <p:cNvPr id="15" name="Object 14" hidden="1">
                        <a:extLst>
                          <a:ext uri="{FF2B5EF4-FFF2-40B4-BE49-F238E27FC236}">
                            <a16:creationId xmlns:a16="http://schemas.microsoft.com/office/drawing/2014/main" id="{C8856BF1-11F6-4068-BE7C-AD7F05E5CE7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E6607A86-922E-4A25-8EAF-AC0BA370B40D}"/>
              </a:ext>
            </a:extLst>
          </p:cNvPr>
          <p:cNvSpPr>
            <a:spLocks noGrp="1"/>
          </p:cNvSpPr>
          <p:nvPr>
            <p:ph type="ftr" sz="quarter" idx="19"/>
          </p:nvPr>
        </p:nvSpPr>
        <p:spPr/>
        <p:txBody>
          <a:bodyPr/>
          <a:lstStyle/>
          <a:p>
            <a:pPr algn="l"/>
            <a:r>
              <a:rPr lang="en-US" noProof="0" dirty="0"/>
              <a:t>KONFIDENSIELT</a:t>
            </a:r>
          </a:p>
        </p:txBody>
      </p:sp>
      <p:sp>
        <p:nvSpPr>
          <p:cNvPr id="4" name="Slide Number Placeholder 3">
            <a:extLst>
              <a:ext uri="{FF2B5EF4-FFF2-40B4-BE49-F238E27FC236}">
                <a16:creationId xmlns:a16="http://schemas.microsoft.com/office/drawing/2014/main" id="{3E434E9E-DF65-49B8-A707-1740173ADC31}"/>
              </a:ext>
            </a:extLst>
          </p:cNvPr>
          <p:cNvSpPr>
            <a:spLocks noGrp="1"/>
          </p:cNvSpPr>
          <p:nvPr>
            <p:ph type="sldNum" sz="quarter" idx="20"/>
          </p:nvPr>
        </p:nvSpPr>
        <p:spPr/>
        <p:txBody>
          <a:bodyPr/>
          <a:lstStyle/>
          <a:p>
            <a:fld id="{6C385236-B7BA-4938-9EA6-6DEC8CA653D7}" type="slidenum">
              <a:rPr lang="en-US" noProof="0" smtClean="0"/>
              <a:pPr/>
              <a:t>15</a:t>
            </a:fld>
            <a:endParaRPr lang="en-US" noProof="0"/>
          </a:p>
        </p:txBody>
      </p:sp>
      <p:sp>
        <p:nvSpPr>
          <p:cNvPr id="31" name="Text Placeholder 30">
            <a:extLst>
              <a:ext uri="{FF2B5EF4-FFF2-40B4-BE49-F238E27FC236}">
                <a16:creationId xmlns:a16="http://schemas.microsoft.com/office/drawing/2014/main" id="{16211875-350E-32BF-8C21-EAA0449B3DFA}"/>
              </a:ext>
            </a:extLst>
          </p:cNvPr>
          <p:cNvSpPr>
            <a:spLocks noGrp="1"/>
          </p:cNvSpPr>
          <p:nvPr>
            <p:ph type="body" sz="quarter" idx="14"/>
          </p:nvPr>
        </p:nvSpPr>
        <p:spPr/>
        <p:txBody>
          <a:bodyPr/>
          <a:lstStyle/>
          <a:p>
            <a:r>
              <a:rPr lang="en-US" dirty="0"/>
              <a:t>Gammel </a:t>
            </a:r>
            <a:r>
              <a:rPr lang="en-US" dirty="0" err="1"/>
              <a:t>kontra</a:t>
            </a:r>
            <a:r>
              <a:rPr lang="en-US" dirty="0"/>
              <a:t> </a:t>
            </a:r>
            <a:r>
              <a:rPr lang="en-US" dirty="0" err="1"/>
              <a:t>ny</a:t>
            </a:r>
            <a:r>
              <a:rPr lang="en-US" dirty="0"/>
              <a:t> (</a:t>
            </a:r>
            <a:r>
              <a:rPr lang="en-US" dirty="0" err="1"/>
              <a:t>oppgrader</a:t>
            </a:r>
            <a:r>
              <a:rPr lang="en-US" dirty="0"/>
              <a:t> </a:t>
            </a:r>
            <a:r>
              <a:rPr lang="en-US" dirty="0" err="1"/>
              <a:t>farget</a:t>
            </a:r>
            <a:r>
              <a:rPr lang="en-US" dirty="0"/>
              <a:t> </a:t>
            </a:r>
            <a:r>
              <a:rPr lang="en-US" dirty="0" err="1"/>
              <a:t>område</a:t>
            </a:r>
            <a:r>
              <a:rPr lang="en-US" dirty="0"/>
              <a:t>)</a:t>
            </a:r>
          </a:p>
        </p:txBody>
      </p:sp>
      <p:sp>
        <p:nvSpPr>
          <p:cNvPr id="5" name="Title 4">
            <a:extLst>
              <a:ext uri="{FF2B5EF4-FFF2-40B4-BE49-F238E27FC236}">
                <a16:creationId xmlns:a16="http://schemas.microsoft.com/office/drawing/2014/main" id="{73C4DFAD-B5C4-4FC3-AF88-4C68A1E3E3BA}"/>
              </a:ext>
            </a:extLst>
          </p:cNvPr>
          <p:cNvSpPr>
            <a:spLocks noGrp="1"/>
          </p:cNvSpPr>
          <p:nvPr>
            <p:ph type="title"/>
          </p:nvPr>
        </p:nvSpPr>
        <p:spPr/>
        <p:txBody>
          <a:bodyPr vert="horz"/>
          <a:lstStyle/>
          <a:p>
            <a:r>
              <a:rPr lang="en-US" dirty="0" err="1"/>
              <a:t>Sammendrag</a:t>
            </a:r>
            <a:r>
              <a:rPr lang="en-US" dirty="0"/>
              <a:t> VP400</a:t>
            </a:r>
          </a:p>
        </p:txBody>
      </p:sp>
      <p:graphicFrame>
        <p:nvGraphicFramePr>
          <p:cNvPr id="14" name="Table 3">
            <a:extLst>
              <a:ext uri="{FF2B5EF4-FFF2-40B4-BE49-F238E27FC236}">
                <a16:creationId xmlns:a16="http://schemas.microsoft.com/office/drawing/2014/main" id="{33F5072D-1ED8-03BA-E2B5-28D2BC243054}"/>
              </a:ext>
            </a:extLst>
          </p:cNvPr>
          <p:cNvGraphicFramePr>
            <a:graphicFrameLocks noGrp="1"/>
          </p:cNvGraphicFramePr>
          <p:nvPr>
            <p:extLst>
              <p:ext uri="{D42A27DB-BD31-4B8C-83A1-F6EECF244321}">
                <p14:modId xmlns:p14="http://schemas.microsoft.com/office/powerpoint/2010/main" val="2020407125"/>
              </p:ext>
            </p:extLst>
          </p:nvPr>
        </p:nvGraphicFramePr>
        <p:xfrm>
          <a:off x="475521" y="1791511"/>
          <a:ext cx="5220000" cy="3937800"/>
        </p:xfrm>
        <a:graphic>
          <a:graphicData uri="http://schemas.openxmlformats.org/drawingml/2006/table">
            <a:tbl>
              <a:tblPr firstRow="1" bandRow="1">
                <a:tableStyleId>{5C22544A-7EE6-4342-B048-85BDC9FD1C3A}</a:tableStyleId>
              </a:tblPr>
              <a:tblGrid>
                <a:gridCol w="3276000">
                  <a:extLst>
                    <a:ext uri="{9D8B030D-6E8A-4147-A177-3AD203B41FA5}">
                      <a16:colId xmlns:a16="http://schemas.microsoft.com/office/drawing/2014/main" val="1602329277"/>
                    </a:ext>
                  </a:extLst>
                </a:gridCol>
                <a:gridCol w="972000">
                  <a:extLst>
                    <a:ext uri="{9D8B030D-6E8A-4147-A177-3AD203B41FA5}">
                      <a16:colId xmlns:a16="http://schemas.microsoft.com/office/drawing/2014/main" val="1287508165"/>
                    </a:ext>
                  </a:extLst>
                </a:gridCol>
                <a:gridCol w="972000">
                  <a:extLst>
                    <a:ext uri="{9D8B030D-6E8A-4147-A177-3AD203B41FA5}">
                      <a16:colId xmlns:a16="http://schemas.microsoft.com/office/drawing/2014/main" val="1208162191"/>
                    </a:ext>
                  </a:extLst>
                </a:gridCol>
              </a:tblGrid>
              <a:tr h="216000">
                <a:tc>
                  <a:txBody>
                    <a:bodyPr/>
                    <a:lstStyle/>
                    <a:p>
                      <a:pPr algn="l" rtl="0"/>
                      <a:r>
                        <a:rPr lang="nb" sz="1000" b="0" i="0" u="none" baseline="0">
                          <a:solidFill>
                            <a:schemeClr val="tx1"/>
                          </a:solidFill>
                          <a:latin typeface="+mj-lt"/>
                          <a:ea typeface="+mj-lt"/>
                          <a:cs typeface="+mj-lt"/>
                        </a:rPr>
                        <a:t>Funksjon</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nb" sz="1000" b="0" i="0" u="none" baseline="0">
                          <a:solidFill>
                            <a:schemeClr val="tx1"/>
                          </a:solidFill>
                          <a:latin typeface="+mj-lt"/>
                          <a:ea typeface="+mj-lt"/>
                          <a:cs typeface="+mj-lt"/>
                        </a:rPr>
                        <a:t>VP600</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nb" sz="1000" b="0" i="0" u="none" baseline="0" dirty="0">
                          <a:solidFill>
                            <a:schemeClr val="tx1"/>
                          </a:solidFill>
                          <a:latin typeface="+mj-lt"/>
                          <a:ea typeface="+mj-lt"/>
                          <a:cs typeface="+mj-lt"/>
                        </a:rPr>
                        <a:t>VP400 (ny)</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1725890"/>
                  </a:ext>
                </a:extLst>
              </a:tr>
              <a:tr h="216000">
                <a:tc>
                  <a:txBody>
                    <a:bodyPr/>
                    <a:lstStyle/>
                    <a:p>
                      <a:pPr algn="l" rtl="0"/>
                      <a:r>
                        <a:rPr lang="nb" sz="900" b="0" i="0" u="none" baseline="0">
                          <a:solidFill>
                            <a:schemeClr val="tx1"/>
                          </a:solidFill>
                        </a:rPr>
                        <a:t>Utstyrt med støtfanger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427027331"/>
                  </a:ext>
                </a:extLst>
              </a:tr>
              <a:tr h="216000">
                <a:tc>
                  <a:txBody>
                    <a:bodyPr/>
                    <a:lstStyle/>
                    <a:p>
                      <a:pPr algn="l" rtl="0"/>
                      <a:r>
                        <a:rPr lang="nb" sz="900" b="0" i="0" u="none" baseline="0">
                          <a:solidFill>
                            <a:schemeClr val="tx1"/>
                          </a:solidFill>
                        </a:rPr>
                        <a:t>Fotbetjent på/av-bryter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73581640"/>
                  </a:ext>
                </a:extLst>
              </a:tr>
              <a:tr h="216000">
                <a:tc>
                  <a:txBody>
                    <a:bodyPr/>
                    <a:lstStyle/>
                    <a:p>
                      <a:pPr algn="l" rtl="0"/>
                      <a:r>
                        <a:rPr lang="nb" sz="900" b="0" i="0" u="none" baseline="0">
                          <a:solidFill>
                            <a:schemeClr val="tx1"/>
                          </a:solidFill>
                        </a:rPr>
                        <a:t>Parkeringsstilling rør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88965416"/>
                  </a:ext>
                </a:extLst>
              </a:tr>
              <a:tr h="216000">
                <a:tc>
                  <a:txBody>
                    <a:bodyPr/>
                    <a:lstStyle/>
                    <a:p>
                      <a:pPr algn="l" rtl="0"/>
                      <a:r>
                        <a:rPr lang="nb" sz="900" b="0" i="0" u="none" baseline="0">
                          <a:solidFill>
                            <a:schemeClr val="tx1"/>
                          </a:solidFill>
                        </a:rPr>
                        <a:t>HEPA-filter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72018583"/>
                  </a:ext>
                </a:extLst>
              </a:tr>
              <a:tr h="216000">
                <a:tc>
                  <a:txBody>
                    <a:bodyPr/>
                    <a:lstStyle/>
                    <a:p>
                      <a:pPr algn="l" rtl="0"/>
                      <a:r>
                        <a:rPr lang="nb" sz="900" b="0" i="0" u="none" baseline="0" dirty="0">
                          <a:solidFill>
                            <a:schemeClr val="tx1"/>
                          </a:solidFill>
                        </a:rPr>
                        <a:t>Oppbevaring for tilbehør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919168444"/>
                  </a:ext>
                </a:extLst>
              </a:tr>
              <a:tr h="216000">
                <a:tc>
                  <a:txBody>
                    <a:bodyPr/>
                    <a:lstStyle/>
                    <a:p>
                      <a:pPr algn="l" rtl="0"/>
                      <a:endParaRPr lang="en-GB" sz="900" dirty="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9593050"/>
                  </a:ext>
                </a:extLst>
              </a:tr>
              <a:tr h="216000">
                <a:tc>
                  <a:txBody>
                    <a:bodyPr/>
                    <a:lstStyle/>
                    <a:p>
                      <a:pPr algn="l" rtl="0"/>
                      <a:r>
                        <a:rPr lang="nb" sz="900" b="0" i="0" u="none" baseline="0" dirty="0">
                          <a:solidFill>
                            <a:schemeClr val="tx1"/>
                          </a:solidFill>
                        </a:rPr>
                        <a:t>Uthevede berøringspunkter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003646940"/>
                  </a:ext>
                </a:extLst>
              </a:tr>
              <a:tr h="216000">
                <a:tc>
                  <a:txBody>
                    <a:bodyPr/>
                    <a:lstStyle/>
                    <a:p>
                      <a:pPr algn="l" rtl="0"/>
                      <a:r>
                        <a:rPr lang="nb" sz="900" b="0" i="0" u="none" baseline="0">
                          <a:solidFill>
                            <a:schemeClr val="tx1"/>
                          </a:solidFill>
                        </a:rPr>
                        <a:t>Verktøyfri atkomst til HEPA-filter</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791460644"/>
                  </a:ext>
                </a:extLst>
              </a:tr>
              <a:tr h="216000">
                <a:tc>
                  <a:txBody>
                    <a:bodyPr/>
                    <a:lstStyle/>
                    <a:p>
                      <a:pPr algn="l" rtl="0"/>
                      <a:r>
                        <a:rPr lang="nb" sz="900" b="0" i="0" u="none" baseline="0">
                          <a:solidFill>
                            <a:schemeClr val="tx1"/>
                          </a:solidFill>
                        </a:rPr>
                        <a:t>Beskyttet låsemekanisme</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dirty="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15060503"/>
                  </a:ext>
                </a:extLst>
              </a:tr>
              <a:tr h="216000">
                <a:tc>
                  <a:txBody>
                    <a:bodyPr/>
                    <a:lstStyle/>
                    <a:p>
                      <a:pPr algn="l" rtl="0"/>
                      <a:r>
                        <a:rPr lang="nb" sz="900" b="0" i="0" u="none" baseline="0">
                          <a:solidFill>
                            <a:schemeClr val="tx1"/>
                          </a:solidFill>
                        </a:rPr>
                        <a:t>Avtakbar ledning er standard</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252581960"/>
                  </a:ext>
                </a:extLst>
              </a:tr>
              <a:tr h="216000">
                <a:tc>
                  <a:txBody>
                    <a:bodyPr/>
                    <a:lstStyle/>
                    <a:p>
                      <a:pPr algn="l" rtl="0"/>
                      <a:r>
                        <a:rPr lang="nb" sz="900" b="0" i="0" u="none" baseline="0">
                          <a:solidFill>
                            <a:schemeClr val="tx1"/>
                          </a:solidFill>
                        </a:rPr>
                        <a:t>Pålitelig og slitesterkt opprullingssystem</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891540955"/>
                  </a:ext>
                </a:extLst>
              </a:tr>
              <a:tr h="216000">
                <a:tc>
                  <a:txBody>
                    <a:bodyPr/>
                    <a:lstStyle/>
                    <a:p>
                      <a:pPr algn="l" rtl="0"/>
                      <a:r>
                        <a:rPr lang="nb" sz="900" b="0" i="0" u="none" baseline="0">
                          <a:solidFill>
                            <a:schemeClr val="tx1"/>
                          </a:solidFill>
                        </a:rPr>
                        <a:t>Lett og kompakt utførelse</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203934877"/>
                  </a:ext>
                </a:extLst>
              </a:tr>
              <a:tr h="216000">
                <a:tc>
                  <a:txBody>
                    <a:bodyPr/>
                    <a:lstStyle/>
                    <a:p>
                      <a:pPr algn="l" rtl="0"/>
                      <a:r>
                        <a:rPr lang="nb" sz="900" b="0" i="0" u="none" baseline="0">
                          <a:solidFill>
                            <a:schemeClr val="tx1"/>
                          </a:solidFill>
                        </a:rPr>
                        <a:t>Ergonomisk sammenleggbart håndtak</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25612157"/>
                  </a:ext>
                </a:extLst>
              </a:tr>
              <a:tr h="216000">
                <a:tc>
                  <a:txBody>
                    <a:bodyPr/>
                    <a:lstStyle/>
                    <a:p>
                      <a:pPr algn="l" rtl="0"/>
                      <a:r>
                        <a:rPr lang="nb" sz="900" b="0" i="0" u="none" baseline="0">
                          <a:solidFill>
                            <a:schemeClr val="tx1"/>
                          </a:solidFill>
                        </a:rPr>
                        <a:t>Forbedret tilbehørsoppbevaring</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614507314"/>
                  </a:ext>
                </a:extLst>
              </a:tr>
              <a:tr h="216000">
                <a:tc>
                  <a:txBody>
                    <a:bodyPr/>
                    <a:lstStyle/>
                    <a:p>
                      <a:pPr algn="l" rtl="0"/>
                      <a:r>
                        <a:rPr lang="nb" sz="900" b="0" i="0" u="none" baseline="0" dirty="0">
                          <a:solidFill>
                            <a:schemeClr val="tx1"/>
                          </a:solidFill>
                        </a:rPr>
                        <a:t>Ledningskrok for rask parkering/forflytning til annet sted</a:t>
                      </a: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a:solidFill>
                          <a:schemeClr val="tx1"/>
                        </a:solidFill>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8313F"/>
                          </a:solidFill>
                          <a:effectLst/>
                          <a:uLnTx/>
                          <a:uFillTx/>
                          <a:latin typeface="Roboto" panose="02000000000000000000" pitchFamily="2" charset="0"/>
                          <a:ea typeface="Roboto" panose="02000000000000000000" pitchFamily="2" charset="0"/>
                          <a:cs typeface="+mn-cs"/>
                        </a:rPr>
                        <a:t>•</a:t>
                      </a:r>
                      <a:endParaRPr kumimoji="0" lang="en-GB" sz="900" b="0" i="0" u="none" strike="noStrike" kern="1200" cap="none" spc="0" normalizeH="0" baseline="0" noProof="0" dirty="0">
                        <a:ln>
                          <a:noFill/>
                        </a:ln>
                        <a:solidFill>
                          <a:srgbClr val="28313F"/>
                        </a:solidFill>
                        <a:effectLst/>
                        <a:uLnTx/>
                        <a:uFillTx/>
                        <a:latin typeface="Roboto Light"/>
                        <a:ea typeface="+mn-ea"/>
                        <a:cs typeface="+mn-cs"/>
                      </a:endParaRPr>
                    </a:p>
                  </a:txBody>
                  <a:tcPr marL="0" marR="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93755855"/>
                  </a:ext>
                </a:extLst>
              </a:tr>
            </a:tbl>
          </a:graphicData>
        </a:graphic>
      </p:graphicFrame>
    </p:spTree>
    <p:extLst>
      <p:ext uri="{BB962C8B-B14F-4D97-AF65-F5344CB8AC3E}">
        <p14:creationId xmlns:p14="http://schemas.microsoft.com/office/powerpoint/2010/main" val="1466918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6C85F93-3220-05A7-2E0C-86CCF797AF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think-cell data - do not delete" hidden="1">
                        <a:extLst>
                          <a:ext uri="{FF2B5EF4-FFF2-40B4-BE49-F238E27FC236}">
                            <a16:creationId xmlns:a16="http://schemas.microsoft.com/office/drawing/2014/main" id="{66C85F93-3220-05A7-2E0C-86CCF797AF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61F6F35A-7257-A764-570F-24AE4544FFDA}"/>
              </a:ext>
            </a:extLst>
          </p:cNvPr>
          <p:cNvSpPr>
            <a:spLocks noGrp="1"/>
          </p:cNvSpPr>
          <p:nvPr>
            <p:ph type="ftr" sz="quarter" idx="19"/>
          </p:nvPr>
        </p:nvSpPr>
        <p:spPr/>
        <p:txBody>
          <a:bodyPr wrap="square" anchor="ctr">
            <a:normAutofit/>
          </a:bodyPr>
          <a:lstStyle/>
          <a:p>
            <a:pPr algn="l">
              <a:spcAft>
                <a:spcPts val="600"/>
              </a:spcAft>
            </a:pPr>
            <a:r>
              <a:rPr lang="en-US" dirty="0"/>
              <a:t>KONFIDENSIELT</a:t>
            </a:r>
          </a:p>
        </p:txBody>
      </p:sp>
      <p:sp>
        <p:nvSpPr>
          <p:cNvPr id="5" name="Slide Number Placeholder 4">
            <a:extLst>
              <a:ext uri="{FF2B5EF4-FFF2-40B4-BE49-F238E27FC236}">
                <a16:creationId xmlns:a16="http://schemas.microsoft.com/office/drawing/2014/main" id="{75976AF4-76DB-9CF0-A0D1-7EFA6FC84B0A}"/>
              </a:ext>
            </a:extLst>
          </p:cNvPr>
          <p:cNvSpPr>
            <a:spLocks noGrp="1"/>
          </p:cNvSpPr>
          <p:nvPr>
            <p:ph type="sldNum" sz="quarter" idx="20"/>
          </p:nvPr>
        </p:nvSpPr>
        <p:spPr/>
        <p:txBody>
          <a:bodyPr wrap="square" anchor="ctr">
            <a:normAutofit/>
          </a:bodyPr>
          <a:lstStyle/>
          <a:p>
            <a:pPr>
              <a:spcAft>
                <a:spcPts val="600"/>
              </a:spcAft>
            </a:pPr>
            <a:fld id="{6C385236-B7BA-4938-9EA6-6DEC8CA653D7}" type="slidenum">
              <a:rPr lang="en-US" smtClean="0"/>
              <a:pPr>
                <a:spcAft>
                  <a:spcPts val="600"/>
                </a:spcAft>
              </a:pPr>
              <a:t>16</a:t>
            </a:fld>
            <a:endParaRPr lang="en-US"/>
          </a:p>
        </p:txBody>
      </p:sp>
      <p:sp>
        <p:nvSpPr>
          <p:cNvPr id="34" name="Text Placeholder 33">
            <a:extLst>
              <a:ext uri="{FF2B5EF4-FFF2-40B4-BE49-F238E27FC236}">
                <a16:creationId xmlns:a16="http://schemas.microsoft.com/office/drawing/2014/main" id="{B3CA8A8F-46BB-82F4-9AF2-DA239F1C451A}"/>
              </a:ext>
            </a:extLst>
          </p:cNvPr>
          <p:cNvSpPr>
            <a:spLocks noGrp="1"/>
          </p:cNvSpPr>
          <p:nvPr>
            <p:ph type="body" sz="quarter" idx="14"/>
          </p:nvPr>
        </p:nvSpPr>
        <p:spPr/>
        <p:txBody>
          <a:bodyPr/>
          <a:lstStyle/>
          <a:p>
            <a:r>
              <a:rPr lang="en-US" dirty="0" err="1"/>
              <a:t>Tekniske</a:t>
            </a:r>
            <a:r>
              <a:rPr lang="en-US" dirty="0"/>
              <a:t> </a:t>
            </a:r>
            <a:r>
              <a:rPr lang="en-US" dirty="0" err="1"/>
              <a:t>spesifikasjoner</a:t>
            </a:r>
            <a:r>
              <a:rPr lang="en-US" dirty="0"/>
              <a:t> for </a:t>
            </a:r>
            <a:r>
              <a:rPr lang="en-US" dirty="0" err="1"/>
              <a:t>serien</a:t>
            </a:r>
            <a:endParaRPr lang="en-US" dirty="0"/>
          </a:p>
        </p:txBody>
      </p:sp>
      <p:sp>
        <p:nvSpPr>
          <p:cNvPr id="8" name="Title 7">
            <a:extLst>
              <a:ext uri="{FF2B5EF4-FFF2-40B4-BE49-F238E27FC236}">
                <a16:creationId xmlns:a16="http://schemas.microsoft.com/office/drawing/2014/main" id="{9B9DB6AC-CAB3-0E0C-5ECF-D4B9A8ABE8F8}"/>
              </a:ext>
            </a:extLst>
          </p:cNvPr>
          <p:cNvSpPr>
            <a:spLocks noGrp="1"/>
          </p:cNvSpPr>
          <p:nvPr>
            <p:ph type="title"/>
          </p:nvPr>
        </p:nvSpPr>
        <p:spPr/>
        <p:txBody>
          <a:bodyPr vert="horz" anchor="t">
            <a:noAutofit/>
          </a:bodyPr>
          <a:lstStyle/>
          <a:p>
            <a:r>
              <a:rPr lang="en-US" dirty="0" err="1"/>
              <a:t>Tekniske</a:t>
            </a:r>
            <a:r>
              <a:rPr lang="en-US" dirty="0"/>
              <a:t> </a:t>
            </a:r>
            <a:r>
              <a:rPr lang="en-US" dirty="0" err="1"/>
              <a:t>spesifikasjoner</a:t>
            </a:r>
            <a:r>
              <a:rPr lang="en-US" dirty="0"/>
              <a:t> VP300</a:t>
            </a:r>
          </a:p>
        </p:txBody>
      </p:sp>
      <p:graphicFrame>
        <p:nvGraphicFramePr>
          <p:cNvPr id="17" name="Table 16">
            <a:extLst>
              <a:ext uri="{FF2B5EF4-FFF2-40B4-BE49-F238E27FC236}">
                <a16:creationId xmlns:a16="http://schemas.microsoft.com/office/drawing/2014/main" id="{B6230B9C-D8B1-6D3D-50D0-0486AC18AE02}"/>
              </a:ext>
            </a:extLst>
          </p:cNvPr>
          <p:cNvGraphicFramePr>
            <a:graphicFrameLocks noGrp="1"/>
          </p:cNvGraphicFramePr>
          <p:nvPr>
            <p:extLst>
              <p:ext uri="{D42A27DB-BD31-4B8C-83A1-F6EECF244321}">
                <p14:modId xmlns:p14="http://schemas.microsoft.com/office/powerpoint/2010/main" val="1151754986"/>
              </p:ext>
            </p:extLst>
          </p:nvPr>
        </p:nvGraphicFramePr>
        <p:xfrm>
          <a:off x="313899" y="1412875"/>
          <a:ext cx="11389245" cy="4414680"/>
        </p:xfrm>
        <a:graphic>
          <a:graphicData uri="http://schemas.openxmlformats.org/drawingml/2006/table">
            <a:tbl>
              <a:tblPr>
                <a:tableStyleId>{5C22544A-7EE6-4342-B048-85BDC9FD1C3A}</a:tableStyleId>
              </a:tblPr>
              <a:tblGrid>
                <a:gridCol w="1241620">
                  <a:extLst>
                    <a:ext uri="{9D8B030D-6E8A-4147-A177-3AD203B41FA5}">
                      <a16:colId xmlns:a16="http://schemas.microsoft.com/office/drawing/2014/main" val="1447464768"/>
                    </a:ext>
                  </a:extLst>
                </a:gridCol>
                <a:gridCol w="547773">
                  <a:extLst>
                    <a:ext uri="{9D8B030D-6E8A-4147-A177-3AD203B41FA5}">
                      <a16:colId xmlns:a16="http://schemas.microsoft.com/office/drawing/2014/main" val="2159894705"/>
                    </a:ext>
                  </a:extLst>
                </a:gridCol>
                <a:gridCol w="547773">
                  <a:extLst>
                    <a:ext uri="{9D8B030D-6E8A-4147-A177-3AD203B41FA5}">
                      <a16:colId xmlns:a16="http://schemas.microsoft.com/office/drawing/2014/main" val="2214318731"/>
                    </a:ext>
                  </a:extLst>
                </a:gridCol>
                <a:gridCol w="438219">
                  <a:extLst>
                    <a:ext uri="{9D8B030D-6E8A-4147-A177-3AD203B41FA5}">
                      <a16:colId xmlns:a16="http://schemas.microsoft.com/office/drawing/2014/main" val="51651435"/>
                    </a:ext>
                  </a:extLst>
                </a:gridCol>
                <a:gridCol w="438219">
                  <a:extLst>
                    <a:ext uri="{9D8B030D-6E8A-4147-A177-3AD203B41FA5}">
                      <a16:colId xmlns:a16="http://schemas.microsoft.com/office/drawing/2014/main" val="1223779509"/>
                    </a:ext>
                  </a:extLst>
                </a:gridCol>
                <a:gridCol w="438219">
                  <a:extLst>
                    <a:ext uri="{9D8B030D-6E8A-4147-A177-3AD203B41FA5}">
                      <a16:colId xmlns:a16="http://schemas.microsoft.com/office/drawing/2014/main" val="4134679066"/>
                    </a:ext>
                  </a:extLst>
                </a:gridCol>
                <a:gridCol w="438219">
                  <a:extLst>
                    <a:ext uri="{9D8B030D-6E8A-4147-A177-3AD203B41FA5}">
                      <a16:colId xmlns:a16="http://schemas.microsoft.com/office/drawing/2014/main" val="4129034595"/>
                    </a:ext>
                  </a:extLst>
                </a:gridCol>
                <a:gridCol w="438219">
                  <a:extLst>
                    <a:ext uri="{9D8B030D-6E8A-4147-A177-3AD203B41FA5}">
                      <a16:colId xmlns:a16="http://schemas.microsoft.com/office/drawing/2014/main" val="2007951427"/>
                    </a:ext>
                  </a:extLst>
                </a:gridCol>
                <a:gridCol w="438219">
                  <a:extLst>
                    <a:ext uri="{9D8B030D-6E8A-4147-A177-3AD203B41FA5}">
                      <a16:colId xmlns:a16="http://schemas.microsoft.com/office/drawing/2014/main" val="4135125316"/>
                    </a:ext>
                  </a:extLst>
                </a:gridCol>
                <a:gridCol w="438219">
                  <a:extLst>
                    <a:ext uri="{9D8B030D-6E8A-4147-A177-3AD203B41FA5}">
                      <a16:colId xmlns:a16="http://schemas.microsoft.com/office/drawing/2014/main" val="387812650"/>
                    </a:ext>
                  </a:extLst>
                </a:gridCol>
                <a:gridCol w="72727">
                  <a:extLst>
                    <a:ext uri="{9D8B030D-6E8A-4147-A177-3AD203B41FA5}">
                      <a16:colId xmlns:a16="http://schemas.microsoft.com/office/drawing/2014/main" val="1587782192"/>
                    </a:ext>
                  </a:extLst>
                </a:gridCol>
                <a:gridCol w="474737">
                  <a:extLst>
                    <a:ext uri="{9D8B030D-6E8A-4147-A177-3AD203B41FA5}">
                      <a16:colId xmlns:a16="http://schemas.microsoft.com/office/drawing/2014/main" val="2536747962"/>
                    </a:ext>
                  </a:extLst>
                </a:gridCol>
                <a:gridCol w="474737">
                  <a:extLst>
                    <a:ext uri="{9D8B030D-6E8A-4147-A177-3AD203B41FA5}">
                      <a16:colId xmlns:a16="http://schemas.microsoft.com/office/drawing/2014/main" val="3373029119"/>
                    </a:ext>
                  </a:extLst>
                </a:gridCol>
                <a:gridCol w="474737">
                  <a:extLst>
                    <a:ext uri="{9D8B030D-6E8A-4147-A177-3AD203B41FA5}">
                      <a16:colId xmlns:a16="http://schemas.microsoft.com/office/drawing/2014/main" val="3586489337"/>
                    </a:ext>
                  </a:extLst>
                </a:gridCol>
                <a:gridCol w="68449">
                  <a:extLst>
                    <a:ext uri="{9D8B030D-6E8A-4147-A177-3AD203B41FA5}">
                      <a16:colId xmlns:a16="http://schemas.microsoft.com/office/drawing/2014/main" val="2501792454"/>
                    </a:ext>
                  </a:extLst>
                </a:gridCol>
                <a:gridCol w="474737">
                  <a:extLst>
                    <a:ext uri="{9D8B030D-6E8A-4147-A177-3AD203B41FA5}">
                      <a16:colId xmlns:a16="http://schemas.microsoft.com/office/drawing/2014/main" val="2067064911"/>
                    </a:ext>
                  </a:extLst>
                </a:gridCol>
                <a:gridCol w="60964">
                  <a:extLst>
                    <a:ext uri="{9D8B030D-6E8A-4147-A177-3AD203B41FA5}">
                      <a16:colId xmlns:a16="http://schemas.microsoft.com/office/drawing/2014/main" val="179536039"/>
                    </a:ext>
                  </a:extLst>
                </a:gridCol>
                <a:gridCol w="474737">
                  <a:extLst>
                    <a:ext uri="{9D8B030D-6E8A-4147-A177-3AD203B41FA5}">
                      <a16:colId xmlns:a16="http://schemas.microsoft.com/office/drawing/2014/main" val="1207922882"/>
                    </a:ext>
                  </a:extLst>
                </a:gridCol>
                <a:gridCol w="474737">
                  <a:extLst>
                    <a:ext uri="{9D8B030D-6E8A-4147-A177-3AD203B41FA5}">
                      <a16:colId xmlns:a16="http://schemas.microsoft.com/office/drawing/2014/main" val="156681015"/>
                    </a:ext>
                  </a:extLst>
                </a:gridCol>
                <a:gridCol w="474737">
                  <a:extLst>
                    <a:ext uri="{9D8B030D-6E8A-4147-A177-3AD203B41FA5}">
                      <a16:colId xmlns:a16="http://schemas.microsoft.com/office/drawing/2014/main" val="356441213"/>
                    </a:ext>
                  </a:extLst>
                </a:gridCol>
                <a:gridCol w="474737">
                  <a:extLst>
                    <a:ext uri="{9D8B030D-6E8A-4147-A177-3AD203B41FA5}">
                      <a16:colId xmlns:a16="http://schemas.microsoft.com/office/drawing/2014/main" val="2127477309"/>
                    </a:ext>
                  </a:extLst>
                </a:gridCol>
                <a:gridCol w="474737">
                  <a:extLst>
                    <a:ext uri="{9D8B030D-6E8A-4147-A177-3AD203B41FA5}">
                      <a16:colId xmlns:a16="http://schemas.microsoft.com/office/drawing/2014/main" val="572758651"/>
                    </a:ext>
                  </a:extLst>
                </a:gridCol>
                <a:gridCol w="474737">
                  <a:extLst>
                    <a:ext uri="{9D8B030D-6E8A-4147-A177-3AD203B41FA5}">
                      <a16:colId xmlns:a16="http://schemas.microsoft.com/office/drawing/2014/main" val="1010051895"/>
                    </a:ext>
                  </a:extLst>
                </a:gridCol>
                <a:gridCol w="474737">
                  <a:extLst>
                    <a:ext uri="{9D8B030D-6E8A-4147-A177-3AD203B41FA5}">
                      <a16:colId xmlns:a16="http://schemas.microsoft.com/office/drawing/2014/main" val="2766826557"/>
                    </a:ext>
                  </a:extLst>
                </a:gridCol>
                <a:gridCol w="85562">
                  <a:extLst>
                    <a:ext uri="{9D8B030D-6E8A-4147-A177-3AD203B41FA5}">
                      <a16:colId xmlns:a16="http://schemas.microsoft.com/office/drawing/2014/main" val="3108456884"/>
                    </a:ext>
                  </a:extLst>
                </a:gridCol>
                <a:gridCol w="474737">
                  <a:extLst>
                    <a:ext uri="{9D8B030D-6E8A-4147-A177-3AD203B41FA5}">
                      <a16:colId xmlns:a16="http://schemas.microsoft.com/office/drawing/2014/main" val="1080662162"/>
                    </a:ext>
                  </a:extLst>
                </a:gridCol>
              </a:tblGrid>
              <a:tr h="0">
                <a:tc>
                  <a:txBody>
                    <a:bodyPr/>
                    <a:lstStyle/>
                    <a:p>
                      <a:pPr marL="0" marR="0" lvl="0" indent="0" algn="l" defTabSz="1023967" rtl="0" eaLnBrk="1" fontAlgn="b" latinLnBrk="0" hangingPunct="1">
                        <a:lnSpc>
                          <a:spcPct val="100000"/>
                        </a:lnSpc>
                        <a:spcBef>
                          <a:spcPts val="0"/>
                        </a:spcBef>
                        <a:spcAft>
                          <a:spcPts val="0"/>
                        </a:spcAft>
                        <a:buClrTx/>
                        <a:buSzTx/>
                        <a:buFontTx/>
                        <a:buNone/>
                        <a:tabLst/>
                        <a:defRPr/>
                      </a:pPr>
                      <a:endParaRPr lang="nb" sz="600" b="0"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600" b="0" i="0" u="none" strike="noStrike" baseline="0">
                          <a:solidFill>
                            <a:schemeClr val="tx1"/>
                          </a:solidFill>
                          <a:effectLst/>
                          <a:latin typeface="+mj-lt"/>
                          <a:ea typeface="+mj-lt"/>
                          <a:cs typeface="+mj-lt"/>
                        </a:rPr>
                        <a:t>Variant i ulike land</a:t>
                      </a: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endParaRPr lang="nb" sz="600" b="0"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rtl="0" fontAlgn="b"/>
                      <a:r>
                        <a:rPr lang="nb" sz="600" b="1" i="0" u="none" strike="noStrike" baseline="0">
                          <a:solidFill>
                            <a:schemeClr val="tx1"/>
                          </a:solidFill>
                          <a:effectLst/>
                          <a:latin typeface="+mj-lt"/>
                          <a:ea typeface="+mj-lt"/>
                          <a:cs typeface="+mj-lt"/>
                        </a:rPr>
                        <a:t>EU eller CH</a:t>
                      </a:r>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a:txBody>
                    <a:bodyPr/>
                    <a:lstStyle/>
                    <a:p>
                      <a:pPr algn="ctr" rtl="0" fontAlgn="b"/>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rtl="0" fontAlgn="b"/>
                      <a:r>
                        <a:rPr lang="nb" sz="600" b="1" i="0" u="none" strike="noStrike" baseline="0">
                          <a:solidFill>
                            <a:schemeClr val="tx1"/>
                          </a:solidFill>
                          <a:effectLst/>
                          <a:latin typeface="+mj-lt"/>
                          <a:ea typeface="+mj-lt"/>
                          <a:cs typeface="+mj-lt"/>
                        </a:rPr>
                        <a:t>UK</a:t>
                      </a:r>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
                    </a:p>
                  </a:txBody>
                  <a:tcPr/>
                </a:tc>
                <a:tc hMerge="1">
                  <a:txBody>
                    <a:bodyPr/>
                    <a:lstStyle/>
                    <a:p>
                      <a:endParaRPr lang="nb"/>
                    </a:p>
                  </a:txBody>
                  <a:tcPr/>
                </a:tc>
                <a:tc>
                  <a:txBody>
                    <a:bodyPr/>
                    <a:lstStyle/>
                    <a:p>
                      <a:pPr algn="ctr" rtl="0" fontAlgn="b"/>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b" sz="600" b="1" i="0" u="none" strike="noStrike" baseline="0">
                          <a:solidFill>
                            <a:schemeClr val="tx1"/>
                          </a:solidFill>
                          <a:effectLst/>
                          <a:latin typeface="+mj-lt"/>
                          <a:ea typeface="+mj-lt"/>
                          <a:cs typeface="+mj-lt"/>
                        </a:rPr>
                        <a:t>INT</a:t>
                      </a:r>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rtl="0" fontAlgn="b"/>
                      <a:r>
                        <a:rPr lang="nb" sz="600" b="1" i="0" u="none" strike="noStrike" baseline="0">
                          <a:solidFill>
                            <a:schemeClr val="tx1"/>
                          </a:solidFill>
                          <a:effectLst/>
                          <a:latin typeface="+mj-lt"/>
                          <a:ea typeface="+mj-lt"/>
                          <a:cs typeface="+mj-lt"/>
                        </a:rPr>
                        <a:t>APAC</a:t>
                      </a:r>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a:txBody>
                    <a:bodyPr/>
                    <a:lstStyle/>
                    <a:p>
                      <a:pPr algn="ctr" rtl="0" fontAlgn="b"/>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b" sz="600" b="1" i="0" u="none" strike="noStrike" baseline="0" dirty="0">
                          <a:solidFill>
                            <a:schemeClr val="tx1"/>
                          </a:solidFill>
                          <a:effectLst/>
                          <a:latin typeface="+mj-lt"/>
                          <a:ea typeface="+mj-lt"/>
                          <a:cs typeface="+mj-lt"/>
                        </a:rPr>
                        <a:t>US</a:t>
                      </a:r>
                      <a:endParaRPr lang="nb" sz="600" b="1" i="0" u="none" strike="noStrike" dirty="0">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3626159"/>
                  </a:ext>
                </a:extLst>
              </a:tr>
              <a:tr h="0">
                <a:tc>
                  <a:txBody>
                    <a:bodyPr/>
                    <a:lstStyle/>
                    <a:p>
                      <a:pPr algn="l" rtl="0" fontAlgn="b"/>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Artikkelnummer</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107421144</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107421143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107421142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107421157</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107421149</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107421146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107421147</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107421159</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107421155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107421150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107421152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107421153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107421154</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107421158</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107421148</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2069056"/>
                  </a:ext>
                </a:extLst>
              </a:tr>
              <a:tr h="0">
                <a:tc>
                  <a:txBody>
                    <a:bodyPr/>
                    <a:lstStyle/>
                    <a:p>
                      <a:pPr algn="l" rtl="0" fontAlgn="b"/>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Beskrivelse</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Merk</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HEPA BASIC EU</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HEPA EC EU</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HEPA XT EU</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pt-BR" sz="500" u="none" strike="noStrike">
                          <a:solidFill>
                            <a:schemeClr val="tx1"/>
                          </a:solidFill>
                          <a:effectLst/>
                          <a:latin typeface="+mn-lt"/>
                        </a:rPr>
                        <a:t>VP300 HEPA EP S2 EU</a:t>
                      </a:r>
                      <a:endParaRPr lang="pt-BR"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500" u="none" strike="noStrike">
                          <a:solidFill>
                            <a:schemeClr val="tx1"/>
                          </a:solidFill>
                          <a:effectLst/>
                          <a:latin typeface="+mn-lt"/>
                        </a:rPr>
                        <a:t>VP300 HEPA PINK T EU</a:t>
                      </a:r>
                      <a:endParaRPr lang="fr-FR"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e-DE" sz="500" u="none" strike="noStrike">
                          <a:solidFill>
                            <a:schemeClr val="tx1"/>
                          </a:solidFill>
                          <a:effectLst/>
                          <a:latin typeface="+mn-lt"/>
                        </a:rPr>
                        <a:t>VP300 R HEPA T EU</a:t>
                      </a:r>
                      <a:endParaRPr lang="de-DE"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HEPA TC CH</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HEPA </a:t>
                      </a:r>
                      <a:br>
                        <a:rPr lang="da-DK" sz="500" u="none" strike="noStrike">
                          <a:solidFill>
                            <a:schemeClr val="tx1"/>
                          </a:solidFill>
                          <a:effectLst/>
                          <a:latin typeface="+mn-lt"/>
                        </a:rPr>
                      </a:br>
                      <a:r>
                        <a:rPr lang="da-DK" sz="500" u="none" strike="noStrike">
                          <a:solidFill>
                            <a:schemeClr val="tx1"/>
                          </a:solidFill>
                          <a:effectLst/>
                          <a:latin typeface="+mn-lt"/>
                        </a:rPr>
                        <a:t>C UK</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500" u="none" strike="noStrike">
                          <a:solidFill>
                            <a:schemeClr val="tx1"/>
                          </a:solidFill>
                          <a:effectLst/>
                          <a:latin typeface="+mn-lt"/>
                        </a:rPr>
                        <a:t>VP300 HEPA ECP S2 UK</a:t>
                      </a:r>
                      <a:endParaRPr lang="nl-NL"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R HEPA EC UK</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ZA</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R BASIC XC JP</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500" u="none" strike="noStrike">
                          <a:solidFill>
                            <a:schemeClr val="tx1"/>
                          </a:solidFill>
                          <a:effectLst/>
                          <a:latin typeface="+mn-lt"/>
                        </a:rPr>
                        <a:t>VP300 R HEPA BASIC XC JP</a:t>
                      </a:r>
                      <a:endParaRPr lang="en-US"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a:t>
                      </a:r>
                      <a:br>
                        <a:rPr lang="da-DK" sz="500" u="none" strike="noStrike">
                          <a:solidFill>
                            <a:schemeClr val="tx1"/>
                          </a:solidFill>
                          <a:effectLst/>
                          <a:latin typeface="+mn-lt"/>
                        </a:rPr>
                      </a:br>
                      <a:r>
                        <a:rPr lang="da-DK" sz="500" u="none" strike="noStrike">
                          <a:solidFill>
                            <a:schemeClr val="tx1"/>
                          </a:solidFill>
                          <a:effectLst/>
                          <a:latin typeface="+mn-lt"/>
                        </a:rPr>
                        <a:t>C AU/NZ</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500" u="none" strike="noStrike">
                          <a:solidFill>
                            <a:schemeClr val="tx1"/>
                          </a:solidFill>
                          <a:effectLst/>
                          <a:latin typeface="+mn-lt"/>
                        </a:rPr>
                        <a:t>VP300 HEPA </a:t>
                      </a:r>
                      <a:br>
                        <a:rPr lang="fr-FR" sz="500" u="none" strike="noStrike">
                          <a:solidFill>
                            <a:schemeClr val="tx1"/>
                          </a:solidFill>
                          <a:effectLst/>
                          <a:latin typeface="+mn-lt"/>
                        </a:rPr>
                      </a:br>
                      <a:r>
                        <a:rPr lang="fr-FR" sz="500" u="none" strike="noStrike">
                          <a:solidFill>
                            <a:schemeClr val="tx1"/>
                          </a:solidFill>
                          <a:effectLst/>
                          <a:latin typeface="+mn-lt"/>
                        </a:rPr>
                        <a:t>TC AU/NZ</a:t>
                      </a:r>
                      <a:endParaRPr lang="fr-FR"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HEPA PINK EC AU/NZ</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BASIC </a:t>
                      </a:r>
                      <a:br>
                        <a:rPr lang="da-DK" sz="500" u="none" strike="noStrike">
                          <a:solidFill>
                            <a:schemeClr val="tx1"/>
                          </a:solidFill>
                          <a:effectLst/>
                          <a:latin typeface="+mn-lt"/>
                        </a:rPr>
                      </a:br>
                      <a:r>
                        <a:rPr lang="da-DK" sz="500" u="none" strike="noStrike">
                          <a:solidFill>
                            <a:schemeClr val="tx1"/>
                          </a:solidFill>
                          <a:effectLst/>
                          <a:latin typeface="+mn-lt"/>
                        </a:rPr>
                        <a:t>C CN</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HEPA </a:t>
                      </a:r>
                      <a:br>
                        <a:rPr lang="da-DK" sz="500" u="none" strike="noStrike">
                          <a:solidFill>
                            <a:schemeClr val="tx1"/>
                          </a:solidFill>
                          <a:effectLst/>
                          <a:latin typeface="+mn-lt"/>
                        </a:rPr>
                      </a:br>
                      <a:r>
                        <a:rPr lang="da-DK" sz="500" u="none" strike="noStrike">
                          <a:solidFill>
                            <a:schemeClr val="tx1"/>
                          </a:solidFill>
                          <a:effectLst/>
                          <a:latin typeface="+mn-lt"/>
                        </a:rPr>
                        <a:t>XT CN</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solidFill>
                            <a:schemeClr val="tx1"/>
                          </a:solidFill>
                          <a:effectLst/>
                          <a:latin typeface="+mn-lt"/>
                        </a:rPr>
                        <a:t>VP300 HEPA </a:t>
                      </a:r>
                      <a:br>
                        <a:rPr lang="da-DK" sz="500" u="none" strike="noStrike">
                          <a:solidFill>
                            <a:schemeClr val="tx1"/>
                          </a:solidFill>
                          <a:effectLst/>
                          <a:latin typeface="+mn-lt"/>
                        </a:rPr>
                      </a:br>
                      <a:r>
                        <a:rPr lang="da-DK" sz="500" u="none" strike="noStrike">
                          <a:solidFill>
                            <a:schemeClr val="tx1"/>
                          </a:solidFill>
                          <a:effectLst/>
                          <a:latin typeface="+mn-lt"/>
                        </a:rPr>
                        <a:t>C US</a:t>
                      </a:r>
                      <a:endParaRPr lang="da-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5988986"/>
                  </a:ext>
                </a:extLst>
              </a:tr>
              <a:tr h="0">
                <a:tc>
                  <a:txBody>
                    <a:bodyPr/>
                    <a:lstStyle/>
                    <a:p>
                      <a:pPr algn="l" rtl="0" fontAlgn="b"/>
                      <a:r>
                        <a:rPr lang="nb" sz="500" b="0" i="0" u="none" strike="noStrike" baseline="0" dirty="0">
                          <a:solidFill>
                            <a:schemeClr val="tx1"/>
                          </a:solidFill>
                          <a:effectLst/>
                          <a:latin typeface="+mj-lt"/>
                          <a:ea typeface="+mj-lt"/>
                          <a:cs typeface="+mj-lt"/>
                        </a:rPr>
                        <a:t>Tekniske data</a:t>
                      </a:r>
                      <a:endParaRPr lang="nb" sz="500" b="1" i="0" u="none" strike="noStrike" dirty="0">
                        <a:solidFill>
                          <a:schemeClr val="tx1"/>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5526473"/>
                  </a:ext>
                </a:extLst>
              </a:tr>
              <a:tr h="0">
                <a:tc>
                  <a:txBody>
                    <a:bodyPr/>
                    <a:lstStyle/>
                    <a:p>
                      <a:pPr algn="l" rtl="0" fontAlgn="b"/>
                      <a:r>
                        <a:rPr lang="nb" sz="500" b="0" i="0" u="none" strike="noStrike" baseline="0" dirty="0">
                          <a:solidFill>
                            <a:schemeClr val="tx1"/>
                          </a:solidFill>
                          <a:effectLst/>
                          <a:latin typeface="+mn-lt"/>
                          <a:ea typeface="+mn-lt"/>
                          <a:cs typeface="+mn-lt"/>
                        </a:rPr>
                        <a:t>Spenning/frekvens</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V/Hz</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220-230/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220-230/</a:t>
                      </a:r>
                      <a:br>
                        <a:rPr lang="en-US" sz="500" u="none" strike="noStrike">
                          <a:solidFill>
                            <a:schemeClr val="tx1"/>
                          </a:solidFill>
                          <a:effectLst/>
                          <a:latin typeface="+mn-lt"/>
                        </a:rPr>
                      </a:br>
                      <a:r>
                        <a:rPr lang="en-DK" sz="500" u="none" strike="noStrike">
                          <a:solidFill>
                            <a:schemeClr val="tx1"/>
                          </a:solidFill>
                          <a:effectLst/>
                          <a:latin typeface="+mn-lt"/>
                        </a:rPr>
                        <a:t>50-60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120/60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49939"/>
                  </a:ext>
                </a:extLst>
              </a:tr>
              <a:tr h="0">
                <a:tc>
                  <a:txBody>
                    <a:bodyPr/>
                    <a:lstStyle/>
                    <a:p>
                      <a:pPr algn="l" rtl="0" fontAlgn="b"/>
                      <a:r>
                        <a:rPr lang="nb" sz="500" b="0" i="0" u="none" strike="noStrike" baseline="0" dirty="0">
                          <a:solidFill>
                            <a:schemeClr val="tx1"/>
                          </a:solidFill>
                          <a:effectLst/>
                          <a:latin typeface="+mn-lt"/>
                          <a:ea typeface="+mn-lt"/>
                          <a:cs typeface="+mn-lt"/>
                        </a:rPr>
                        <a:t>Beskyttelsesklasse / IP-beskyttelse</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II / IP20</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494421"/>
                  </a:ext>
                </a:extLst>
              </a:tr>
              <a:tr h="0">
                <a:tc>
                  <a:txBody>
                    <a:bodyPr/>
                    <a:lstStyle/>
                    <a:p>
                      <a:pPr algn="l" rtl="0" fontAlgn="b"/>
                      <a:r>
                        <a:rPr lang="nb" sz="500" b="0" i="0" u="none" strike="noStrike" baseline="0" dirty="0">
                          <a:solidFill>
                            <a:schemeClr val="tx1"/>
                          </a:solidFill>
                          <a:effectLst/>
                          <a:latin typeface="+mn-lt"/>
                          <a:ea typeface="+mn-lt"/>
                          <a:cs typeface="+mn-lt"/>
                        </a:rPr>
                        <a:t>Merkeeffekt</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W</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700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800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800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800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524994"/>
                  </a:ext>
                </a:extLst>
              </a:tr>
              <a:tr h="0">
                <a:tc>
                  <a:txBody>
                    <a:bodyPr/>
                    <a:lstStyle/>
                    <a:p>
                      <a:pPr algn="l" rtl="0" fontAlgn="b"/>
                      <a:r>
                        <a:rPr lang="nb" sz="500" b="0" i="0" u="none" strike="noStrike" baseline="0" dirty="0">
                          <a:solidFill>
                            <a:schemeClr val="tx1"/>
                          </a:solidFill>
                          <a:effectLst/>
                          <a:latin typeface="+mn-lt"/>
                          <a:ea typeface="+mn-lt"/>
                          <a:cs typeface="+mn-lt"/>
                        </a:rPr>
                        <a:t>Sugekraft (ende av rør)</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W</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250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250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250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250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250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131611"/>
                  </a:ext>
                </a:extLst>
              </a:tr>
              <a:tr h="0">
                <a:tc>
                  <a:txBody>
                    <a:bodyPr/>
                    <a:lstStyle/>
                    <a:p>
                      <a:pPr algn="l" rtl="0" fontAlgn="b"/>
                      <a:r>
                        <a:rPr lang="nb" sz="500" b="0" i="0" u="none" strike="noStrike" baseline="0" dirty="0">
                          <a:solidFill>
                            <a:schemeClr val="tx1"/>
                          </a:solidFill>
                          <a:effectLst/>
                          <a:latin typeface="+mn-lt"/>
                          <a:ea typeface="+mn-lt"/>
                          <a:cs typeface="+mn-lt"/>
                        </a:rPr>
                        <a:t>Luftstrøm (ende av rør)</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l/s</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32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6350160"/>
                  </a:ext>
                </a:extLst>
              </a:tr>
              <a:tr h="0">
                <a:tc>
                  <a:txBody>
                    <a:bodyPr/>
                    <a:lstStyle/>
                    <a:p>
                      <a:pPr algn="l" rtl="0" fontAlgn="b"/>
                      <a:r>
                        <a:rPr lang="nb" sz="500" b="0" i="0" u="none" strike="noStrike" baseline="0" dirty="0">
                          <a:solidFill>
                            <a:schemeClr val="tx1"/>
                          </a:solidFill>
                          <a:effectLst/>
                          <a:latin typeface="+mn-lt"/>
                          <a:ea typeface="+mn-lt"/>
                          <a:cs typeface="+mn-lt"/>
                        </a:rPr>
                        <a:t>Vakuum ved munnstykke</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kPa</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594147"/>
                  </a:ext>
                </a:extLst>
              </a:tr>
              <a:tr h="0">
                <a:tc>
                  <a:txBody>
                    <a:bodyPr/>
                    <a:lstStyle/>
                    <a:p>
                      <a:pPr algn="l" rtl="0" fontAlgn="b"/>
                      <a:r>
                        <a:rPr lang="nb" sz="500" b="0" i="0" u="none" strike="noStrike" baseline="0" dirty="0">
                          <a:solidFill>
                            <a:schemeClr val="tx1"/>
                          </a:solidFill>
                          <a:effectLst/>
                          <a:latin typeface="+mn-lt"/>
                          <a:ea typeface="+mn-lt"/>
                          <a:cs typeface="+mn-lt"/>
                        </a:rPr>
                        <a:t>Lydtrykknivå under drift ved 2 m </a:t>
                      </a:r>
                      <a:br>
                        <a:rPr lang="nb" sz="500" u="none" strike="noStrike" dirty="0">
                          <a:solidFill>
                            <a:schemeClr val="tx1"/>
                          </a:solidFill>
                          <a:effectLst/>
                          <a:latin typeface="+mn-lt"/>
                        </a:rPr>
                      </a:br>
                      <a:r>
                        <a:rPr lang="nb" sz="500" b="0" i="0" u="none" strike="noStrike" baseline="0" dirty="0">
                          <a:solidFill>
                            <a:schemeClr val="tx1"/>
                          </a:solidFill>
                          <a:effectLst/>
                          <a:latin typeface="+mn-lt"/>
                          <a:ea typeface="+mn-lt"/>
                          <a:cs typeface="+mn-lt"/>
                        </a:rPr>
                        <a:t>(IEC 60335-2-69)</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dB(A)</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Lydtrykknivå under drift; 2 m avstand</a:t>
                      </a:r>
                      <a:endParaRPr lang="nb" sz="500" b="0" i="1"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solidFill>
                            <a:schemeClr val="tx1"/>
                          </a:solidFill>
                          <a:effectLst/>
                          <a:latin typeface="+mn-lt"/>
                        </a:rPr>
                        <a:t>52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solidFill>
                            <a:schemeClr val="tx1"/>
                          </a:solidFill>
                          <a:effectLst/>
                          <a:latin typeface="+mn-lt"/>
                        </a:rPr>
                        <a:t>52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solidFill>
                            <a:schemeClr val="tx1"/>
                          </a:solidFill>
                          <a:effectLst/>
                          <a:latin typeface="+mn-lt"/>
                        </a:rPr>
                        <a:t>52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solidFill>
                            <a:schemeClr val="tx1"/>
                          </a:solidFill>
                          <a:effectLst/>
                          <a:latin typeface="+mn-lt"/>
                        </a:rPr>
                        <a:t>52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solidFill>
                            <a:schemeClr val="tx1"/>
                          </a:solidFill>
                          <a:effectLst/>
                          <a:latin typeface="+mn-lt"/>
                        </a:rPr>
                        <a:t>52</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51</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3843435"/>
                  </a:ext>
                </a:extLst>
              </a:tr>
              <a:tr h="0">
                <a:tc>
                  <a:txBody>
                    <a:bodyPr/>
                    <a:lstStyle/>
                    <a:p>
                      <a:pPr algn="l" rtl="0" fontAlgn="b"/>
                      <a:r>
                        <a:rPr lang="nb" sz="500" b="0" i="0" u="none" strike="noStrike" baseline="0" dirty="0">
                          <a:solidFill>
                            <a:schemeClr val="tx1"/>
                          </a:solidFill>
                          <a:effectLst/>
                          <a:latin typeface="+mn-lt"/>
                          <a:ea typeface="+mn-lt"/>
                          <a:cs typeface="+mn-lt"/>
                        </a:rPr>
                        <a:t>Lydtrykknivå ved 1 m </a:t>
                      </a:r>
                      <a:br>
                        <a:rPr lang="nb" sz="500" u="none" strike="noStrike" dirty="0">
                          <a:solidFill>
                            <a:schemeClr val="tx1"/>
                          </a:solidFill>
                          <a:effectLst/>
                          <a:latin typeface="+mn-lt"/>
                        </a:rPr>
                      </a:br>
                      <a:r>
                        <a:rPr lang="nb" sz="500" b="0" i="0" u="none" strike="noStrike" baseline="0" dirty="0">
                          <a:solidFill>
                            <a:schemeClr val="tx1"/>
                          </a:solidFill>
                          <a:effectLst/>
                          <a:latin typeface="+mn-lt"/>
                          <a:ea typeface="+mn-lt"/>
                          <a:cs typeface="+mn-lt"/>
                        </a:rPr>
                        <a:t>(IEC 60335-2-69)</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dB(A)</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solidFill>
                            <a:schemeClr val="tx1"/>
                          </a:solidFill>
                          <a:effectLst/>
                          <a:latin typeface="+mn-lt"/>
                        </a:rPr>
                        <a:t>57</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solidFill>
                            <a:schemeClr val="tx1"/>
                          </a:solidFill>
                          <a:effectLst/>
                          <a:latin typeface="+mn-lt"/>
                        </a:rPr>
                        <a:t>57</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solidFill>
                            <a:schemeClr val="tx1"/>
                          </a:solidFill>
                          <a:effectLst/>
                          <a:latin typeface="+mn-lt"/>
                        </a:rPr>
                        <a:t>57</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solidFill>
                            <a:schemeClr val="tx1"/>
                          </a:solidFill>
                          <a:effectLst/>
                          <a:latin typeface="+mn-lt"/>
                        </a:rPr>
                        <a:t>57</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solidFill>
                            <a:schemeClr val="tx1"/>
                          </a:solidFill>
                          <a:effectLst/>
                          <a:latin typeface="+mn-lt"/>
                        </a:rPr>
                        <a:t>57</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56</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438535"/>
                  </a:ext>
                </a:extLst>
              </a:tr>
              <a:tr h="0">
                <a:tc>
                  <a:txBody>
                    <a:bodyPr/>
                    <a:lstStyle/>
                    <a:p>
                      <a:pPr algn="l" rtl="0" fontAlgn="b"/>
                      <a:r>
                        <a:rPr lang="nb" sz="500" b="0" i="0" u="none" strike="noStrike" baseline="0">
                          <a:solidFill>
                            <a:schemeClr val="tx1"/>
                          </a:solidFill>
                          <a:effectLst/>
                          <a:latin typeface="+mn-lt"/>
                          <a:ea typeface="+mn-lt"/>
                          <a:cs typeface="+mn-lt"/>
                        </a:rPr>
                        <a:t>Kapasitet støvpose</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l</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2696063"/>
                  </a:ext>
                </a:extLst>
              </a:tr>
              <a:tr h="0">
                <a:tc>
                  <a:txBody>
                    <a:bodyPr/>
                    <a:lstStyle/>
                    <a:p>
                      <a:pPr algn="l" rtl="0" fontAlgn="b"/>
                      <a:r>
                        <a:rPr lang="nb" sz="500" b="0" i="0" u="none" strike="noStrike" baseline="0">
                          <a:solidFill>
                            <a:schemeClr val="tx1"/>
                          </a:solidFill>
                          <a:effectLst/>
                          <a:latin typeface="+mn-lt"/>
                          <a:ea typeface="+mn-lt"/>
                          <a:cs typeface="+mn-lt"/>
                        </a:rPr>
                        <a:t>Hovedfiltertyper</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14</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14</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Standard</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Standard</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Standard</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Standard</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13</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HEPA 14</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827421"/>
                  </a:ext>
                </a:extLst>
              </a:tr>
              <a:tr h="0">
                <a:tc>
                  <a:txBody>
                    <a:bodyPr/>
                    <a:lstStyle/>
                    <a:p>
                      <a:pPr algn="l" rtl="0" fontAlgn="b"/>
                      <a:r>
                        <a:rPr lang="nb" sz="500" b="0" i="0" u="none" strike="noStrike" baseline="0">
                          <a:solidFill>
                            <a:schemeClr val="tx1"/>
                          </a:solidFill>
                          <a:effectLst/>
                          <a:latin typeface="+mn-lt"/>
                          <a:ea typeface="+mn-lt"/>
                          <a:cs typeface="+mn-lt"/>
                        </a:rPr>
                        <a:t>Hovedfilterareal</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cm²</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2400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333130"/>
                  </a:ext>
                </a:extLst>
              </a:tr>
              <a:tr h="0">
                <a:tc>
                  <a:txBody>
                    <a:bodyPr/>
                    <a:lstStyle/>
                    <a:p>
                      <a:pPr algn="l" rtl="0" fontAlgn="b"/>
                      <a:r>
                        <a:rPr lang="nb" sz="500" b="0" i="0" u="none" strike="noStrike" baseline="0">
                          <a:solidFill>
                            <a:schemeClr val="tx1"/>
                          </a:solidFill>
                          <a:effectLst/>
                          <a:latin typeface="+mn-lt"/>
                          <a:ea typeface="+mn-lt"/>
                          <a:cs typeface="+mn-lt"/>
                        </a:rPr>
                        <a:t>Ledningslengde</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m</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10</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5295991"/>
                  </a:ext>
                </a:extLst>
              </a:tr>
              <a:tr h="0">
                <a:tc>
                  <a:txBody>
                    <a:bodyPr/>
                    <a:lstStyle/>
                    <a:p>
                      <a:pPr algn="l" rtl="0" fontAlgn="b"/>
                      <a:r>
                        <a:rPr lang="nb" sz="500" b="0" i="0" u="none" strike="noStrike" baseline="0">
                          <a:solidFill>
                            <a:schemeClr val="tx1"/>
                          </a:solidFill>
                          <a:effectLst/>
                          <a:latin typeface="+mn-lt"/>
                          <a:ea typeface="+mn-lt"/>
                          <a:cs typeface="+mn-lt"/>
                        </a:rPr>
                        <a:t>Arbeidsradius</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m</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17,5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13</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17,5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17,5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17,5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12,5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5378455"/>
                  </a:ext>
                </a:extLst>
              </a:tr>
              <a:tr h="0">
                <a:tc>
                  <a:txBody>
                    <a:bodyPr/>
                    <a:lstStyle/>
                    <a:p>
                      <a:pPr algn="l" rtl="0" fontAlgn="b"/>
                      <a:r>
                        <a:rPr lang="nb" sz="500" b="0" i="0" u="none" strike="noStrike" baseline="0">
                          <a:solidFill>
                            <a:schemeClr val="tx1"/>
                          </a:solidFill>
                          <a:effectLst/>
                          <a:latin typeface="+mn-lt"/>
                          <a:ea typeface="+mn-lt"/>
                          <a:cs typeface="+mn-lt"/>
                        </a:rPr>
                        <a:t>Vekt (maskin)</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Kg</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bare maskin</a:t>
                      </a:r>
                      <a:endParaRPr lang="nb" sz="500" b="0" i="1"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4,5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5</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7281403"/>
                  </a:ext>
                </a:extLst>
              </a:tr>
              <a:tr h="0">
                <a:tc>
                  <a:txBody>
                    <a:bodyPr/>
                    <a:lstStyle/>
                    <a:p>
                      <a:pPr algn="l" rtl="0" fontAlgn="b"/>
                      <a:r>
                        <a:rPr lang="nb" sz="500" b="0" i="0" u="none" strike="noStrike" baseline="0">
                          <a:solidFill>
                            <a:schemeClr val="tx1"/>
                          </a:solidFill>
                          <a:effectLst/>
                          <a:latin typeface="+mn-lt"/>
                          <a:ea typeface="+mn-lt"/>
                          <a:cs typeface="+mn-lt"/>
                        </a:rPr>
                        <a:t>Mål (L X B X H)</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mm</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398x340x395</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398x340x395</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rPr>
                        <a:t>398x340x395</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8219048"/>
                  </a:ext>
                </a:extLst>
              </a:tr>
              <a:tr h="0">
                <a:tc>
                  <a:txBody>
                    <a:bodyPr/>
                    <a:lstStyle/>
                    <a:p>
                      <a:pPr algn="l" rtl="0" fontAlgn="b"/>
                      <a:r>
                        <a:rPr lang="nb" sz="500" b="0" i="0" u="none" strike="noStrike" baseline="0">
                          <a:solidFill>
                            <a:schemeClr val="tx1"/>
                          </a:solidFill>
                          <a:effectLst/>
                          <a:latin typeface="+mn-lt"/>
                          <a:ea typeface="+mn-lt"/>
                          <a:cs typeface="+mn-lt"/>
                        </a:rPr>
                        <a:t> </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2075129"/>
                  </a:ext>
                </a:extLst>
              </a:tr>
              <a:tr h="0">
                <a:tc>
                  <a:txBody>
                    <a:bodyPr/>
                    <a:lstStyle/>
                    <a:p>
                      <a:pPr algn="l" rtl="0" fontAlgn="b"/>
                      <a:r>
                        <a:rPr lang="nb" sz="500" b="0" i="0" u="none" strike="noStrike" baseline="0">
                          <a:solidFill>
                            <a:schemeClr val="tx1"/>
                          </a:solidFill>
                          <a:effectLst/>
                          <a:latin typeface="+mj-lt"/>
                          <a:ea typeface="+mj-lt"/>
                          <a:cs typeface="+mj-lt"/>
                        </a:rPr>
                        <a:t>Funksjoner</a:t>
                      </a:r>
                      <a:endParaRPr lang="nb" sz="500" b="1" i="0" u="none" strike="noStrike">
                        <a:solidFill>
                          <a:schemeClr val="tx1"/>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3364920"/>
                  </a:ext>
                </a:extLst>
              </a:tr>
              <a:tr h="0">
                <a:tc>
                  <a:txBody>
                    <a:bodyPr/>
                    <a:lstStyle/>
                    <a:p>
                      <a:pPr algn="l" rtl="0" fontAlgn="b"/>
                      <a:r>
                        <a:rPr lang="nb" sz="500" b="0" i="0" u="none" strike="noStrike" baseline="0">
                          <a:solidFill>
                            <a:schemeClr val="tx1"/>
                          </a:solidFill>
                          <a:effectLst/>
                          <a:latin typeface="+mn-lt"/>
                          <a:ea typeface="+mn-lt"/>
                          <a:cs typeface="+mn-lt"/>
                        </a:rPr>
                        <a:t>Avtakbar ledning</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9344209"/>
                  </a:ext>
                </a:extLst>
              </a:tr>
              <a:tr h="0">
                <a:tc>
                  <a:txBody>
                    <a:bodyPr/>
                    <a:lstStyle/>
                    <a:p>
                      <a:pPr algn="l" rtl="0" fontAlgn="b"/>
                      <a:r>
                        <a:rPr lang="nb" sz="500" b="0" i="0" u="none" strike="noStrike" baseline="0">
                          <a:solidFill>
                            <a:schemeClr val="tx1"/>
                          </a:solidFill>
                          <a:effectLst/>
                          <a:latin typeface="+mn-lt"/>
                          <a:ea typeface="+mn-lt"/>
                          <a:cs typeface="+mn-lt"/>
                        </a:rPr>
                        <a:t>HEPA-filtrering</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8853453"/>
                  </a:ext>
                </a:extLst>
              </a:tr>
              <a:tr h="0">
                <a:tc>
                  <a:txBody>
                    <a:bodyPr/>
                    <a:lstStyle/>
                    <a:p>
                      <a:pPr algn="l" rtl="0" fontAlgn="b"/>
                      <a:r>
                        <a:rPr lang="nb" sz="500" b="0" i="0" u="none" strike="noStrike" baseline="0">
                          <a:solidFill>
                            <a:schemeClr val="tx1"/>
                          </a:solidFill>
                          <a:effectLst/>
                          <a:latin typeface="+mn-lt"/>
                          <a:ea typeface="+mn-lt"/>
                          <a:cs typeface="+mn-lt"/>
                        </a:rPr>
                        <a:t>Resirkulert materiale</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lang="en-DK" sz="500" u="none" strike="noStrike">
                          <a:solidFill>
                            <a:schemeClr val="tx1"/>
                          </a:solidFill>
                          <a:effectLst/>
                          <a:latin typeface="+mn-lt"/>
                        </a:rPr>
                        <a:t> </a:t>
                      </a:r>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lang="da-DK" sz="500" u="none" strike="noStrike">
                          <a:solidFill>
                            <a:schemeClr val="tx1"/>
                          </a:solidFill>
                          <a:effectLst/>
                          <a:latin typeface="+mn-lt"/>
                          <a:ea typeface="Roboto" panose="02000000000000000000" pitchFamily="2" charset="0"/>
                        </a:rPr>
                        <a:t>•</a:t>
                      </a:r>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7443255"/>
                  </a:ext>
                </a:extLst>
              </a:tr>
              <a:tr h="0">
                <a:tc>
                  <a:txBody>
                    <a:bodyPr/>
                    <a:lstStyle/>
                    <a:p>
                      <a:pPr algn="l" rtl="0" fontAlgn="b"/>
                      <a:r>
                        <a:rPr lang="nb" sz="500" b="0" i="0" u="none" strike="noStrike" baseline="0">
                          <a:solidFill>
                            <a:schemeClr val="tx1"/>
                          </a:solidFill>
                          <a:effectLst/>
                          <a:latin typeface="+mn-lt"/>
                          <a:ea typeface="+mn-lt"/>
                          <a:cs typeface="+mn-lt"/>
                        </a:rPr>
                        <a:t>Slitesterkt opprullingssystem</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571907"/>
                  </a:ext>
                </a:extLst>
              </a:tr>
              <a:tr h="0">
                <a:tc>
                  <a:txBody>
                    <a:bodyPr/>
                    <a:lstStyle/>
                    <a:p>
                      <a:pPr algn="l" rtl="0" fontAlgn="b"/>
                      <a:r>
                        <a:rPr lang="nb" sz="500" b="0" i="0" u="none" strike="noStrike" baseline="0">
                          <a:solidFill>
                            <a:schemeClr val="tx1"/>
                          </a:solidFill>
                          <a:effectLst/>
                          <a:latin typeface="+mn-lt"/>
                          <a:ea typeface="+mn-lt"/>
                          <a:cs typeface="+mn-lt"/>
                        </a:rPr>
                        <a:t>Lydløs innstilling</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(to hastigheter)</a:t>
                      </a:r>
                      <a:endParaRPr lang="nb" sz="500" b="0" i="1"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182977"/>
                  </a:ext>
                </a:extLst>
              </a:tr>
              <a:tr h="0">
                <a:tc>
                  <a:txBody>
                    <a:bodyPr/>
                    <a:lstStyle/>
                    <a:p>
                      <a:pPr algn="l" rtl="0" fontAlgn="b"/>
                      <a:r>
                        <a:rPr lang="nb" sz="500" b="0" i="0" u="none" strike="noStrike" baseline="0">
                          <a:solidFill>
                            <a:schemeClr val="tx1"/>
                          </a:solidFill>
                          <a:effectLst/>
                          <a:latin typeface="+mn-lt"/>
                          <a:ea typeface="+mn-lt"/>
                          <a:cs typeface="+mn-lt"/>
                        </a:rPr>
                        <a:t>To steder å oppbevare ledning</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61703"/>
                  </a:ext>
                </a:extLst>
              </a:tr>
              <a:tr h="0">
                <a:tc>
                  <a:txBody>
                    <a:bodyPr/>
                    <a:lstStyle/>
                    <a:p>
                      <a:pPr algn="l" rtl="0" fontAlgn="b"/>
                      <a:r>
                        <a:rPr lang="nb" sz="500" b="0" i="0" u="none" strike="noStrike" baseline="0">
                          <a:solidFill>
                            <a:schemeClr val="tx1"/>
                          </a:solidFill>
                          <a:effectLst/>
                          <a:latin typeface="+mn-lt"/>
                          <a:ea typeface="+mn-lt"/>
                          <a:cs typeface="+mn-lt"/>
                        </a:rPr>
                        <a:t>Tre steder å oppbevare ledning</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dirty="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dirty="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dirty="0">
                          <a:ln>
                            <a:noFill/>
                          </a:ln>
                          <a:solidFill>
                            <a:schemeClr val="tx1"/>
                          </a:solidFill>
                          <a:effectLst/>
                          <a:uLnTx/>
                          <a:uFillTx/>
                          <a:latin typeface="+mn-lt"/>
                          <a:ea typeface="Roboto" panose="02000000000000000000" pitchFamily="2" charset="0"/>
                          <a:cs typeface="+mn-cs"/>
                        </a:rPr>
                        <a:t>•</a:t>
                      </a:r>
                      <a:r>
                        <a:rPr lang="en-DK" sz="500" u="none" strike="noStrike" dirty="0">
                          <a:solidFill>
                            <a:schemeClr val="tx1"/>
                          </a:solidFill>
                          <a:effectLst/>
                          <a:latin typeface="+mn-lt"/>
                        </a:rPr>
                        <a:t> </a:t>
                      </a:r>
                      <a:endParaRPr lang="en-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6388013"/>
                  </a:ext>
                </a:extLst>
              </a:tr>
              <a:tr h="0">
                <a:tc>
                  <a:txBody>
                    <a:bodyPr/>
                    <a:lstStyle/>
                    <a:p>
                      <a:pPr algn="l" rtl="0" fontAlgn="b"/>
                      <a:r>
                        <a:rPr lang="nb" sz="500" b="0" i="0" u="none" strike="noStrike" baseline="0">
                          <a:solidFill>
                            <a:schemeClr val="tx1"/>
                          </a:solidFill>
                          <a:effectLst/>
                          <a:latin typeface="+mn-lt"/>
                          <a:ea typeface="+mn-lt"/>
                          <a:cs typeface="+mn-lt"/>
                        </a:rPr>
                        <a:t>Parkering av rør</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124159"/>
                  </a:ext>
                </a:extLst>
              </a:tr>
              <a:tr h="0">
                <a:tc>
                  <a:txBody>
                    <a:bodyPr/>
                    <a:lstStyle/>
                    <a:p>
                      <a:pPr algn="l" rtl="0" fontAlgn="b"/>
                      <a:r>
                        <a:rPr lang="nb" sz="500" b="0" i="0" u="none" strike="noStrike" baseline="0">
                          <a:solidFill>
                            <a:schemeClr val="tx1"/>
                          </a:solidFill>
                          <a:effectLst/>
                          <a:latin typeface="+mn-lt"/>
                          <a:ea typeface="+mn-lt"/>
                          <a:cs typeface="+mn-lt"/>
                        </a:rPr>
                        <a:t>Verktøyoppbevaring</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357066"/>
                  </a:ext>
                </a:extLst>
              </a:tr>
              <a:tr h="0">
                <a:tc>
                  <a:txBody>
                    <a:bodyPr/>
                    <a:lstStyle/>
                    <a:p>
                      <a:pPr algn="l" rtl="0" fontAlgn="b"/>
                      <a:r>
                        <a:rPr lang="nb" sz="500" b="0" i="0" u="none" strike="noStrike" baseline="0">
                          <a:solidFill>
                            <a:schemeClr val="tx1"/>
                          </a:solidFill>
                          <a:effectLst/>
                          <a:latin typeface="+mn-lt"/>
                          <a:ea typeface="+mn-lt"/>
                          <a:cs typeface="+mn-lt"/>
                        </a:rPr>
                        <a:t>Ergonomisk håndtak</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3660589"/>
                  </a:ext>
                </a:extLst>
              </a:tr>
              <a:tr h="0">
                <a:tc>
                  <a:txBody>
                    <a:bodyPr/>
                    <a:lstStyle/>
                    <a:p>
                      <a:pPr algn="l" rtl="0" fontAlgn="b"/>
                      <a:r>
                        <a:rPr lang="nb" sz="500" b="0" i="0" u="none" strike="noStrike" baseline="0">
                          <a:solidFill>
                            <a:schemeClr val="tx1"/>
                          </a:solidFill>
                          <a:effectLst/>
                          <a:latin typeface="+mn-lt"/>
                          <a:ea typeface="+mn-lt"/>
                          <a:cs typeface="+mn-lt"/>
                        </a:rPr>
                        <a:t>Ergo bøyd ende</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1"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dirty="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dirty="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chemeClr val="tx1"/>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chemeClr val="tx1"/>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7437423"/>
                  </a:ext>
                </a:extLst>
              </a:tr>
              <a:tr h="0">
                <a:tc>
                  <a:txBody>
                    <a:bodyPr/>
                    <a:lstStyle/>
                    <a:p>
                      <a:pPr algn="l" rtl="0" fontAlgn="b"/>
                      <a:r>
                        <a:rPr lang="nb" sz="500" b="0" i="0" u="none" strike="noStrike" baseline="0">
                          <a:solidFill>
                            <a:schemeClr val="tx1"/>
                          </a:solidFill>
                          <a:effectLst/>
                          <a:latin typeface="+mn-lt"/>
                          <a:ea typeface="+mn-lt"/>
                          <a:cs typeface="+mn-lt"/>
                        </a:rPr>
                        <a:t>Ergo+ bøyd ende</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1"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2k/myk støpekjerne</a:t>
                      </a:r>
                      <a:endParaRPr lang="nb" sz="500" b="0" i="1"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solidFill>
                            <a:schemeClr val="tx1"/>
                          </a:solidFill>
                          <a:effectLst/>
                          <a:latin typeface="+mn-lt"/>
                          <a:ea typeface="Roboto" panose="02000000000000000000" pitchFamily="2" charset="0"/>
                        </a:rPr>
                        <a:t>•</a:t>
                      </a:r>
                      <a:endParaRPr lang="da-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9601558"/>
                  </a:ext>
                </a:extLst>
              </a:tr>
              <a:tr h="0">
                <a:tc>
                  <a:txBody>
                    <a:bodyPr/>
                    <a:lstStyle/>
                    <a:p>
                      <a:pPr algn="l" rtl="0" fontAlgn="b"/>
                      <a:r>
                        <a:rPr lang="nb" sz="500" b="0" i="0" u="none" strike="noStrike" baseline="0">
                          <a:solidFill>
                            <a:schemeClr val="tx1"/>
                          </a:solidFill>
                          <a:effectLst/>
                          <a:latin typeface="+mn-lt"/>
                          <a:ea typeface="+mn-lt"/>
                          <a:cs typeface="+mn-lt"/>
                        </a:rPr>
                        <a:t> </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8771708"/>
                  </a:ext>
                </a:extLst>
              </a:tr>
              <a:tr h="0">
                <a:tc>
                  <a:txBody>
                    <a:bodyPr/>
                    <a:lstStyle/>
                    <a:p>
                      <a:pPr algn="l" rtl="0" fontAlgn="b"/>
                      <a:r>
                        <a:rPr lang="nb" sz="500" b="0" i="0" u="none" strike="noStrike" baseline="0">
                          <a:solidFill>
                            <a:schemeClr val="tx1"/>
                          </a:solidFill>
                          <a:effectLst/>
                          <a:latin typeface="+mn-lt"/>
                          <a:ea typeface="+mn-lt"/>
                          <a:cs typeface="+mn-lt"/>
                        </a:rPr>
                        <a:t>Støvposer</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solidFill>
                            <a:schemeClr val="tx1"/>
                          </a:solidFill>
                          <a:effectLst/>
                          <a:latin typeface="+mn-lt"/>
                          <a:ea typeface="+mn-lt"/>
                          <a:cs typeface="+mn-lt"/>
                        </a:rPr>
                        <a:t> </a:t>
                      </a:r>
                      <a:endParaRPr lang="nb" sz="500" b="0" i="0" u="none" strike="noStrike">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solidFill>
                            <a:schemeClr val="tx1"/>
                          </a:solidFill>
                          <a:effectLst/>
                          <a:latin typeface="+mn-lt"/>
                          <a:ea typeface="+mn-lt"/>
                          <a:cs typeface="+mn-lt"/>
                        </a:rPr>
                        <a:t> </a:t>
                      </a:r>
                      <a:endParaRPr lang="nb"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solidFill>
                            <a:schemeClr val="tx1"/>
                          </a:solidFill>
                          <a:effectLst/>
                          <a:latin typeface="+mn-lt"/>
                        </a:rPr>
                        <a:t> </a:t>
                      </a:r>
                      <a:endParaRPr lang="en-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solidFill>
                            <a:schemeClr val="tx1"/>
                          </a:solidFill>
                          <a:effectLst/>
                          <a:latin typeface="+mn-lt"/>
                        </a:rPr>
                        <a:t>1-pk.</a:t>
                      </a:r>
                      <a:endParaRPr lang="da-DK" sz="500" b="0" i="0" u="none" strike="noStrike" dirty="0">
                        <a:solidFill>
                          <a:schemeClr val="tx1"/>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2876920"/>
                  </a:ext>
                </a:extLst>
              </a:tr>
            </a:tbl>
          </a:graphicData>
        </a:graphic>
      </p:graphicFrame>
      <p:sp>
        <p:nvSpPr>
          <p:cNvPr id="2" name="TextBox 1">
            <a:extLst>
              <a:ext uri="{FF2B5EF4-FFF2-40B4-BE49-F238E27FC236}">
                <a16:creationId xmlns:a16="http://schemas.microsoft.com/office/drawing/2014/main" id="{0FD1229E-2298-202A-FF76-EBEFBA4CDD30}"/>
              </a:ext>
            </a:extLst>
          </p:cNvPr>
          <p:cNvSpPr txBox="1"/>
          <p:nvPr/>
        </p:nvSpPr>
        <p:spPr>
          <a:xfrm>
            <a:off x="475520" y="6301955"/>
            <a:ext cx="4784738" cy="123111"/>
          </a:xfrm>
          <a:prstGeom prst="rect">
            <a:avLst/>
          </a:prstGeom>
          <a:noFill/>
        </p:spPr>
        <p:txBody>
          <a:bodyPr wrap="square" lIns="0" tIns="0" rIns="0" bIns="0" rtlCol="0">
            <a:spAutoFit/>
          </a:bodyPr>
          <a:lstStyle/>
          <a:p>
            <a:pPr algn="l"/>
            <a:r>
              <a:rPr lang="en-DK" sz="800" dirty="0"/>
              <a:t>*Modeller produsert som merkevaresamarbeid er ikke med i salgspresentasjonen</a:t>
            </a:r>
          </a:p>
        </p:txBody>
      </p:sp>
    </p:spTree>
    <p:extLst>
      <p:ext uri="{BB962C8B-B14F-4D97-AF65-F5344CB8AC3E}">
        <p14:creationId xmlns:p14="http://schemas.microsoft.com/office/powerpoint/2010/main" val="388918758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6C85F93-3220-05A7-2E0C-86CCF797AF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think-cell data - do not delete" hidden="1">
                        <a:extLst>
                          <a:ext uri="{FF2B5EF4-FFF2-40B4-BE49-F238E27FC236}">
                            <a16:creationId xmlns:a16="http://schemas.microsoft.com/office/drawing/2014/main" id="{66C85F93-3220-05A7-2E0C-86CCF797AF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61F6F35A-7257-A764-570F-24AE4544FFDA}"/>
              </a:ext>
            </a:extLst>
          </p:cNvPr>
          <p:cNvSpPr>
            <a:spLocks noGrp="1"/>
          </p:cNvSpPr>
          <p:nvPr>
            <p:ph type="ftr" sz="quarter" idx="19"/>
          </p:nvPr>
        </p:nvSpPr>
        <p:spPr/>
        <p:txBody>
          <a:bodyPr wrap="square" anchor="ctr">
            <a:normAutofit/>
          </a:bodyPr>
          <a:lstStyle/>
          <a:p>
            <a:pPr algn="l">
              <a:spcAft>
                <a:spcPts val="600"/>
              </a:spcAft>
            </a:pPr>
            <a:r>
              <a:rPr lang="en-US" dirty="0"/>
              <a:t>KONFIDENSIELT</a:t>
            </a:r>
          </a:p>
        </p:txBody>
      </p:sp>
      <p:sp>
        <p:nvSpPr>
          <p:cNvPr id="5" name="Slide Number Placeholder 4">
            <a:extLst>
              <a:ext uri="{FF2B5EF4-FFF2-40B4-BE49-F238E27FC236}">
                <a16:creationId xmlns:a16="http://schemas.microsoft.com/office/drawing/2014/main" id="{75976AF4-76DB-9CF0-A0D1-7EFA6FC84B0A}"/>
              </a:ext>
            </a:extLst>
          </p:cNvPr>
          <p:cNvSpPr>
            <a:spLocks noGrp="1"/>
          </p:cNvSpPr>
          <p:nvPr>
            <p:ph type="sldNum" sz="quarter" idx="20"/>
          </p:nvPr>
        </p:nvSpPr>
        <p:spPr/>
        <p:txBody>
          <a:bodyPr wrap="square" anchor="ctr">
            <a:normAutofit/>
          </a:bodyPr>
          <a:lstStyle/>
          <a:p>
            <a:pPr>
              <a:spcAft>
                <a:spcPts val="600"/>
              </a:spcAft>
            </a:pPr>
            <a:fld id="{6C385236-B7BA-4938-9EA6-6DEC8CA653D7}" type="slidenum">
              <a:rPr lang="en-US" smtClean="0"/>
              <a:pPr>
                <a:spcAft>
                  <a:spcPts val="600"/>
                </a:spcAft>
              </a:pPr>
              <a:t>17</a:t>
            </a:fld>
            <a:endParaRPr lang="en-US"/>
          </a:p>
        </p:txBody>
      </p:sp>
      <p:sp>
        <p:nvSpPr>
          <p:cNvPr id="34" name="Text Placeholder 33">
            <a:extLst>
              <a:ext uri="{FF2B5EF4-FFF2-40B4-BE49-F238E27FC236}">
                <a16:creationId xmlns:a16="http://schemas.microsoft.com/office/drawing/2014/main" id="{B3CA8A8F-46BB-82F4-9AF2-DA239F1C451A}"/>
              </a:ext>
            </a:extLst>
          </p:cNvPr>
          <p:cNvSpPr>
            <a:spLocks noGrp="1"/>
          </p:cNvSpPr>
          <p:nvPr>
            <p:ph type="body" sz="quarter" idx="14"/>
          </p:nvPr>
        </p:nvSpPr>
        <p:spPr/>
        <p:txBody>
          <a:bodyPr/>
          <a:lstStyle/>
          <a:p>
            <a:r>
              <a:rPr lang="en-US" dirty="0" err="1"/>
              <a:t>Hvordan</a:t>
            </a:r>
            <a:r>
              <a:rPr lang="en-US" dirty="0"/>
              <a:t> er </a:t>
            </a:r>
            <a:r>
              <a:rPr lang="en-US" dirty="0" err="1"/>
              <a:t>maskinene</a:t>
            </a:r>
            <a:r>
              <a:rPr lang="en-US" dirty="0"/>
              <a:t> </a:t>
            </a:r>
            <a:r>
              <a:rPr lang="en-US" dirty="0" err="1"/>
              <a:t>utstyrt</a:t>
            </a:r>
            <a:r>
              <a:rPr lang="en-US" dirty="0"/>
              <a:t>?</a:t>
            </a:r>
          </a:p>
        </p:txBody>
      </p:sp>
      <p:sp>
        <p:nvSpPr>
          <p:cNvPr id="8" name="Title 7">
            <a:extLst>
              <a:ext uri="{FF2B5EF4-FFF2-40B4-BE49-F238E27FC236}">
                <a16:creationId xmlns:a16="http://schemas.microsoft.com/office/drawing/2014/main" id="{9B9DB6AC-CAB3-0E0C-5ECF-D4B9A8ABE8F8}"/>
              </a:ext>
            </a:extLst>
          </p:cNvPr>
          <p:cNvSpPr>
            <a:spLocks noGrp="1"/>
          </p:cNvSpPr>
          <p:nvPr>
            <p:ph type="title"/>
          </p:nvPr>
        </p:nvSpPr>
        <p:spPr/>
        <p:txBody>
          <a:bodyPr vert="horz" anchor="t">
            <a:noAutofit/>
          </a:bodyPr>
          <a:lstStyle/>
          <a:p>
            <a:r>
              <a:rPr lang="en-US" dirty="0" err="1"/>
              <a:t>Konfigurasjon</a:t>
            </a:r>
            <a:r>
              <a:rPr lang="en-US" dirty="0"/>
              <a:t> VP300</a:t>
            </a:r>
          </a:p>
        </p:txBody>
      </p:sp>
      <p:graphicFrame>
        <p:nvGraphicFramePr>
          <p:cNvPr id="9" name="Table 8">
            <a:extLst>
              <a:ext uri="{FF2B5EF4-FFF2-40B4-BE49-F238E27FC236}">
                <a16:creationId xmlns:a16="http://schemas.microsoft.com/office/drawing/2014/main" id="{AD1D3B1C-1C61-7BCA-9BEE-A3B815A3EEF6}"/>
              </a:ext>
            </a:extLst>
          </p:cNvPr>
          <p:cNvGraphicFramePr>
            <a:graphicFrameLocks noGrp="1"/>
          </p:cNvGraphicFramePr>
          <p:nvPr>
            <p:extLst>
              <p:ext uri="{D42A27DB-BD31-4B8C-83A1-F6EECF244321}">
                <p14:modId xmlns:p14="http://schemas.microsoft.com/office/powerpoint/2010/main" val="1595846450"/>
              </p:ext>
            </p:extLst>
          </p:nvPr>
        </p:nvGraphicFramePr>
        <p:xfrm>
          <a:off x="481377" y="1415085"/>
          <a:ext cx="11217838" cy="4711080"/>
        </p:xfrm>
        <a:graphic>
          <a:graphicData uri="http://schemas.openxmlformats.org/drawingml/2006/table">
            <a:tbl>
              <a:tblPr>
                <a:tableStyleId>{5C22544A-7EE6-4342-B048-85BDC9FD1C3A}</a:tableStyleId>
              </a:tblPr>
              <a:tblGrid>
                <a:gridCol w="1224000">
                  <a:extLst>
                    <a:ext uri="{9D8B030D-6E8A-4147-A177-3AD203B41FA5}">
                      <a16:colId xmlns:a16="http://schemas.microsoft.com/office/drawing/2014/main" val="2512805307"/>
                    </a:ext>
                  </a:extLst>
                </a:gridCol>
                <a:gridCol w="540000">
                  <a:extLst>
                    <a:ext uri="{9D8B030D-6E8A-4147-A177-3AD203B41FA5}">
                      <a16:colId xmlns:a16="http://schemas.microsoft.com/office/drawing/2014/main" val="729922073"/>
                    </a:ext>
                  </a:extLst>
                </a:gridCol>
                <a:gridCol w="540000">
                  <a:extLst>
                    <a:ext uri="{9D8B030D-6E8A-4147-A177-3AD203B41FA5}">
                      <a16:colId xmlns:a16="http://schemas.microsoft.com/office/drawing/2014/main" val="725341614"/>
                    </a:ext>
                  </a:extLst>
                </a:gridCol>
                <a:gridCol w="430024">
                  <a:extLst>
                    <a:ext uri="{9D8B030D-6E8A-4147-A177-3AD203B41FA5}">
                      <a16:colId xmlns:a16="http://schemas.microsoft.com/office/drawing/2014/main" val="814787714"/>
                    </a:ext>
                  </a:extLst>
                </a:gridCol>
                <a:gridCol w="430024">
                  <a:extLst>
                    <a:ext uri="{9D8B030D-6E8A-4147-A177-3AD203B41FA5}">
                      <a16:colId xmlns:a16="http://schemas.microsoft.com/office/drawing/2014/main" val="3574309809"/>
                    </a:ext>
                  </a:extLst>
                </a:gridCol>
                <a:gridCol w="430024">
                  <a:extLst>
                    <a:ext uri="{9D8B030D-6E8A-4147-A177-3AD203B41FA5}">
                      <a16:colId xmlns:a16="http://schemas.microsoft.com/office/drawing/2014/main" val="3077699455"/>
                    </a:ext>
                  </a:extLst>
                </a:gridCol>
                <a:gridCol w="430024">
                  <a:extLst>
                    <a:ext uri="{9D8B030D-6E8A-4147-A177-3AD203B41FA5}">
                      <a16:colId xmlns:a16="http://schemas.microsoft.com/office/drawing/2014/main" val="1674357877"/>
                    </a:ext>
                  </a:extLst>
                </a:gridCol>
                <a:gridCol w="430024">
                  <a:extLst>
                    <a:ext uri="{9D8B030D-6E8A-4147-A177-3AD203B41FA5}">
                      <a16:colId xmlns:a16="http://schemas.microsoft.com/office/drawing/2014/main" val="3223512164"/>
                    </a:ext>
                  </a:extLst>
                </a:gridCol>
                <a:gridCol w="430024">
                  <a:extLst>
                    <a:ext uri="{9D8B030D-6E8A-4147-A177-3AD203B41FA5}">
                      <a16:colId xmlns:a16="http://schemas.microsoft.com/office/drawing/2014/main" val="1803431323"/>
                    </a:ext>
                  </a:extLst>
                </a:gridCol>
                <a:gridCol w="430024">
                  <a:extLst>
                    <a:ext uri="{9D8B030D-6E8A-4147-A177-3AD203B41FA5}">
                      <a16:colId xmlns:a16="http://schemas.microsoft.com/office/drawing/2014/main" val="3117467797"/>
                    </a:ext>
                  </a:extLst>
                </a:gridCol>
                <a:gridCol w="71670">
                  <a:extLst>
                    <a:ext uri="{9D8B030D-6E8A-4147-A177-3AD203B41FA5}">
                      <a16:colId xmlns:a16="http://schemas.microsoft.com/office/drawing/2014/main" val="1249632896"/>
                    </a:ext>
                  </a:extLst>
                </a:gridCol>
                <a:gridCol w="468000">
                  <a:extLst>
                    <a:ext uri="{9D8B030D-6E8A-4147-A177-3AD203B41FA5}">
                      <a16:colId xmlns:a16="http://schemas.microsoft.com/office/drawing/2014/main" val="1773449690"/>
                    </a:ext>
                  </a:extLst>
                </a:gridCol>
                <a:gridCol w="468000">
                  <a:extLst>
                    <a:ext uri="{9D8B030D-6E8A-4147-A177-3AD203B41FA5}">
                      <a16:colId xmlns:a16="http://schemas.microsoft.com/office/drawing/2014/main" val="1930302023"/>
                    </a:ext>
                  </a:extLst>
                </a:gridCol>
                <a:gridCol w="468000">
                  <a:extLst>
                    <a:ext uri="{9D8B030D-6E8A-4147-A177-3AD203B41FA5}">
                      <a16:colId xmlns:a16="http://schemas.microsoft.com/office/drawing/2014/main" val="1750084186"/>
                    </a:ext>
                  </a:extLst>
                </a:gridCol>
                <a:gridCol w="72000">
                  <a:extLst>
                    <a:ext uri="{9D8B030D-6E8A-4147-A177-3AD203B41FA5}">
                      <a16:colId xmlns:a16="http://schemas.microsoft.com/office/drawing/2014/main" val="3510368717"/>
                    </a:ext>
                  </a:extLst>
                </a:gridCol>
                <a:gridCol w="468000">
                  <a:extLst>
                    <a:ext uri="{9D8B030D-6E8A-4147-A177-3AD203B41FA5}">
                      <a16:colId xmlns:a16="http://schemas.microsoft.com/office/drawing/2014/main" val="1397209750"/>
                    </a:ext>
                  </a:extLst>
                </a:gridCol>
                <a:gridCol w="72000">
                  <a:extLst>
                    <a:ext uri="{9D8B030D-6E8A-4147-A177-3AD203B41FA5}">
                      <a16:colId xmlns:a16="http://schemas.microsoft.com/office/drawing/2014/main" val="476470901"/>
                    </a:ext>
                  </a:extLst>
                </a:gridCol>
                <a:gridCol w="468000">
                  <a:extLst>
                    <a:ext uri="{9D8B030D-6E8A-4147-A177-3AD203B41FA5}">
                      <a16:colId xmlns:a16="http://schemas.microsoft.com/office/drawing/2014/main" val="765472866"/>
                    </a:ext>
                  </a:extLst>
                </a:gridCol>
                <a:gridCol w="468000">
                  <a:extLst>
                    <a:ext uri="{9D8B030D-6E8A-4147-A177-3AD203B41FA5}">
                      <a16:colId xmlns:a16="http://schemas.microsoft.com/office/drawing/2014/main" val="3641080036"/>
                    </a:ext>
                  </a:extLst>
                </a:gridCol>
                <a:gridCol w="468000">
                  <a:extLst>
                    <a:ext uri="{9D8B030D-6E8A-4147-A177-3AD203B41FA5}">
                      <a16:colId xmlns:a16="http://schemas.microsoft.com/office/drawing/2014/main" val="1791382372"/>
                    </a:ext>
                  </a:extLst>
                </a:gridCol>
                <a:gridCol w="468000">
                  <a:extLst>
                    <a:ext uri="{9D8B030D-6E8A-4147-A177-3AD203B41FA5}">
                      <a16:colId xmlns:a16="http://schemas.microsoft.com/office/drawing/2014/main" val="1424659328"/>
                    </a:ext>
                  </a:extLst>
                </a:gridCol>
                <a:gridCol w="468000">
                  <a:extLst>
                    <a:ext uri="{9D8B030D-6E8A-4147-A177-3AD203B41FA5}">
                      <a16:colId xmlns:a16="http://schemas.microsoft.com/office/drawing/2014/main" val="1918224792"/>
                    </a:ext>
                  </a:extLst>
                </a:gridCol>
                <a:gridCol w="468000">
                  <a:extLst>
                    <a:ext uri="{9D8B030D-6E8A-4147-A177-3AD203B41FA5}">
                      <a16:colId xmlns:a16="http://schemas.microsoft.com/office/drawing/2014/main" val="1282661521"/>
                    </a:ext>
                  </a:extLst>
                </a:gridCol>
                <a:gridCol w="468000">
                  <a:extLst>
                    <a:ext uri="{9D8B030D-6E8A-4147-A177-3AD203B41FA5}">
                      <a16:colId xmlns:a16="http://schemas.microsoft.com/office/drawing/2014/main" val="595227865"/>
                    </a:ext>
                  </a:extLst>
                </a:gridCol>
                <a:gridCol w="72000">
                  <a:extLst>
                    <a:ext uri="{9D8B030D-6E8A-4147-A177-3AD203B41FA5}">
                      <a16:colId xmlns:a16="http://schemas.microsoft.com/office/drawing/2014/main" val="1030498206"/>
                    </a:ext>
                  </a:extLst>
                </a:gridCol>
                <a:gridCol w="468000">
                  <a:extLst>
                    <a:ext uri="{9D8B030D-6E8A-4147-A177-3AD203B41FA5}">
                      <a16:colId xmlns:a16="http://schemas.microsoft.com/office/drawing/2014/main" val="3007379749"/>
                    </a:ext>
                  </a:extLst>
                </a:gridCol>
              </a:tblGrid>
              <a:tr h="0">
                <a:tc>
                  <a:txBody>
                    <a:bodyPr/>
                    <a:lstStyle/>
                    <a:p>
                      <a:pPr algn="l" rtl="0" fontAlgn="b"/>
                      <a:endParaRPr lang="nb" sz="600" b="1" i="0" u="none" strike="noStrike" dirty="0">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600" b="0" i="0" u="none" strike="noStrike" baseline="0" dirty="0">
                          <a:solidFill>
                            <a:schemeClr val="tx1"/>
                          </a:solidFill>
                          <a:effectLst/>
                          <a:latin typeface="+mj-lt"/>
                          <a:ea typeface="+mj-lt"/>
                          <a:cs typeface="+mj-lt"/>
                        </a:rPr>
                        <a:t>Variant i ulike land</a:t>
                      </a:r>
                      <a:endParaRPr lang="nb" sz="600" b="0" i="0" u="none" strike="noStrike" dirty="0">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endParaRPr lang="nb" sz="600" b="0"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rtl="0" fontAlgn="b"/>
                      <a:r>
                        <a:rPr lang="nb" sz="600" b="1" i="0" u="none" strike="noStrike" baseline="0">
                          <a:solidFill>
                            <a:schemeClr val="tx1"/>
                          </a:solidFill>
                          <a:effectLst/>
                          <a:latin typeface="+mj-lt"/>
                          <a:ea typeface="+mj-lt"/>
                          <a:cs typeface="+mj-lt"/>
                        </a:rPr>
                        <a:t>EU eller CH</a:t>
                      </a:r>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a:txBody>
                    <a:bodyPr/>
                    <a:lstStyle/>
                    <a:p>
                      <a:pPr algn="ctr" rtl="0" fontAlgn="b"/>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rtl="0" fontAlgn="b"/>
                      <a:r>
                        <a:rPr lang="nb" sz="600" b="1" i="0" u="none" strike="noStrike" baseline="0">
                          <a:solidFill>
                            <a:schemeClr val="tx1"/>
                          </a:solidFill>
                          <a:effectLst/>
                          <a:latin typeface="+mj-lt"/>
                          <a:ea typeface="+mj-lt"/>
                          <a:cs typeface="+mj-lt"/>
                        </a:rPr>
                        <a:t>UK</a:t>
                      </a:r>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
                    </a:p>
                  </a:txBody>
                  <a:tcPr/>
                </a:tc>
                <a:tc hMerge="1">
                  <a:txBody>
                    <a:bodyPr/>
                    <a:lstStyle/>
                    <a:p>
                      <a:endParaRPr lang="nb"/>
                    </a:p>
                  </a:txBody>
                  <a:tcPr/>
                </a:tc>
                <a:tc>
                  <a:txBody>
                    <a:bodyPr/>
                    <a:lstStyle/>
                    <a:p>
                      <a:pPr algn="ctr" rtl="0" fontAlgn="b"/>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b" sz="600" b="1" i="0" u="none" strike="noStrike" baseline="0">
                          <a:solidFill>
                            <a:schemeClr val="tx1"/>
                          </a:solidFill>
                          <a:effectLst/>
                          <a:latin typeface="+mj-lt"/>
                          <a:ea typeface="+mj-lt"/>
                          <a:cs typeface="+mj-lt"/>
                        </a:rPr>
                        <a:t>INT</a:t>
                      </a:r>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rtl="0" fontAlgn="b"/>
                      <a:r>
                        <a:rPr lang="nb" sz="600" b="1" i="0" u="none" strike="noStrike" baseline="0">
                          <a:solidFill>
                            <a:schemeClr val="tx1"/>
                          </a:solidFill>
                          <a:effectLst/>
                          <a:latin typeface="+mj-lt"/>
                          <a:ea typeface="+mj-lt"/>
                          <a:cs typeface="+mj-lt"/>
                        </a:rPr>
                        <a:t>APAC</a:t>
                      </a:r>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a:txBody>
                    <a:bodyPr/>
                    <a:lstStyle/>
                    <a:p>
                      <a:pPr algn="ctr" rtl="0" fontAlgn="b"/>
                      <a:endParaRPr lang="nb" sz="600" b="1" i="0" u="none" strike="noStrike">
                        <a:solidFill>
                          <a:schemeClr val="tx1"/>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b" sz="600" b="1" i="0" u="none" strike="noStrike" baseline="0" dirty="0">
                          <a:solidFill>
                            <a:schemeClr val="tx1"/>
                          </a:solidFill>
                          <a:effectLst/>
                          <a:latin typeface="+mj-lt"/>
                          <a:ea typeface="+mj-lt"/>
                          <a:cs typeface="+mj-lt"/>
                        </a:rPr>
                        <a:t>US</a:t>
                      </a:r>
                      <a:endParaRPr lang="nb" sz="600" b="1" i="0" u="none" strike="noStrike" dirty="0">
                        <a:solidFill>
                          <a:schemeClr val="tx1"/>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623612"/>
                  </a:ext>
                </a:extLst>
              </a:tr>
              <a:tr h="0">
                <a:tc>
                  <a:txBody>
                    <a:bodyPr/>
                    <a:lstStyle/>
                    <a:p>
                      <a:pPr algn="l" rtl="0" fontAlgn="b"/>
                      <a:endParaRPr lang="nb" sz="500" b="0" i="0" u="none" strike="noStrike" dirty="0">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Artikkelnummer</a:t>
                      </a:r>
                      <a:endParaRPr lang="nb" sz="500" b="0" i="0" u="none" strike="noStrike" dirty="0">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endParaRPr lang="nb" sz="500" b="0" i="0" u="none" strike="noStrike" dirty="0">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107421144</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107421143</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107421145</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107421142</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107421156</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107421157</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107421149</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107421146</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107421147</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107421159</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 </a:t>
                      </a:r>
                      <a:endParaRPr lang="en-DK" sz="500" b="0" i="0" u="none" strike="noStrike">
                        <a:solidFill>
                          <a:srgbClr val="EA350F"/>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107421155</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107421150</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107421151</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107421152</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107421153</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107421160</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107421154</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107421158</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107421148</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867987"/>
                  </a:ext>
                </a:extLst>
              </a:tr>
              <a:tr h="0">
                <a:tc>
                  <a:txBody>
                    <a:bodyPr/>
                    <a:lstStyle/>
                    <a:p>
                      <a:pPr algn="l" rtl="0" fontAlgn="b"/>
                      <a:endParaRPr lang="nb" sz="500" b="1" i="0" u="none" strike="noStrike" dirty="0">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Beskrivelse</a:t>
                      </a:r>
                      <a:endParaRPr lang="nb"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Merk</a:t>
                      </a:r>
                      <a:endParaRPr lang="nb" sz="500" b="1" i="0" u="none" strike="noStrike" dirty="0">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HEPA BASIC EU</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HEPA EC EU</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HEPA XT EU</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pt-BR" sz="500" u="none" strike="noStrike">
                          <a:effectLst/>
                          <a:latin typeface="+mn-lt"/>
                        </a:rPr>
                        <a:t>VP300 HEPA EP S2 EU</a:t>
                      </a:r>
                      <a:endParaRPr lang="pt-BR"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500" u="none" strike="noStrike">
                          <a:effectLst/>
                          <a:latin typeface="+mn-lt"/>
                        </a:rPr>
                        <a:t>VP300 HEPA PINK T EU</a:t>
                      </a:r>
                      <a:endParaRPr lang="fr-FR"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e-DE" sz="500" u="none" strike="noStrike">
                          <a:effectLst/>
                          <a:latin typeface="+mn-lt"/>
                        </a:rPr>
                        <a:t>VP300 R HEPA T EU</a:t>
                      </a:r>
                      <a:endParaRPr lang="de-DE"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HEPA TC CH</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 </a:t>
                      </a:r>
                      <a:endParaRPr lang="en-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HEPA </a:t>
                      </a:r>
                      <a:br>
                        <a:rPr lang="da-DK" sz="500" u="none" strike="noStrike">
                          <a:effectLst/>
                          <a:latin typeface="+mn-lt"/>
                        </a:rPr>
                      </a:br>
                      <a:r>
                        <a:rPr lang="da-DK" sz="500" u="none" strike="noStrike">
                          <a:effectLst/>
                          <a:latin typeface="+mn-lt"/>
                        </a:rPr>
                        <a:t>C UK</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500" u="none" strike="noStrike">
                          <a:effectLst/>
                          <a:latin typeface="+mn-lt"/>
                        </a:rPr>
                        <a:t>VP300 HEPA ECP S2 UK</a:t>
                      </a:r>
                      <a:endParaRPr lang="nl-NL"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R HEPA EC UK</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 </a:t>
                      </a:r>
                      <a:endParaRPr lang="en-DK" sz="500" b="1" i="0" u="none" strike="noStrike">
                        <a:solidFill>
                          <a:srgbClr val="EA350F"/>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ZA</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 </a:t>
                      </a:r>
                      <a:endParaRPr lang="en-DK" sz="500" b="1" i="0" u="none" strike="noStrike">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BASIC XC JP</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500" u="none" strike="noStrike">
                          <a:effectLst/>
                          <a:latin typeface="+mn-lt"/>
                        </a:rPr>
                        <a:t>VP300 HEPA BASIC XC JP</a:t>
                      </a:r>
                      <a:endParaRPr lang="en-US"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a:t>
                      </a:r>
                      <a:br>
                        <a:rPr lang="da-DK" sz="500" u="none" strike="noStrike">
                          <a:effectLst/>
                          <a:latin typeface="+mn-lt"/>
                        </a:rPr>
                      </a:br>
                      <a:r>
                        <a:rPr lang="da-DK" sz="500" u="none" strike="noStrike">
                          <a:effectLst/>
                          <a:latin typeface="+mn-lt"/>
                        </a:rPr>
                        <a:t>C AU/NZ</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500" u="none" strike="noStrike">
                          <a:effectLst/>
                          <a:latin typeface="+mn-lt"/>
                        </a:rPr>
                        <a:t>VP300 HEPA </a:t>
                      </a:r>
                      <a:br>
                        <a:rPr lang="fr-FR" sz="500" u="none" strike="noStrike">
                          <a:effectLst/>
                          <a:latin typeface="+mn-lt"/>
                        </a:rPr>
                      </a:br>
                      <a:r>
                        <a:rPr lang="fr-FR" sz="500" u="none" strike="noStrike">
                          <a:effectLst/>
                          <a:latin typeface="+mn-lt"/>
                        </a:rPr>
                        <a:t>TC AU/NZ</a:t>
                      </a:r>
                      <a:endParaRPr lang="fr-FR"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HEPA PINK EC AU/NZ</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BASIC </a:t>
                      </a:r>
                      <a:br>
                        <a:rPr lang="da-DK" sz="500" u="none" strike="noStrike">
                          <a:effectLst/>
                          <a:latin typeface="+mn-lt"/>
                        </a:rPr>
                      </a:br>
                      <a:r>
                        <a:rPr lang="da-DK" sz="500" u="none" strike="noStrike">
                          <a:effectLst/>
                          <a:latin typeface="+mn-lt"/>
                        </a:rPr>
                        <a:t>C CN</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HEPA </a:t>
                      </a:r>
                      <a:br>
                        <a:rPr lang="da-DK" sz="500" u="none" strike="noStrike">
                          <a:effectLst/>
                          <a:latin typeface="+mn-lt"/>
                        </a:rPr>
                      </a:br>
                      <a:r>
                        <a:rPr lang="da-DK" sz="500" u="none" strike="noStrike">
                          <a:effectLst/>
                          <a:latin typeface="+mn-lt"/>
                        </a:rPr>
                        <a:t>XT CN</a:t>
                      </a:r>
                      <a:endParaRPr lang="da-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latin typeface="+mn-lt"/>
                        </a:rPr>
                        <a:t> </a:t>
                      </a:r>
                      <a:endParaRPr lang="en-DK" sz="500" b="1"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latin typeface="+mn-lt"/>
                        </a:rPr>
                        <a:t>VP300 HEPA </a:t>
                      </a:r>
                      <a:br>
                        <a:rPr lang="da-DK" sz="500" u="none" strike="noStrike">
                          <a:effectLst/>
                          <a:latin typeface="+mn-lt"/>
                        </a:rPr>
                      </a:br>
                      <a:r>
                        <a:rPr lang="da-DK" sz="500" u="none" strike="noStrike">
                          <a:effectLst/>
                          <a:latin typeface="+mn-lt"/>
                        </a:rPr>
                        <a:t>C US</a:t>
                      </a:r>
                      <a:endParaRPr lang="da-DK" sz="500" b="1"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4692320"/>
                  </a:ext>
                </a:extLst>
              </a:tr>
              <a:tr h="0">
                <a:tc>
                  <a:txBody>
                    <a:bodyPr/>
                    <a:lstStyle/>
                    <a:p>
                      <a:pPr algn="l" rtl="0" fontAlgn="b"/>
                      <a:r>
                        <a:rPr lang="nb" sz="500" b="0" i="0" u="none" strike="noStrike" baseline="0" dirty="0">
                          <a:effectLst/>
                          <a:latin typeface="+mn-lt"/>
                          <a:ea typeface="+mn-lt"/>
                          <a:cs typeface="+mn-lt"/>
                        </a:rPr>
                        <a:t>Tilbehør </a:t>
                      </a:r>
                      <a:endParaRPr lang="nb" sz="500" b="1" i="0" u="none" strike="noStrike" dirty="0">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 </a:t>
                      </a:r>
                      <a:endParaRPr lang="nb" sz="500" b="1"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1"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856580"/>
                  </a:ext>
                </a:extLst>
              </a:tr>
              <a:tr h="0">
                <a:tc>
                  <a:txBody>
                    <a:bodyPr/>
                    <a:lstStyle/>
                    <a:p>
                      <a:pPr algn="l" rtl="0" fontAlgn="b"/>
                      <a:r>
                        <a:rPr lang="nb" sz="500" b="0" i="0" u="none" strike="noStrike" baseline="0" dirty="0">
                          <a:effectLst/>
                          <a:latin typeface="+mj-lt"/>
                          <a:ea typeface="+mj-lt"/>
                          <a:cs typeface="+mj-lt"/>
                        </a:rPr>
                        <a:t>Rør</a:t>
                      </a:r>
                      <a:endParaRPr lang="nb" sz="500" b="1" i="0" u="none" strike="noStrike" dirty="0">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 </a:t>
                      </a:r>
                      <a:endParaRPr lang="nb" sz="500" b="1"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1"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5298906"/>
                  </a:ext>
                </a:extLst>
              </a:tr>
              <a:tr h="0">
                <a:tc>
                  <a:txBody>
                    <a:bodyPr/>
                    <a:lstStyle/>
                    <a:p>
                      <a:pPr algn="l" rtl="0" fontAlgn="b"/>
                      <a:r>
                        <a:rPr lang="nb" sz="500" b="0" i="0" u="none" strike="noStrike" baseline="0" dirty="0">
                          <a:effectLst/>
                          <a:latin typeface="+mn-lt"/>
                          <a:ea typeface="+mn-lt"/>
                          <a:cs typeface="+mn-lt"/>
                        </a:rPr>
                        <a:t>Forlengerrør stål D32 – svart</a:t>
                      </a:r>
                      <a:endParaRPr lang="nb" sz="500" b="0" i="0" u="none" strike="noStrike" dirty="0">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140 8246 040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1"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lang="da-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4113393"/>
                  </a:ext>
                </a:extLst>
              </a:tr>
              <a:tr h="0">
                <a:tc>
                  <a:txBody>
                    <a:bodyPr/>
                    <a:lstStyle/>
                    <a:p>
                      <a:pPr algn="l" rtl="0" fontAlgn="b"/>
                      <a:r>
                        <a:rPr lang="nb" sz="500" b="0" i="0" u="none" strike="noStrike" baseline="0">
                          <a:effectLst/>
                          <a:latin typeface="+mn-lt"/>
                          <a:ea typeface="+mn-lt"/>
                          <a:cs typeface="+mn-lt"/>
                        </a:rPr>
                        <a:t>Forlengerrør aluminium – svart</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107421471</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nytt delenummer</a:t>
                      </a:r>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lang="da-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582030"/>
                  </a:ext>
                </a:extLst>
              </a:tr>
              <a:tr h="0">
                <a:tc>
                  <a:txBody>
                    <a:bodyPr/>
                    <a:lstStyle/>
                    <a:p>
                      <a:pPr algn="l" rtl="0" fontAlgn="b"/>
                      <a:r>
                        <a:rPr lang="nb" sz="500" b="0" i="0" u="none" strike="noStrike" baseline="0">
                          <a:effectLst/>
                          <a:latin typeface="+mn-lt"/>
                          <a:ea typeface="+mn-lt"/>
                          <a:cs typeface="+mn-lt"/>
                        </a:rPr>
                        <a:t>Teleskoprør aluminium – svart/blått</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107421463</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nytt delenummer</a:t>
                      </a:r>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lang="da-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5434695"/>
                  </a:ext>
                </a:extLst>
              </a:tr>
              <a:tr h="0">
                <a:tc>
                  <a:txBody>
                    <a:bodyPr/>
                    <a:lstStyle/>
                    <a:p>
                      <a:pPr algn="l" rtl="0" fontAlgn="b"/>
                      <a:r>
                        <a:rPr lang="nb" sz="500" b="0" i="0" u="none" strike="noStrike" baseline="0">
                          <a:effectLst/>
                          <a:latin typeface="+mn-lt"/>
                          <a:ea typeface="+mn-lt"/>
                          <a:cs typeface="+mn-lt"/>
                        </a:rPr>
                        <a:t>Forlengerrør stål 450 mm</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dirty="0">
                          <a:effectLst/>
                          <a:latin typeface="+mn-lt"/>
                        </a:rPr>
                        <a:t>140 8246 050</a:t>
                      </a: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006716"/>
                  </a:ext>
                </a:extLst>
              </a:tr>
              <a:tr h="0">
                <a:tc>
                  <a:txBody>
                    <a:bodyPr/>
                    <a:lstStyle/>
                    <a:p>
                      <a:pPr algn="l" rtl="0" fontAlgn="b"/>
                      <a:r>
                        <a:rPr lang="nb" sz="500" b="0" i="0" u="none" strike="noStrike" baseline="0">
                          <a:effectLst/>
                          <a:latin typeface="+mj-lt"/>
                          <a:ea typeface="+mj-lt"/>
                          <a:cs typeface="+mj-lt"/>
                        </a:rPr>
                        <a:t>Slange og bøyd ende</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 </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959287"/>
                  </a:ext>
                </a:extLst>
              </a:tr>
              <a:tr h="0">
                <a:tc>
                  <a:txBody>
                    <a:bodyPr/>
                    <a:lstStyle/>
                    <a:p>
                      <a:pPr algn="l" rtl="0" fontAlgn="b"/>
                      <a:r>
                        <a:rPr lang="nb" sz="500" b="0" i="0" u="none" strike="noStrike" baseline="0">
                          <a:effectLst/>
                          <a:latin typeface="+mn-lt"/>
                          <a:ea typeface="+mn-lt"/>
                          <a:cs typeface="+mn-lt"/>
                        </a:rPr>
                        <a:t>Slangekobling med bøyd ende D32</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107421450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5081802"/>
                  </a:ext>
                </a:extLst>
              </a:tr>
              <a:tr h="0">
                <a:tc>
                  <a:txBody>
                    <a:bodyPr/>
                    <a:lstStyle/>
                    <a:p>
                      <a:pPr algn="l" rtl="0" fontAlgn="b"/>
                      <a:r>
                        <a:rPr lang="nb" sz="500" b="0" i="0" u="none" strike="noStrike" baseline="0">
                          <a:effectLst/>
                          <a:latin typeface="+mn-lt"/>
                          <a:ea typeface="+mn-lt"/>
                          <a:cs typeface="+mn-lt"/>
                        </a:rPr>
                        <a:t>Slangekobling med bøyd ende PREM D32</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107421451</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lang="da-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0358808"/>
                  </a:ext>
                </a:extLst>
              </a:tr>
              <a:tr h="0">
                <a:tc>
                  <a:txBody>
                    <a:bodyPr/>
                    <a:lstStyle/>
                    <a:p>
                      <a:pPr algn="l" rtl="0" fontAlgn="b"/>
                      <a:r>
                        <a:rPr lang="nb" sz="500" b="0" i="0" u="none" strike="noStrike" baseline="0">
                          <a:effectLst/>
                          <a:latin typeface="+mn-lt"/>
                          <a:ea typeface="+mn-lt"/>
                          <a:cs typeface="+mn-lt"/>
                        </a:rPr>
                        <a:t>Bøyd ende</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107421446</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9832758"/>
                  </a:ext>
                </a:extLst>
              </a:tr>
              <a:tr h="0">
                <a:tc>
                  <a:txBody>
                    <a:bodyPr/>
                    <a:lstStyle/>
                    <a:p>
                      <a:pPr algn="l" rtl="0" fontAlgn="b"/>
                      <a:r>
                        <a:rPr lang="nb" sz="500" b="0" i="0" u="none" strike="noStrike" baseline="0">
                          <a:effectLst/>
                          <a:latin typeface="+mn-lt"/>
                          <a:ea typeface="+mn-lt"/>
                          <a:cs typeface="+mn-lt"/>
                        </a:rPr>
                        <a:t>Bøyd ende PREM</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107421445</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3273293"/>
                  </a:ext>
                </a:extLst>
              </a:tr>
              <a:tr h="0">
                <a:tc>
                  <a:txBody>
                    <a:bodyPr/>
                    <a:lstStyle/>
                    <a:p>
                      <a:pPr algn="l" rtl="0" fontAlgn="b"/>
                      <a:r>
                        <a:rPr lang="nb" sz="500" b="0" i="0" u="none" strike="noStrike" baseline="0">
                          <a:effectLst/>
                          <a:latin typeface="+mn-lt"/>
                          <a:ea typeface="+mn-lt"/>
                          <a:cs typeface="+mn-lt"/>
                        </a:rPr>
                        <a:t>Slangekoblinger </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107421449</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2562734"/>
                  </a:ext>
                </a:extLst>
              </a:tr>
              <a:tr h="0">
                <a:tc>
                  <a:txBody>
                    <a:bodyPr/>
                    <a:lstStyle/>
                    <a:p>
                      <a:pPr algn="l" rtl="0" fontAlgn="b"/>
                      <a:r>
                        <a:rPr lang="nb" sz="500" b="0" i="0" u="none" strike="noStrike" baseline="0">
                          <a:effectLst/>
                          <a:latin typeface="+mj-lt"/>
                          <a:ea typeface="+mj-lt"/>
                          <a:cs typeface="+mj-lt"/>
                        </a:rPr>
                        <a:t>Gulvmunnstykker </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 </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dirty="0">
                          <a:effectLst/>
                          <a:latin typeface="+mn-lt"/>
                        </a:rPr>
                        <a:t> </a:t>
                      </a:r>
                      <a:endParaRPr lang="en-DK" sz="500" b="0" i="0" u="none" strike="noStrike" dirty="0">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0223947"/>
                  </a:ext>
                </a:extLst>
              </a:tr>
              <a:tr h="0">
                <a:tc>
                  <a:txBody>
                    <a:bodyPr/>
                    <a:lstStyle/>
                    <a:p>
                      <a:pPr algn="l" rtl="0" fontAlgn="b"/>
                      <a:r>
                        <a:rPr lang="nb" sz="500" b="0" i="0" u="none" strike="noStrike" baseline="0">
                          <a:effectLst/>
                          <a:latin typeface="+mn-lt"/>
                          <a:ea typeface="+mn-lt"/>
                          <a:cs typeface="+mn-lt"/>
                        </a:rPr>
                        <a:t>Multimunnstykke</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140 6700 540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lang="da-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7067860"/>
                  </a:ext>
                </a:extLst>
              </a:tr>
              <a:tr h="0">
                <a:tc>
                  <a:txBody>
                    <a:bodyPr/>
                    <a:lstStyle/>
                    <a:p>
                      <a:pPr algn="l" rtl="0" fontAlgn="b"/>
                      <a:r>
                        <a:rPr lang="nb" sz="500" b="0" i="0" u="none" strike="noStrike" baseline="0" dirty="0">
                          <a:effectLst/>
                          <a:latin typeface="+mn-lt"/>
                          <a:ea typeface="+mn-lt"/>
                          <a:cs typeface="+mn-lt"/>
                        </a:rPr>
                        <a:t>Kombimunnstykke RD295P med klips</a:t>
                      </a:r>
                      <a:endParaRPr lang="nb" sz="500" b="0" i="0" u="none" strike="noStrike" dirty="0">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107417790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lang="da-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lang="da-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36075"/>
                  </a:ext>
                </a:extLst>
              </a:tr>
              <a:tr h="0">
                <a:tc>
                  <a:txBody>
                    <a:bodyPr/>
                    <a:lstStyle/>
                    <a:p>
                      <a:pPr algn="l" rtl="0" fontAlgn="b"/>
                      <a:r>
                        <a:rPr lang="nb" sz="500" b="0" i="0" u="none" strike="noStrike" baseline="0">
                          <a:effectLst/>
                          <a:latin typeface="+mn-lt"/>
                          <a:ea typeface="+mn-lt"/>
                          <a:cs typeface="+mn-lt"/>
                        </a:rPr>
                        <a:t>Kombimunnstykke RD295</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140 8492 520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7970966"/>
                  </a:ext>
                </a:extLst>
              </a:tr>
              <a:tr h="0">
                <a:tc>
                  <a:txBody>
                    <a:bodyPr/>
                    <a:lstStyle/>
                    <a:p>
                      <a:pPr algn="l" rtl="0" fontAlgn="b"/>
                      <a:r>
                        <a:rPr lang="nb" sz="500" b="0" i="0" u="none" strike="noStrike" baseline="0">
                          <a:effectLst/>
                          <a:latin typeface="+mn-lt"/>
                          <a:ea typeface="+mn-lt"/>
                          <a:cs typeface="+mn-lt"/>
                        </a:rPr>
                        <a:t>Kombimunnstykke RD277</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107411677</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9122069"/>
                  </a:ext>
                </a:extLst>
              </a:tr>
              <a:tr h="0">
                <a:tc>
                  <a:txBody>
                    <a:bodyPr/>
                    <a:lstStyle/>
                    <a:p>
                      <a:pPr algn="l" rtl="0" fontAlgn="b"/>
                      <a:r>
                        <a:rPr lang="nb" sz="500" b="0" i="0" u="none" strike="noStrike" baseline="0">
                          <a:effectLst/>
                          <a:latin typeface="+mn-lt"/>
                          <a:ea typeface="+mn-lt"/>
                          <a:cs typeface="+mn-lt"/>
                        </a:rPr>
                        <a:t>Kombimunnstykke JP</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107405141</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1657291"/>
                  </a:ext>
                </a:extLst>
              </a:tr>
              <a:tr h="0">
                <a:tc>
                  <a:txBody>
                    <a:bodyPr/>
                    <a:lstStyle/>
                    <a:p>
                      <a:pPr algn="l" rtl="0" fontAlgn="b"/>
                      <a:r>
                        <a:rPr lang="nb" sz="500" b="0" i="0" u="none" strike="noStrike" baseline="0">
                          <a:effectLst/>
                          <a:latin typeface="+mj-lt"/>
                          <a:ea typeface="+mj-lt"/>
                          <a:cs typeface="+mj-lt"/>
                        </a:rPr>
                        <a:t>Filtre og poser</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 </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090733"/>
                  </a:ext>
                </a:extLst>
              </a:tr>
              <a:tr h="0">
                <a:tc>
                  <a:txBody>
                    <a:bodyPr/>
                    <a:lstStyle/>
                    <a:p>
                      <a:pPr algn="l" rtl="0" fontAlgn="b"/>
                      <a:r>
                        <a:rPr lang="nb" sz="500" b="0" i="0" u="none" strike="noStrike" baseline="0">
                          <a:effectLst/>
                          <a:latin typeface="+mn-lt"/>
                          <a:ea typeface="+mn-lt"/>
                          <a:cs typeface="+mn-lt"/>
                        </a:rPr>
                        <a:t>HEPA 13-filter</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147 1250 500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9110947"/>
                  </a:ext>
                </a:extLst>
              </a:tr>
              <a:tr h="0">
                <a:tc>
                  <a:txBody>
                    <a:bodyPr/>
                    <a:lstStyle/>
                    <a:p>
                      <a:pPr algn="l" rtl="0" fontAlgn="b"/>
                      <a:r>
                        <a:rPr lang="nb" sz="500" b="0" i="0" u="none" strike="noStrike" baseline="0">
                          <a:effectLst/>
                          <a:latin typeface="+mn-lt"/>
                          <a:ea typeface="+mn-lt"/>
                          <a:cs typeface="+mn-lt"/>
                        </a:rPr>
                        <a:t>HEPA 14-filter</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107421443</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954861"/>
                  </a:ext>
                </a:extLst>
              </a:tr>
              <a:tr h="0">
                <a:tc>
                  <a:txBody>
                    <a:bodyPr/>
                    <a:lstStyle/>
                    <a:p>
                      <a:pPr algn="l" rtl="0" fontAlgn="b"/>
                      <a:r>
                        <a:rPr lang="nb" sz="500" b="0" i="0" u="none" strike="noStrike" baseline="0">
                          <a:effectLst/>
                          <a:latin typeface="+mn-lt"/>
                          <a:ea typeface="+mn-lt"/>
                          <a:cs typeface="+mn-lt"/>
                        </a:rPr>
                        <a:t>Standardfilter</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107421444</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2839444"/>
                  </a:ext>
                </a:extLst>
              </a:tr>
              <a:tr h="0">
                <a:tc>
                  <a:txBody>
                    <a:bodyPr/>
                    <a:lstStyle/>
                    <a:p>
                      <a:pPr algn="l" rtl="0" fontAlgn="b"/>
                      <a:r>
                        <a:rPr lang="nb" sz="500" b="0" i="0" u="none" strike="noStrike" baseline="0">
                          <a:effectLst/>
                          <a:latin typeface="+mn-lt"/>
                          <a:ea typeface="+mn-lt"/>
                          <a:cs typeface="+mn-lt"/>
                        </a:rPr>
                        <a:t>Poseforfilter</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147 1432 500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2293717"/>
                  </a:ext>
                </a:extLst>
              </a:tr>
              <a:tr h="0">
                <a:tc>
                  <a:txBody>
                    <a:bodyPr/>
                    <a:lstStyle/>
                    <a:p>
                      <a:pPr algn="l" rtl="0" fontAlgn="b"/>
                      <a:r>
                        <a:rPr lang="nb" sz="500" b="0" i="0" u="none" strike="noStrike" baseline="0">
                          <a:effectLst/>
                          <a:latin typeface="+mn-lt"/>
                          <a:ea typeface="+mn-lt"/>
                          <a:cs typeface="+mn-lt"/>
                        </a:rPr>
                        <a:t>Motorfilter</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140 1535 510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0843229"/>
                  </a:ext>
                </a:extLst>
              </a:tr>
              <a:tr h="0">
                <a:tc>
                  <a:txBody>
                    <a:bodyPr/>
                    <a:lstStyle/>
                    <a:p>
                      <a:pPr algn="l" rtl="0" fontAlgn="b"/>
                      <a:r>
                        <a:rPr lang="nb" sz="500" b="0" i="0" u="none" strike="noStrike" baseline="0">
                          <a:effectLst/>
                          <a:latin typeface="+mn-lt"/>
                          <a:ea typeface="+mn-lt"/>
                          <a:cs typeface="+mn-lt"/>
                        </a:rPr>
                        <a:t>Fleece støvpose 10-pk.</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82367820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solidFill>
                          <a:srgbClr val="F79646"/>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1780047"/>
                  </a:ext>
                </a:extLst>
              </a:tr>
              <a:tr h="0">
                <a:tc>
                  <a:txBody>
                    <a:bodyPr/>
                    <a:lstStyle/>
                    <a:p>
                      <a:pPr algn="l" rtl="0" fontAlgn="b"/>
                      <a:r>
                        <a:rPr lang="nb" sz="500" b="0" i="0" u="none" strike="noStrike" baseline="0">
                          <a:effectLst/>
                          <a:latin typeface="+mn-lt"/>
                          <a:ea typeface="+mn-lt"/>
                          <a:cs typeface="+mn-lt"/>
                        </a:rPr>
                        <a:t>Papirstøvpose 5-pk.</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82367810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4343753"/>
                  </a:ext>
                </a:extLst>
              </a:tr>
              <a:tr h="0">
                <a:tc>
                  <a:txBody>
                    <a:bodyPr/>
                    <a:lstStyle/>
                    <a:p>
                      <a:pPr algn="l" rtl="0" fontAlgn="b"/>
                      <a:r>
                        <a:rPr lang="nb" sz="500" b="0" i="0" u="none" strike="noStrike" baseline="0">
                          <a:effectLst/>
                          <a:latin typeface="+mn-lt"/>
                          <a:ea typeface="+mn-lt"/>
                          <a:cs typeface="+mn-lt"/>
                        </a:rPr>
                        <a:t>Papirstøvpose 10-pk.</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140 8618 000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1633424"/>
                  </a:ext>
                </a:extLst>
              </a:tr>
              <a:tr h="0">
                <a:tc>
                  <a:txBody>
                    <a:bodyPr/>
                    <a:lstStyle/>
                    <a:p>
                      <a:pPr algn="l" rtl="0" fontAlgn="b"/>
                      <a:r>
                        <a:rPr lang="nb" sz="500" b="0" i="0" u="none" strike="noStrike" baseline="0">
                          <a:effectLst/>
                          <a:latin typeface="+mn-lt"/>
                          <a:ea typeface="+mn-lt"/>
                          <a:cs typeface="+mn-lt"/>
                        </a:rPr>
                        <a:t>Gjenbrukbar støvpose 1-pk. (tekstil)</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22251800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6282133"/>
                  </a:ext>
                </a:extLst>
              </a:tr>
              <a:tr h="0">
                <a:tc>
                  <a:txBody>
                    <a:bodyPr/>
                    <a:lstStyle/>
                    <a:p>
                      <a:pPr algn="l" rtl="0" fontAlgn="b"/>
                      <a:r>
                        <a:rPr lang="nb" sz="500" b="0" i="0" u="none" strike="noStrike" baseline="0">
                          <a:effectLst/>
                          <a:latin typeface="+mn-lt"/>
                          <a:ea typeface="+mn-lt"/>
                          <a:cs typeface="+mn-lt"/>
                        </a:rPr>
                        <a:t>Vedlikeholdssett VP300 – LIGHT</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it" sz="500" b="0" i="0" u="none" strike="noStrike" baseline="0" dirty="0">
                          <a:effectLst/>
                          <a:latin typeface="+mn-lt"/>
                          <a:ea typeface="+mn-lt"/>
                          <a:cs typeface="+mn-lt"/>
                        </a:rPr>
                        <a:t>107421454</a:t>
                      </a:r>
                      <a:endParaRPr lang="it"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passer også til VP400</a:t>
                      </a:r>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762664"/>
                  </a:ext>
                </a:extLst>
              </a:tr>
              <a:tr h="0">
                <a:tc>
                  <a:txBody>
                    <a:bodyPr/>
                    <a:lstStyle/>
                    <a:p>
                      <a:pPr algn="l" rtl="0" fontAlgn="b"/>
                      <a:r>
                        <a:rPr lang="nb" sz="500" b="0" i="0" u="none" strike="noStrike" baseline="0">
                          <a:effectLst/>
                          <a:latin typeface="+mn-lt"/>
                          <a:ea typeface="+mn-lt"/>
                          <a:cs typeface="+mn-lt"/>
                        </a:rPr>
                        <a:t>Vedlikeholdssett VP300 – PLUS</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it" sz="500" b="0" i="0" u="none" strike="noStrike" baseline="0" dirty="0">
                          <a:effectLst/>
                          <a:latin typeface="+mn-lt"/>
                          <a:ea typeface="+mn-lt"/>
                          <a:cs typeface="+mn-lt"/>
                        </a:rPr>
                        <a:t>107421455</a:t>
                      </a:r>
                      <a:endParaRPr lang="it"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passer også til VP400</a:t>
                      </a:r>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6365702"/>
                  </a:ext>
                </a:extLst>
              </a:tr>
              <a:tr h="0">
                <a:tc>
                  <a:txBody>
                    <a:bodyPr/>
                    <a:lstStyle/>
                    <a:p>
                      <a:pPr algn="l" rtl="0" fontAlgn="b"/>
                      <a:r>
                        <a:rPr lang="nb" sz="500" b="0" i="0" u="none" strike="noStrike" baseline="0">
                          <a:effectLst/>
                          <a:latin typeface="+mj-lt"/>
                          <a:ea typeface="+mj-lt"/>
                          <a:cs typeface="+mj-lt"/>
                        </a:rPr>
                        <a:t>Annet tilbehør</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 </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3723578"/>
                  </a:ext>
                </a:extLst>
              </a:tr>
              <a:tr h="0">
                <a:tc>
                  <a:txBody>
                    <a:bodyPr/>
                    <a:lstStyle/>
                    <a:p>
                      <a:pPr algn="l" rtl="0" fontAlgn="b"/>
                      <a:r>
                        <a:rPr lang="nb" sz="500" b="0" i="0" u="none" strike="noStrike" baseline="0">
                          <a:effectLst/>
                          <a:latin typeface="+mn-lt"/>
                          <a:ea typeface="+mn-lt"/>
                          <a:cs typeface="+mn-lt"/>
                        </a:rPr>
                        <a:t>Rund børste</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140 8244 500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 </a:t>
                      </a:r>
                      <a:endParaRPr lang="nb"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8510074"/>
                  </a:ext>
                </a:extLst>
              </a:tr>
              <a:tr h="0">
                <a:tc>
                  <a:txBody>
                    <a:bodyPr/>
                    <a:lstStyle/>
                    <a:p>
                      <a:pPr algn="l" rtl="0" fontAlgn="b"/>
                      <a:r>
                        <a:rPr lang="nb" sz="500" b="0" i="0" u="none" strike="noStrike" baseline="0">
                          <a:effectLst/>
                          <a:latin typeface="+mn-lt"/>
                          <a:ea typeface="+mn-lt"/>
                          <a:cs typeface="+mn-lt"/>
                        </a:rPr>
                        <a:t>Fugemunnstykke</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147 0146 500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eller 107408039</a:t>
                      </a:r>
                      <a:endParaRPr lang="nb" sz="500" b="0" i="1" u="none" strike="noStrike" dirty="0">
                        <a:solidFill>
                          <a:srgbClr val="F79646"/>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4730900"/>
                  </a:ext>
                </a:extLst>
              </a:tr>
              <a:tr h="0">
                <a:tc>
                  <a:txBody>
                    <a:bodyPr/>
                    <a:lstStyle/>
                    <a:p>
                      <a:pPr algn="l" rtl="0" fontAlgn="b"/>
                      <a:r>
                        <a:rPr lang="nb" sz="500" b="0" i="0" u="none" strike="noStrike" baseline="0">
                          <a:effectLst/>
                          <a:latin typeface="+mn-lt"/>
                          <a:ea typeface="+mn-lt"/>
                          <a:cs typeface="+mn-lt"/>
                        </a:rPr>
                        <a:t>Premium HF-munnstykke 350 mm</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107413080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grått per i dag</a:t>
                      </a:r>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8854436"/>
                  </a:ext>
                </a:extLst>
              </a:tr>
              <a:tr h="0">
                <a:tc>
                  <a:txBody>
                    <a:bodyPr/>
                    <a:lstStyle/>
                    <a:p>
                      <a:pPr algn="l" rtl="0" fontAlgn="b"/>
                      <a:r>
                        <a:rPr lang="nb" sz="500" b="0" i="0" u="none" strike="noStrike" baseline="0">
                          <a:effectLst/>
                          <a:latin typeface="+mn-lt"/>
                          <a:ea typeface="+mn-lt"/>
                          <a:cs typeface="+mn-lt"/>
                        </a:rPr>
                        <a:t>Premium HF-munnstykke 495 mm</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107413081</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grått per i dag</a:t>
                      </a:r>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614131"/>
                  </a:ext>
                </a:extLst>
              </a:tr>
              <a:tr h="0">
                <a:tc>
                  <a:txBody>
                    <a:bodyPr/>
                    <a:lstStyle/>
                    <a:p>
                      <a:pPr algn="l" rtl="0" fontAlgn="b"/>
                      <a:r>
                        <a:rPr lang="nb" sz="500" b="0" i="0" u="none" strike="noStrike" baseline="0">
                          <a:effectLst/>
                          <a:latin typeface="+mn-lt"/>
                          <a:ea typeface="+mn-lt"/>
                          <a:cs typeface="+mn-lt"/>
                        </a:rPr>
                        <a:t>Spaltemunnstykke</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81530400</a:t>
                      </a:r>
                      <a:endParaRPr lang="nb"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latin typeface="+mn-lt"/>
                          <a:ea typeface="+mn-lt"/>
                          <a:cs typeface="+mn-lt"/>
                        </a:rPr>
                        <a:t>grått per i dag</a:t>
                      </a:r>
                      <a:endParaRPr lang="nb" sz="500" b="0" i="1"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latin typeface="+mn-lt"/>
                        </a:rPr>
                        <a:t> </a:t>
                      </a:r>
                      <a:endParaRPr lang="en-DK" sz="500" b="0" i="0" u="none" strike="noStrike">
                        <a:solidFill>
                          <a:srgbClr val="000000"/>
                        </a:solidFill>
                        <a:effectLst/>
                        <a:latin typeface="+mn-lt"/>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dirty="0">
                          <a:effectLst/>
                          <a:latin typeface="+mn-lt"/>
                        </a:rPr>
                        <a:t> </a:t>
                      </a:r>
                      <a:endParaRPr lang="en-DK"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2964503"/>
                  </a:ext>
                </a:extLst>
              </a:tr>
            </a:tbl>
          </a:graphicData>
        </a:graphic>
      </p:graphicFrame>
      <p:sp>
        <p:nvSpPr>
          <p:cNvPr id="2" name="TextBox 1">
            <a:extLst>
              <a:ext uri="{FF2B5EF4-FFF2-40B4-BE49-F238E27FC236}">
                <a16:creationId xmlns:a16="http://schemas.microsoft.com/office/drawing/2014/main" id="{D3E6B01F-01BD-382A-81CE-F104C3028436}"/>
              </a:ext>
            </a:extLst>
          </p:cNvPr>
          <p:cNvSpPr txBox="1"/>
          <p:nvPr/>
        </p:nvSpPr>
        <p:spPr>
          <a:xfrm>
            <a:off x="475519" y="6301954"/>
            <a:ext cx="4361951" cy="123111"/>
          </a:xfrm>
          <a:prstGeom prst="rect">
            <a:avLst/>
          </a:prstGeom>
          <a:noFill/>
        </p:spPr>
        <p:txBody>
          <a:bodyPr wrap="square" lIns="0" tIns="0" rIns="0" bIns="0" rtlCol="0">
            <a:spAutoFit/>
          </a:bodyPr>
          <a:lstStyle/>
          <a:p>
            <a:pPr algn="l"/>
            <a:r>
              <a:rPr lang="en-DK" sz="800" dirty="0"/>
              <a:t>*Modeller produsert som merkevaresamarbeid er ikke med i salgspresentasjonen</a:t>
            </a:r>
          </a:p>
        </p:txBody>
      </p:sp>
    </p:spTree>
    <p:extLst>
      <p:ext uri="{BB962C8B-B14F-4D97-AF65-F5344CB8AC3E}">
        <p14:creationId xmlns:p14="http://schemas.microsoft.com/office/powerpoint/2010/main" val="312939661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6C85F93-3220-05A7-2E0C-86CCF797AF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think-cell data - do not delete" hidden="1">
                        <a:extLst>
                          <a:ext uri="{FF2B5EF4-FFF2-40B4-BE49-F238E27FC236}">
                            <a16:creationId xmlns:a16="http://schemas.microsoft.com/office/drawing/2014/main" id="{66C85F93-3220-05A7-2E0C-86CCF797AF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61F6F35A-7257-A764-570F-24AE4544FFDA}"/>
              </a:ext>
            </a:extLst>
          </p:cNvPr>
          <p:cNvSpPr>
            <a:spLocks noGrp="1"/>
          </p:cNvSpPr>
          <p:nvPr>
            <p:ph type="ftr" sz="quarter" idx="19"/>
          </p:nvPr>
        </p:nvSpPr>
        <p:spPr/>
        <p:txBody>
          <a:bodyPr wrap="square" anchor="ctr">
            <a:normAutofit/>
          </a:bodyPr>
          <a:lstStyle/>
          <a:p>
            <a:pPr algn="l">
              <a:spcAft>
                <a:spcPts val="600"/>
              </a:spcAft>
            </a:pPr>
            <a:r>
              <a:rPr lang="en-US" dirty="0"/>
              <a:t>KONFIDENSIELT</a:t>
            </a:r>
          </a:p>
        </p:txBody>
      </p:sp>
      <p:sp>
        <p:nvSpPr>
          <p:cNvPr id="5" name="Slide Number Placeholder 4">
            <a:extLst>
              <a:ext uri="{FF2B5EF4-FFF2-40B4-BE49-F238E27FC236}">
                <a16:creationId xmlns:a16="http://schemas.microsoft.com/office/drawing/2014/main" id="{75976AF4-76DB-9CF0-A0D1-7EFA6FC84B0A}"/>
              </a:ext>
            </a:extLst>
          </p:cNvPr>
          <p:cNvSpPr>
            <a:spLocks noGrp="1"/>
          </p:cNvSpPr>
          <p:nvPr>
            <p:ph type="sldNum" sz="quarter" idx="20"/>
          </p:nvPr>
        </p:nvSpPr>
        <p:spPr/>
        <p:txBody>
          <a:bodyPr wrap="square" anchor="ctr">
            <a:normAutofit/>
          </a:bodyPr>
          <a:lstStyle/>
          <a:p>
            <a:pPr>
              <a:spcAft>
                <a:spcPts val="600"/>
              </a:spcAft>
            </a:pPr>
            <a:fld id="{6C385236-B7BA-4938-9EA6-6DEC8CA653D7}" type="slidenum">
              <a:rPr lang="en-US" smtClean="0"/>
              <a:pPr>
                <a:spcAft>
                  <a:spcPts val="600"/>
                </a:spcAft>
              </a:pPr>
              <a:t>18</a:t>
            </a:fld>
            <a:endParaRPr lang="en-US"/>
          </a:p>
        </p:txBody>
      </p:sp>
      <p:sp>
        <p:nvSpPr>
          <p:cNvPr id="34" name="Text Placeholder 33">
            <a:extLst>
              <a:ext uri="{FF2B5EF4-FFF2-40B4-BE49-F238E27FC236}">
                <a16:creationId xmlns:a16="http://schemas.microsoft.com/office/drawing/2014/main" id="{B3CA8A8F-46BB-82F4-9AF2-DA239F1C451A}"/>
              </a:ext>
            </a:extLst>
          </p:cNvPr>
          <p:cNvSpPr>
            <a:spLocks noGrp="1"/>
          </p:cNvSpPr>
          <p:nvPr>
            <p:ph type="body" sz="quarter" idx="14"/>
          </p:nvPr>
        </p:nvSpPr>
        <p:spPr/>
        <p:txBody>
          <a:bodyPr/>
          <a:lstStyle/>
          <a:p>
            <a:r>
              <a:rPr lang="en-US" dirty="0" err="1"/>
              <a:t>Tekniske</a:t>
            </a:r>
            <a:r>
              <a:rPr lang="en-US" dirty="0"/>
              <a:t> </a:t>
            </a:r>
            <a:r>
              <a:rPr lang="en-US" dirty="0" err="1"/>
              <a:t>spesifikasjoner</a:t>
            </a:r>
            <a:r>
              <a:rPr lang="en-US" dirty="0"/>
              <a:t> for </a:t>
            </a:r>
            <a:r>
              <a:rPr lang="en-US" dirty="0" err="1"/>
              <a:t>serien</a:t>
            </a:r>
            <a:endParaRPr lang="en-US" dirty="0"/>
          </a:p>
        </p:txBody>
      </p:sp>
      <p:sp>
        <p:nvSpPr>
          <p:cNvPr id="8" name="Title 7">
            <a:extLst>
              <a:ext uri="{FF2B5EF4-FFF2-40B4-BE49-F238E27FC236}">
                <a16:creationId xmlns:a16="http://schemas.microsoft.com/office/drawing/2014/main" id="{9B9DB6AC-CAB3-0E0C-5ECF-D4B9A8ABE8F8}"/>
              </a:ext>
            </a:extLst>
          </p:cNvPr>
          <p:cNvSpPr>
            <a:spLocks noGrp="1"/>
          </p:cNvSpPr>
          <p:nvPr>
            <p:ph type="title"/>
          </p:nvPr>
        </p:nvSpPr>
        <p:spPr/>
        <p:txBody>
          <a:bodyPr vert="horz" anchor="t">
            <a:noAutofit/>
          </a:bodyPr>
          <a:lstStyle/>
          <a:p>
            <a:r>
              <a:rPr lang="en-US" dirty="0" err="1"/>
              <a:t>Tekniske</a:t>
            </a:r>
            <a:r>
              <a:rPr lang="en-US" dirty="0"/>
              <a:t> </a:t>
            </a:r>
            <a:r>
              <a:rPr lang="en-US" dirty="0" err="1"/>
              <a:t>spesifikasjoner</a:t>
            </a:r>
            <a:r>
              <a:rPr lang="en-US" dirty="0"/>
              <a:t> VP400</a:t>
            </a:r>
          </a:p>
        </p:txBody>
      </p:sp>
      <p:graphicFrame>
        <p:nvGraphicFramePr>
          <p:cNvPr id="15" name="Table 14">
            <a:extLst>
              <a:ext uri="{FF2B5EF4-FFF2-40B4-BE49-F238E27FC236}">
                <a16:creationId xmlns:a16="http://schemas.microsoft.com/office/drawing/2014/main" id="{70525598-6121-DE00-11D6-FF59DB7A0E89}"/>
              </a:ext>
            </a:extLst>
          </p:cNvPr>
          <p:cNvGraphicFramePr>
            <a:graphicFrameLocks noGrp="1"/>
          </p:cNvGraphicFramePr>
          <p:nvPr>
            <p:extLst>
              <p:ext uri="{D42A27DB-BD31-4B8C-83A1-F6EECF244321}">
                <p14:modId xmlns:p14="http://schemas.microsoft.com/office/powerpoint/2010/main" val="2679969625"/>
              </p:ext>
            </p:extLst>
          </p:nvPr>
        </p:nvGraphicFramePr>
        <p:xfrm>
          <a:off x="479425" y="1412875"/>
          <a:ext cx="11219770" cy="4033680"/>
        </p:xfrm>
        <a:graphic>
          <a:graphicData uri="http://schemas.openxmlformats.org/drawingml/2006/table">
            <a:tbl>
              <a:tblPr>
                <a:tableStyleId>{5C22544A-7EE6-4342-B048-85BDC9FD1C3A}</a:tableStyleId>
              </a:tblPr>
              <a:tblGrid>
                <a:gridCol w="1980000">
                  <a:extLst>
                    <a:ext uri="{9D8B030D-6E8A-4147-A177-3AD203B41FA5}">
                      <a16:colId xmlns:a16="http://schemas.microsoft.com/office/drawing/2014/main" val="2370855195"/>
                    </a:ext>
                  </a:extLst>
                </a:gridCol>
                <a:gridCol w="614375">
                  <a:extLst>
                    <a:ext uri="{9D8B030D-6E8A-4147-A177-3AD203B41FA5}">
                      <a16:colId xmlns:a16="http://schemas.microsoft.com/office/drawing/2014/main" val="1848593103"/>
                    </a:ext>
                  </a:extLst>
                </a:gridCol>
                <a:gridCol w="106395">
                  <a:extLst>
                    <a:ext uri="{9D8B030D-6E8A-4147-A177-3AD203B41FA5}">
                      <a16:colId xmlns:a16="http://schemas.microsoft.com/office/drawing/2014/main" val="2921893804"/>
                    </a:ext>
                  </a:extLst>
                </a:gridCol>
                <a:gridCol w="767307">
                  <a:extLst>
                    <a:ext uri="{9D8B030D-6E8A-4147-A177-3AD203B41FA5}">
                      <a16:colId xmlns:a16="http://schemas.microsoft.com/office/drawing/2014/main" val="2159012446"/>
                    </a:ext>
                  </a:extLst>
                </a:gridCol>
                <a:gridCol w="1117258">
                  <a:extLst>
                    <a:ext uri="{9D8B030D-6E8A-4147-A177-3AD203B41FA5}">
                      <a16:colId xmlns:a16="http://schemas.microsoft.com/office/drawing/2014/main" val="4096561952"/>
                    </a:ext>
                  </a:extLst>
                </a:gridCol>
                <a:gridCol w="941392">
                  <a:extLst>
                    <a:ext uri="{9D8B030D-6E8A-4147-A177-3AD203B41FA5}">
                      <a16:colId xmlns:a16="http://schemas.microsoft.com/office/drawing/2014/main" val="3850563204"/>
                    </a:ext>
                  </a:extLst>
                </a:gridCol>
                <a:gridCol w="858634">
                  <a:extLst>
                    <a:ext uri="{9D8B030D-6E8A-4147-A177-3AD203B41FA5}">
                      <a16:colId xmlns:a16="http://schemas.microsoft.com/office/drawing/2014/main" val="653950181"/>
                    </a:ext>
                  </a:extLst>
                </a:gridCol>
                <a:gridCol w="775873">
                  <a:extLst>
                    <a:ext uri="{9D8B030D-6E8A-4147-A177-3AD203B41FA5}">
                      <a16:colId xmlns:a16="http://schemas.microsoft.com/office/drawing/2014/main" val="872934250"/>
                    </a:ext>
                  </a:extLst>
                </a:gridCol>
                <a:gridCol w="108000">
                  <a:extLst>
                    <a:ext uri="{9D8B030D-6E8A-4147-A177-3AD203B41FA5}">
                      <a16:colId xmlns:a16="http://schemas.microsoft.com/office/drawing/2014/main" val="2802723143"/>
                    </a:ext>
                  </a:extLst>
                </a:gridCol>
                <a:gridCol w="879323">
                  <a:extLst>
                    <a:ext uri="{9D8B030D-6E8A-4147-A177-3AD203B41FA5}">
                      <a16:colId xmlns:a16="http://schemas.microsoft.com/office/drawing/2014/main" val="2785794791"/>
                    </a:ext>
                  </a:extLst>
                </a:gridCol>
                <a:gridCol w="108000">
                  <a:extLst>
                    <a:ext uri="{9D8B030D-6E8A-4147-A177-3AD203B41FA5}">
                      <a16:colId xmlns:a16="http://schemas.microsoft.com/office/drawing/2014/main" val="3129786434"/>
                    </a:ext>
                  </a:extLst>
                </a:gridCol>
                <a:gridCol w="931048">
                  <a:extLst>
                    <a:ext uri="{9D8B030D-6E8A-4147-A177-3AD203B41FA5}">
                      <a16:colId xmlns:a16="http://schemas.microsoft.com/office/drawing/2014/main" val="3252098034"/>
                    </a:ext>
                  </a:extLst>
                </a:gridCol>
                <a:gridCol w="962083">
                  <a:extLst>
                    <a:ext uri="{9D8B030D-6E8A-4147-A177-3AD203B41FA5}">
                      <a16:colId xmlns:a16="http://schemas.microsoft.com/office/drawing/2014/main" val="3761497426"/>
                    </a:ext>
                  </a:extLst>
                </a:gridCol>
                <a:gridCol w="108000">
                  <a:extLst>
                    <a:ext uri="{9D8B030D-6E8A-4147-A177-3AD203B41FA5}">
                      <a16:colId xmlns:a16="http://schemas.microsoft.com/office/drawing/2014/main" val="249234969"/>
                    </a:ext>
                  </a:extLst>
                </a:gridCol>
                <a:gridCol w="962082">
                  <a:extLst>
                    <a:ext uri="{9D8B030D-6E8A-4147-A177-3AD203B41FA5}">
                      <a16:colId xmlns:a16="http://schemas.microsoft.com/office/drawing/2014/main" val="2882906600"/>
                    </a:ext>
                  </a:extLst>
                </a:gridCol>
              </a:tblGrid>
              <a:tr h="0">
                <a:tc>
                  <a:txBody>
                    <a:bodyPr/>
                    <a:lstStyle/>
                    <a:p>
                      <a:pPr algn="l" rtl="0" fontAlgn="b"/>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600" b="0" i="0" u="none" strike="noStrike" baseline="0">
                          <a:effectLst/>
                          <a:latin typeface="+mj-lt"/>
                          <a:ea typeface="+mj-lt"/>
                          <a:cs typeface="+mj-lt"/>
                        </a:rPr>
                        <a:t>Variant i ulike land</a:t>
                      </a:r>
                      <a:endParaRPr lang="nb" sz="600" b="0"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endParaRPr lang="nb" sz="600" b="0"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b"/>
                      <a:r>
                        <a:rPr lang="nb" sz="600" b="1" i="0" u="none" strike="noStrike" baseline="0">
                          <a:effectLst/>
                          <a:latin typeface="+mj-lt"/>
                          <a:ea typeface="+mj-lt"/>
                          <a:cs typeface="+mj-lt"/>
                        </a:rPr>
                        <a:t>EU eller CH</a:t>
                      </a:r>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a:txBody>
                    <a:bodyPr/>
                    <a:lstStyle/>
                    <a:p>
                      <a:pPr algn="l" rtl="0" fontAlgn="b"/>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b" sz="600" b="1" i="0" u="none" strike="noStrike" baseline="0">
                          <a:effectLst/>
                          <a:latin typeface="+mj-lt"/>
                          <a:ea typeface="+mj-lt"/>
                          <a:cs typeface="+mj-lt"/>
                        </a:rPr>
                        <a:t>UK</a:t>
                      </a:r>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b"/>
                      <a:r>
                        <a:rPr lang="nb" sz="600" b="1" i="0" u="none" strike="noStrike" baseline="0">
                          <a:effectLst/>
                          <a:latin typeface="+mj-lt"/>
                          <a:ea typeface="+mj-lt"/>
                          <a:cs typeface="+mj-lt"/>
                        </a:rPr>
                        <a:t>APAC</a:t>
                      </a:r>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
                    </a:p>
                  </a:txBody>
                  <a:tcPr/>
                </a:tc>
                <a:tc>
                  <a:txBody>
                    <a:bodyPr/>
                    <a:lstStyle/>
                    <a:p>
                      <a:pPr algn="l" rtl="0" fontAlgn="b"/>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b" sz="600" b="1" i="0" u="none" strike="noStrike" baseline="0" dirty="0">
                          <a:effectLst/>
                          <a:latin typeface="+mj-lt"/>
                          <a:ea typeface="+mj-lt"/>
                          <a:cs typeface="+mj-lt"/>
                        </a:rPr>
                        <a:t>US</a:t>
                      </a:r>
                      <a:endParaRPr lang="nb" sz="600" b="1" i="0" u="none" strike="noStrike" dirty="0">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5761436"/>
                  </a:ext>
                </a:extLst>
              </a:tr>
              <a:tr h="0">
                <a:tc>
                  <a:txBody>
                    <a:bodyPr/>
                    <a:lstStyle/>
                    <a:p>
                      <a:pPr algn="l" rtl="0" fontAlgn="b"/>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Artikkelnummer</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107421169</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107421171</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107421172</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107421177</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107421173</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107421170</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0" i="0" u="none" strike="noStrike">
                        <a:solidFill>
                          <a:srgbClr val="EA350F"/>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107421175</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107421176</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107421174</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7977683"/>
                  </a:ext>
                </a:extLst>
              </a:tr>
              <a:tr h="0">
                <a:tc>
                  <a:txBody>
                    <a:bodyPr/>
                    <a:lstStyle/>
                    <a:p>
                      <a:pPr algn="l" rtl="0" fontAlgn="b"/>
                      <a:endParaRPr lang="nb"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Beskrivelse</a:t>
                      </a:r>
                      <a:endParaRPr lang="nb" sz="500" b="1"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XEC EU</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XT EU</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EC EU</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e-DE" sz="500" u="none" strike="noStrike">
                          <a:effectLst/>
                        </a:rPr>
                        <a:t>VP400 R HEPA T EU</a:t>
                      </a:r>
                      <a:endParaRPr lang="de-DE"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XTCP CH</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XECP UK</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1" i="0" u="none" strike="noStrike">
                        <a:solidFill>
                          <a:srgbClr val="EA350F"/>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500" u="none" strike="noStrike">
                          <a:effectLst/>
                        </a:rPr>
                        <a:t>VP400 HEPA XTCP AU/NZ</a:t>
                      </a:r>
                      <a:endParaRPr lang="fr-FR"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X CN</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CP US</a:t>
                      </a:r>
                      <a:endParaRPr lang="da-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647524"/>
                  </a:ext>
                </a:extLst>
              </a:tr>
              <a:tr h="0">
                <a:tc>
                  <a:txBody>
                    <a:bodyPr/>
                    <a:lstStyle/>
                    <a:p>
                      <a:pPr algn="l" rtl="0" fontAlgn="b"/>
                      <a:r>
                        <a:rPr lang="nb" sz="500" b="0" i="0" u="none" strike="noStrike" baseline="0">
                          <a:effectLst/>
                          <a:latin typeface="+mj-lt"/>
                          <a:ea typeface="+mj-lt"/>
                          <a:cs typeface="+mj-lt"/>
                        </a:rPr>
                        <a:t>Tekniske data</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382129"/>
                  </a:ext>
                </a:extLst>
              </a:tr>
              <a:tr h="0">
                <a:tc>
                  <a:txBody>
                    <a:bodyPr/>
                    <a:lstStyle/>
                    <a:p>
                      <a:pPr algn="l" rtl="0" fontAlgn="b"/>
                      <a:r>
                        <a:rPr lang="nb" sz="500" b="0" i="0" u="none" strike="noStrike" baseline="0">
                          <a:effectLst/>
                          <a:latin typeface="+mn-lt"/>
                          <a:ea typeface="+mn-lt"/>
                          <a:cs typeface="+mn-lt"/>
                        </a:rPr>
                        <a:t>Spenning/frekvens</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V/Hz</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220-240/50-60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220-240/50-60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220-240/50-60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220-240/50-60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220-240/50-60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220-240/50-60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240/50-60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220-230/50-60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120/60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3421980"/>
                  </a:ext>
                </a:extLst>
              </a:tr>
              <a:tr h="0">
                <a:tc>
                  <a:txBody>
                    <a:bodyPr/>
                    <a:lstStyle/>
                    <a:p>
                      <a:pPr algn="l" rtl="0" fontAlgn="b"/>
                      <a:r>
                        <a:rPr lang="nb" sz="500" b="0" i="0" u="none" strike="noStrike" baseline="0">
                          <a:effectLst/>
                        </a:rPr>
                        <a:t>Beskyttelsesklasse / IP-beskyttelse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II / IP20</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II / IP20</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II / IP20</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II / IP20</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II / IP20</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II / IP20</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II / IP20</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II / IP20</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II / IP20</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8730402"/>
                  </a:ext>
                </a:extLst>
              </a:tr>
              <a:tr h="0">
                <a:tc>
                  <a:txBody>
                    <a:bodyPr/>
                    <a:lstStyle/>
                    <a:p>
                      <a:pPr algn="l" rtl="0" fontAlgn="b"/>
                      <a:r>
                        <a:rPr lang="nb" sz="500" b="0" i="0" u="none" strike="noStrike" baseline="0">
                          <a:effectLst/>
                        </a:rPr>
                        <a:t>Merkeeffekt</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W</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700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700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700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700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700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700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1200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800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800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8555627"/>
                  </a:ext>
                </a:extLst>
              </a:tr>
              <a:tr h="0">
                <a:tc>
                  <a:txBody>
                    <a:bodyPr/>
                    <a:lstStyle/>
                    <a:p>
                      <a:pPr algn="l" rtl="0" fontAlgn="b"/>
                      <a:r>
                        <a:rPr lang="nb" sz="500" b="0" i="0" u="none" strike="noStrike" baseline="0">
                          <a:effectLst/>
                        </a:rPr>
                        <a:t>Sugekraft (ende av rør)</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W</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250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203226"/>
                  </a:ext>
                </a:extLst>
              </a:tr>
              <a:tr h="0">
                <a:tc>
                  <a:txBody>
                    <a:bodyPr/>
                    <a:lstStyle/>
                    <a:p>
                      <a:pPr algn="l" rtl="0" fontAlgn="b"/>
                      <a:r>
                        <a:rPr lang="nb" sz="500" b="0" i="0" u="none" strike="noStrike" baseline="0">
                          <a:effectLst/>
                        </a:rPr>
                        <a:t>Luftstrøm (ende av rør)</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l/s</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32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32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32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32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32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32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33</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32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32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4997284"/>
                  </a:ext>
                </a:extLst>
              </a:tr>
              <a:tr h="0">
                <a:tc>
                  <a:txBody>
                    <a:bodyPr/>
                    <a:lstStyle/>
                    <a:p>
                      <a:pPr algn="l" rtl="0" fontAlgn="b"/>
                      <a:r>
                        <a:rPr lang="nb" sz="500" b="0" i="0" u="none" strike="noStrike" baseline="0">
                          <a:effectLst/>
                        </a:rPr>
                        <a:t>Vakuum ved munnstykke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kPa</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23</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683683"/>
                  </a:ext>
                </a:extLst>
              </a:tr>
              <a:tr h="0">
                <a:tc>
                  <a:txBody>
                    <a:bodyPr/>
                    <a:lstStyle/>
                    <a:p>
                      <a:pPr algn="l" rtl="0" fontAlgn="b"/>
                      <a:r>
                        <a:rPr lang="nb" sz="500" b="0" i="0" u="none" strike="noStrike" baseline="0" dirty="0">
                          <a:effectLst/>
                        </a:rPr>
                        <a:t>Lydtrykknivå ved 2 m (IEC 60335-2-69)</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dB(A)</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500" b="0" i="1"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51</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51</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51</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51</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51</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51</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effectLst/>
                        </a:rPr>
                        <a:t>52</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51</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51</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6601922"/>
                  </a:ext>
                </a:extLst>
              </a:tr>
              <a:tr h="0">
                <a:tc>
                  <a:txBody>
                    <a:bodyPr/>
                    <a:lstStyle/>
                    <a:p>
                      <a:pPr algn="l" rtl="0" fontAlgn="b"/>
                      <a:r>
                        <a:rPr lang="nb" sz="500" b="0" i="0" u="none" strike="noStrike" baseline="0">
                          <a:effectLst/>
                        </a:rPr>
                        <a:t>Lydtrykknivå ved 1 m (IEC 60335-2-69)</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dB(A)</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56</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56</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56</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56</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56</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56</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DK" sz="500" u="none" strike="noStrike">
                          <a:effectLst/>
                        </a:rPr>
                        <a:t>57</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56</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56</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0248834"/>
                  </a:ext>
                </a:extLst>
              </a:tr>
              <a:tr h="0">
                <a:tc>
                  <a:txBody>
                    <a:bodyPr/>
                    <a:lstStyle/>
                    <a:p>
                      <a:pPr algn="l" rtl="0" fontAlgn="b"/>
                      <a:r>
                        <a:rPr lang="nb" sz="500" b="0" i="0" u="none" strike="noStrike" baseline="0">
                          <a:effectLst/>
                        </a:rPr>
                        <a:t>Kapasitet støvpose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l</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571759"/>
                  </a:ext>
                </a:extLst>
              </a:tr>
              <a:tr h="0">
                <a:tc>
                  <a:txBody>
                    <a:bodyPr/>
                    <a:lstStyle/>
                    <a:p>
                      <a:pPr algn="l" rtl="0" fontAlgn="b"/>
                      <a:r>
                        <a:rPr lang="nb" sz="500" b="0" i="0" u="none" strike="noStrike" baseline="0">
                          <a:effectLst/>
                        </a:rPr>
                        <a:t>Hovedfiltertyper</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HEPA 13</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HEPA 14</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HEPA 13</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HEPA 13</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HEPA 14</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HEPA 13</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HEPA 13</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HEPA 13</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HEPA 14</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270765"/>
                  </a:ext>
                </a:extLst>
              </a:tr>
              <a:tr h="0">
                <a:tc>
                  <a:txBody>
                    <a:bodyPr/>
                    <a:lstStyle/>
                    <a:p>
                      <a:pPr algn="l" rtl="0" fontAlgn="b"/>
                      <a:r>
                        <a:rPr lang="nb" sz="500" b="0" i="0" u="none" strike="noStrike" baseline="0">
                          <a:effectLst/>
                        </a:rPr>
                        <a:t>Hovedfilterareal</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cm²</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2400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2400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2400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2400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2400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2400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2400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2400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2400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7258068"/>
                  </a:ext>
                </a:extLst>
              </a:tr>
              <a:tr h="0">
                <a:tc>
                  <a:txBody>
                    <a:bodyPr/>
                    <a:lstStyle/>
                    <a:p>
                      <a:pPr algn="l" rtl="0" fontAlgn="b"/>
                      <a:r>
                        <a:rPr lang="nb" sz="500" b="0" i="0" u="none" strike="noStrike" baseline="0">
                          <a:effectLst/>
                        </a:rPr>
                        <a:t>Ledningslengde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m</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10</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4063215"/>
                  </a:ext>
                </a:extLst>
              </a:tr>
              <a:tr h="0">
                <a:tc>
                  <a:txBody>
                    <a:bodyPr/>
                    <a:lstStyle/>
                    <a:p>
                      <a:pPr algn="l" rtl="0" fontAlgn="b"/>
                      <a:r>
                        <a:rPr lang="nb" sz="500" b="0" i="0" u="none" strike="noStrike" baseline="0">
                          <a:effectLst/>
                        </a:rPr>
                        <a:t>Arbeidsradius</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m</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17,5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17,5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17,5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17,5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17,5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17,5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12,5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019800"/>
                  </a:ext>
                </a:extLst>
              </a:tr>
              <a:tr h="0">
                <a:tc>
                  <a:txBody>
                    <a:bodyPr/>
                    <a:lstStyle/>
                    <a:p>
                      <a:pPr algn="l" rtl="0" fontAlgn="b"/>
                      <a:r>
                        <a:rPr lang="nb" sz="500" b="0" i="0" u="none" strike="noStrike" baseline="0">
                          <a:effectLst/>
                        </a:rPr>
                        <a:t>Vekt (maskin)</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Kg</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da-DK" sz="500" b="0" i="1"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5,5</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6</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5,8</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6</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0597052"/>
                  </a:ext>
                </a:extLst>
              </a:tr>
              <a:tr h="0">
                <a:tc>
                  <a:txBody>
                    <a:bodyPr/>
                    <a:lstStyle/>
                    <a:p>
                      <a:pPr algn="l" rtl="0" fontAlgn="b"/>
                      <a:r>
                        <a:rPr lang="nb" sz="500" b="0" i="0" u="none" strike="noStrike" baseline="0" dirty="0">
                          <a:effectLst/>
                        </a:rPr>
                        <a:t>Mål (LxBxH)</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mm</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398x340x395</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398x340x395</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398x340x395</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398x340x395</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398x340x395</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398x340x395</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398x340x395</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398x340x395</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a:effectLst/>
                        </a:rPr>
                        <a:t>398x340x395</a:t>
                      </a:r>
                      <a:endParaRPr lang="da-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719411"/>
                  </a:ext>
                </a:extLst>
              </a:tr>
              <a:tr h="0">
                <a:tc>
                  <a:txBody>
                    <a:bodyPr/>
                    <a:lstStyle/>
                    <a:p>
                      <a:pPr algn="l" rtl="0" fontAlgn="b"/>
                      <a:r>
                        <a:rPr lang="nb" sz="500" b="0" i="0" u="none" strike="noStrike" baseline="0">
                          <a:effectLst/>
                        </a:rPr>
                        <a:t> </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7954276"/>
                  </a:ext>
                </a:extLst>
              </a:tr>
              <a:tr h="0">
                <a:tc>
                  <a:txBody>
                    <a:bodyPr/>
                    <a:lstStyle/>
                    <a:p>
                      <a:pPr algn="l" rtl="0" fontAlgn="b"/>
                      <a:r>
                        <a:rPr lang="nb" sz="500" b="0" i="0" u="none" strike="noStrike" baseline="0">
                          <a:effectLst/>
                          <a:latin typeface="+mj-lt"/>
                          <a:ea typeface="+mj-lt"/>
                          <a:cs typeface="+mj-lt"/>
                        </a:rPr>
                        <a:t>Funksjoner</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4606857"/>
                  </a:ext>
                </a:extLst>
              </a:tr>
              <a:tr h="0">
                <a:tc>
                  <a:txBody>
                    <a:bodyPr/>
                    <a:lstStyle/>
                    <a:p>
                      <a:pPr algn="l" rtl="0" fontAlgn="b"/>
                      <a:r>
                        <a:rPr lang="nb" sz="500" b="0" i="0" u="none" strike="noStrike" baseline="0">
                          <a:effectLst/>
                        </a:rPr>
                        <a:t>Avtakbar ledning</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570883"/>
                  </a:ext>
                </a:extLst>
              </a:tr>
              <a:tr h="0">
                <a:tc>
                  <a:txBody>
                    <a:bodyPr/>
                    <a:lstStyle/>
                    <a:p>
                      <a:pPr algn="l" rtl="0" fontAlgn="b"/>
                      <a:r>
                        <a:rPr lang="nb" sz="500" b="0" i="0" u="none" strike="noStrike" baseline="0">
                          <a:effectLst/>
                        </a:rPr>
                        <a:t>HEPA-filtrering</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1630319"/>
                  </a:ext>
                </a:extLst>
              </a:tr>
              <a:tr h="0">
                <a:tc>
                  <a:txBody>
                    <a:bodyPr/>
                    <a:lstStyle/>
                    <a:p>
                      <a:pPr algn="l" rtl="0" fontAlgn="b"/>
                      <a:r>
                        <a:rPr lang="nb" sz="500" b="0" i="0" u="none" strike="noStrike" baseline="0">
                          <a:effectLst/>
                        </a:rPr>
                        <a:t>Resirkulert materiale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5271693"/>
                  </a:ext>
                </a:extLst>
              </a:tr>
              <a:tr h="0">
                <a:tc>
                  <a:txBody>
                    <a:bodyPr/>
                    <a:lstStyle/>
                    <a:p>
                      <a:pPr algn="l" rtl="0" fontAlgn="b"/>
                      <a:r>
                        <a:rPr lang="nb" sz="500" b="0" i="0" u="none" strike="noStrike" baseline="0">
                          <a:effectLst/>
                        </a:rPr>
                        <a:t>Slitesterkt opprullingssystem</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1204948"/>
                  </a:ext>
                </a:extLst>
              </a:tr>
              <a:tr h="0">
                <a:tc>
                  <a:txBody>
                    <a:bodyPr/>
                    <a:lstStyle/>
                    <a:p>
                      <a:pPr algn="l" rtl="0" fontAlgn="b"/>
                      <a:r>
                        <a:rPr lang="nb" sz="500" b="0" i="0" u="none" strike="noStrike" baseline="0">
                          <a:effectLst/>
                        </a:rPr>
                        <a:t>Lydløs innstilling</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da-DK" sz="500" b="0" i="1"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0842390"/>
                  </a:ext>
                </a:extLst>
              </a:tr>
              <a:tr h="0">
                <a:tc>
                  <a:txBody>
                    <a:bodyPr/>
                    <a:lstStyle/>
                    <a:p>
                      <a:pPr algn="l" rtl="0" fontAlgn="b"/>
                      <a:r>
                        <a:rPr lang="nb" sz="500" b="0" i="0" u="none" strike="noStrike" baseline="0">
                          <a:effectLst/>
                        </a:rPr>
                        <a:t>To steder å oppbevare ledning</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9186012"/>
                  </a:ext>
                </a:extLst>
              </a:tr>
              <a:tr h="0">
                <a:tc>
                  <a:txBody>
                    <a:bodyPr/>
                    <a:lstStyle/>
                    <a:p>
                      <a:pPr algn="l" rtl="0" fontAlgn="b"/>
                      <a:r>
                        <a:rPr lang="nb" sz="500" b="0" i="0" u="none" strike="noStrike" baseline="0">
                          <a:effectLst/>
                        </a:rPr>
                        <a:t>Tre steder å oppbevare ledning</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6442082"/>
                  </a:ext>
                </a:extLst>
              </a:tr>
              <a:tr h="0">
                <a:tc>
                  <a:txBody>
                    <a:bodyPr/>
                    <a:lstStyle/>
                    <a:p>
                      <a:pPr algn="l" rtl="0" fontAlgn="b"/>
                      <a:r>
                        <a:rPr lang="nb" sz="500" b="0" i="0" u="none" strike="noStrike" baseline="0">
                          <a:effectLst/>
                        </a:rPr>
                        <a:t>Parkering av rør</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7342101"/>
                  </a:ext>
                </a:extLst>
              </a:tr>
              <a:tr h="0">
                <a:tc>
                  <a:txBody>
                    <a:bodyPr/>
                    <a:lstStyle/>
                    <a:p>
                      <a:pPr algn="l" rtl="0" fontAlgn="b"/>
                      <a:r>
                        <a:rPr lang="nb" sz="500" b="0" i="0" u="none" strike="noStrike" baseline="0">
                          <a:effectLst/>
                        </a:rPr>
                        <a:t>Verktøyoppbevaring</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9438111"/>
                  </a:ext>
                </a:extLst>
              </a:tr>
              <a:tr h="0">
                <a:tc>
                  <a:txBody>
                    <a:bodyPr/>
                    <a:lstStyle/>
                    <a:p>
                      <a:pPr algn="l" rtl="0" fontAlgn="b"/>
                      <a:r>
                        <a:rPr lang="nb" sz="500" b="0" i="0" u="none" strike="noStrike" baseline="0">
                          <a:effectLst/>
                        </a:rPr>
                        <a:t>Ergonomisk håndtak</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1815810"/>
                  </a:ext>
                </a:extLst>
              </a:tr>
              <a:tr h="0">
                <a:tc>
                  <a:txBody>
                    <a:bodyPr/>
                    <a:lstStyle/>
                    <a:p>
                      <a:pPr algn="l" rtl="0" fontAlgn="b"/>
                      <a:r>
                        <a:rPr lang="nb" sz="500" b="0" i="0" u="none" strike="noStrike" baseline="0">
                          <a:effectLst/>
                        </a:rPr>
                        <a:t>Ergo bøyd ende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1655411"/>
                  </a:ext>
                </a:extLst>
              </a:tr>
              <a:tr h="0">
                <a:tc>
                  <a:txBody>
                    <a:bodyPr/>
                    <a:lstStyle/>
                    <a:p>
                      <a:pPr algn="l" rtl="0" fontAlgn="b"/>
                      <a:r>
                        <a:rPr lang="nb" sz="500" b="0" i="0" u="none" strike="noStrike" baseline="0">
                          <a:effectLst/>
                        </a:rPr>
                        <a:t>Ergo+ bøyd ende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da-DK" sz="500" b="0" i="1"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589095"/>
                  </a:ext>
                </a:extLst>
              </a:tr>
              <a:tr h="0">
                <a:tc>
                  <a:txBody>
                    <a:bodyPr/>
                    <a:lstStyle/>
                    <a:p>
                      <a:pPr algn="l" rtl="0" fontAlgn="b"/>
                      <a:r>
                        <a:rPr lang="nb" sz="500" b="0" i="0" u="none" strike="noStrike" baseline="0">
                          <a:effectLst/>
                        </a:rPr>
                        <a:t> </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2584287"/>
                  </a:ext>
                </a:extLst>
              </a:tr>
              <a:tr h="0">
                <a:tc>
                  <a:txBody>
                    <a:bodyPr/>
                    <a:lstStyle/>
                    <a:p>
                      <a:pPr algn="l" rtl="0" fontAlgn="b"/>
                      <a:r>
                        <a:rPr lang="nb" sz="500" b="0" i="0" u="none" strike="noStrike" baseline="0">
                          <a:effectLst/>
                        </a:rPr>
                        <a:t>Støvposer</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effectLst/>
                        </a:rPr>
                        <a:t>1-pk.</a:t>
                      </a:r>
                      <a:endParaRPr lang="da-DK"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effectLst/>
                        </a:rPr>
                        <a:t>1-pk.</a:t>
                      </a:r>
                      <a:endParaRPr lang="da-DK"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effectLst/>
                        </a:rPr>
                        <a:t>1-pk.</a:t>
                      </a:r>
                      <a:endParaRPr lang="da-DK"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effectLst/>
                        </a:rPr>
                        <a:t>1-pk.</a:t>
                      </a:r>
                      <a:endParaRPr lang="da-DK"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effectLst/>
                        </a:rPr>
                        <a:t>1-pk.</a:t>
                      </a:r>
                      <a:endParaRPr lang="da-DK"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effectLst/>
                        </a:rPr>
                        <a:t>1-pk.</a:t>
                      </a:r>
                      <a:endParaRPr lang="da-DK"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effectLst/>
                        </a:rPr>
                        <a:t>1-pk.</a:t>
                      </a:r>
                      <a:endParaRPr lang="da-DK"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effectLst/>
                        </a:rPr>
                        <a:t>1-pk.</a:t>
                      </a:r>
                      <a:endParaRPr lang="da-DK"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da-DK" sz="500" u="none" strike="noStrike" dirty="0">
                          <a:effectLst/>
                        </a:rPr>
                        <a:t>1-pk.</a:t>
                      </a:r>
                      <a:endParaRPr lang="da-DK"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2442489"/>
                  </a:ext>
                </a:extLst>
              </a:tr>
            </a:tbl>
          </a:graphicData>
        </a:graphic>
      </p:graphicFrame>
      <p:sp>
        <p:nvSpPr>
          <p:cNvPr id="2" name="TextBox 1">
            <a:extLst>
              <a:ext uri="{FF2B5EF4-FFF2-40B4-BE49-F238E27FC236}">
                <a16:creationId xmlns:a16="http://schemas.microsoft.com/office/drawing/2014/main" id="{0C7B73D4-631A-1CDD-BA06-47C0DE82D05A}"/>
              </a:ext>
            </a:extLst>
          </p:cNvPr>
          <p:cNvSpPr txBox="1"/>
          <p:nvPr/>
        </p:nvSpPr>
        <p:spPr>
          <a:xfrm>
            <a:off x="475519" y="6301954"/>
            <a:ext cx="4420945" cy="123111"/>
          </a:xfrm>
          <a:prstGeom prst="rect">
            <a:avLst/>
          </a:prstGeom>
          <a:noFill/>
        </p:spPr>
        <p:txBody>
          <a:bodyPr wrap="square" lIns="0" tIns="0" rIns="0" bIns="0" rtlCol="0">
            <a:spAutoFit/>
          </a:bodyPr>
          <a:lstStyle/>
          <a:p>
            <a:pPr algn="l"/>
            <a:r>
              <a:rPr lang="en-DK" sz="800" dirty="0"/>
              <a:t>*Modeller produsert som merkevaresamarbeid er ikke med i salgspresentasjonen </a:t>
            </a:r>
          </a:p>
        </p:txBody>
      </p:sp>
    </p:spTree>
    <p:extLst>
      <p:ext uri="{BB962C8B-B14F-4D97-AF65-F5344CB8AC3E}">
        <p14:creationId xmlns:p14="http://schemas.microsoft.com/office/powerpoint/2010/main" val="412326797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6C85F93-3220-05A7-2E0C-86CCF797AF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think-cell data - do not delete" hidden="1">
                        <a:extLst>
                          <a:ext uri="{FF2B5EF4-FFF2-40B4-BE49-F238E27FC236}">
                            <a16:creationId xmlns:a16="http://schemas.microsoft.com/office/drawing/2014/main" id="{66C85F93-3220-05A7-2E0C-86CCF797AF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61F6F35A-7257-A764-570F-24AE4544FFDA}"/>
              </a:ext>
            </a:extLst>
          </p:cNvPr>
          <p:cNvSpPr>
            <a:spLocks noGrp="1"/>
          </p:cNvSpPr>
          <p:nvPr>
            <p:ph type="ftr" sz="quarter" idx="19"/>
          </p:nvPr>
        </p:nvSpPr>
        <p:spPr/>
        <p:txBody>
          <a:bodyPr wrap="square" anchor="ctr">
            <a:normAutofit/>
          </a:bodyPr>
          <a:lstStyle/>
          <a:p>
            <a:pPr algn="l">
              <a:spcAft>
                <a:spcPts val="600"/>
              </a:spcAft>
            </a:pPr>
            <a:r>
              <a:rPr lang="en-US" dirty="0"/>
              <a:t>KONFIDENSIELT</a:t>
            </a:r>
          </a:p>
        </p:txBody>
      </p:sp>
      <p:sp>
        <p:nvSpPr>
          <p:cNvPr id="5" name="Slide Number Placeholder 4">
            <a:extLst>
              <a:ext uri="{FF2B5EF4-FFF2-40B4-BE49-F238E27FC236}">
                <a16:creationId xmlns:a16="http://schemas.microsoft.com/office/drawing/2014/main" id="{75976AF4-76DB-9CF0-A0D1-7EFA6FC84B0A}"/>
              </a:ext>
            </a:extLst>
          </p:cNvPr>
          <p:cNvSpPr>
            <a:spLocks noGrp="1"/>
          </p:cNvSpPr>
          <p:nvPr>
            <p:ph type="sldNum" sz="quarter" idx="20"/>
          </p:nvPr>
        </p:nvSpPr>
        <p:spPr/>
        <p:txBody>
          <a:bodyPr wrap="square" anchor="ctr">
            <a:normAutofit/>
          </a:bodyPr>
          <a:lstStyle/>
          <a:p>
            <a:pPr>
              <a:spcAft>
                <a:spcPts val="600"/>
              </a:spcAft>
            </a:pPr>
            <a:fld id="{6C385236-B7BA-4938-9EA6-6DEC8CA653D7}" type="slidenum">
              <a:rPr lang="en-US" smtClean="0"/>
              <a:pPr>
                <a:spcAft>
                  <a:spcPts val="600"/>
                </a:spcAft>
              </a:pPr>
              <a:t>19</a:t>
            </a:fld>
            <a:endParaRPr lang="en-US"/>
          </a:p>
        </p:txBody>
      </p:sp>
      <p:sp>
        <p:nvSpPr>
          <p:cNvPr id="34" name="Text Placeholder 33">
            <a:extLst>
              <a:ext uri="{FF2B5EF4-FFF2-40B4-BE49-F238E27FC236}">
                <a16:creationId xmlns:a16="http://schemas.microsoft.com/office/drawing/2014/main" id="{B3CA8A8F-46BB-82F4-9AF2-DA239F1C451A}"/>
              </a:ext>
            </a:extLst>
          </p:cNvPr>
          <p:cNvSpPr>
            <a:spLocks noGrp="1"/>
          </p:cNvSpPr>
          <p:nvPr>
            <p:ph type="body" sz="quarter" idx="14"/>
          </p:nvPr>
        </p:nvSpPr>
        <p:spPr/>
        <p:txBody>
          <a:bodyPr/>
          <a:lstStyle/>
          <a:p>
            <a:r>
              <a:rPr lang="en-US" dirty="0" err="1"/>
              <a:t>Hvordan</a:t>
            </a:r>
            <a:r>
              <a:rPr lang="en-US" dirty="0"/>
              <a:t> er </a:t>
            </a:r>
            <a:r>
              <a:rPr lang="en-US" dirty="0" err="1"/>
              <a:t>maskinene</a:t>
            </a:r>
            <a:r>
              <a:rPr lang="en-US" dirty="0"/>
              <a:t> </a:t>
            </a:r>
            <a:r>
              <a:rPr lang="en-US" dirty="0" err="1"/>
              <a:t>utstyrt</a:t>
            </a:r>
            <a:r>
              <a:rPr lang="en-US" dirty="0"/>
              <a:t>?</a:t>
            </a:r>
          </a:p>
        </p:txBody>
      </p:sp>
      <p:sp>
        <p:nvSpPr>
          <p:cNvPr id="8" name="Title 7">
            <a:extLst>
              <a:ext uri="{FF2B5EF4-FFF2-40B4-BE49-F238E27FC236}">
                <a16:creationId xmlns:a16="http://schemas.microsoft.com/office/drawing/2014/main" id="{9B9DB6AC-CAB3-0E0C-5ECF-D4B9A8ABE8F8}"/>
              </a:ext>
            </a:extLst>
          </p:cNvPr>
          <p:cNvSpPr>
            <a:spLocks noGrp="1"/>
          </p:cNvSpPr>
          <p:nvPr>
            <p:ph type="title"/>
          </p:nvPr>
        </p:nvSpPr>
        <p:spPr/>
        <p:txBody>
          <a:bodyPr vert="horz" anchor="t">
            <a:noAutofit/>
          </a:bodyPr>
          <a:lstStyle/>
          <a:p>
            <a:r>
              <a:rPr lang="en-US" dirty="0" err="1"/>
              <a:t>Konfigurasjon</a:t>
            </a:r>
            <a:r>
              <a:rPr lang="en-US" dirty="0"/>
              <a:t> VP400</a:t>
            </a:r>
          </a:p>
        </p:txBody>
      </p:sp>
      <p:graphicFrame>
        <p:nvGraphicFramePr>
          <p:cNvPr id="7" name="Table 6">
            <a:extLst>
              <a:ext uri="{FF2B5EF4-FFF2-40B4-BE49-F238E27FC236}">
                <a16:creationId xmlns:a16="http://schemas.microsoft.com/office/drawing/2014/main" id="{0E797CDD-7CEB-8B6C-18C8-48D79E6937C6}"/>
              </a:ext>
            </a:extLst>
          </p:cNvPr>
          <p:cNvGraphicFramePr>
            <a:graphicFrameLocks noGrp="1"/>
          </p:cNvGraphicFramePr>
          <p:nvPr>
            <p:extLst>
              <p:ext uri="{D42A27DB-BD31-4B8C-83A1-F6EECF244321}">
                <p14:modId xmlns:p14="http://schemas.microsoft.com/office/powerpoint/2010/main" val="2368867185"/>
              </p:ext>
            </p:extLst>
          </p:nvPr>
        </p:nvGraphicFramePr>
        <p:xfrm>
          <a:off x="479425" y="1412875"/>
          <a:ext cx="11212464" cy="4482480"/>
        </p:xfrm>
        <a:graphic>
          <a:graphicData uri="http://schemas.openxmlformats.org/drawingml/2006/table">
            <a:tbl>
              <a:tblPr>
                <a:tableStyleId>{5C22544A-7EE6-4342-B048-85BDC9FD1C3A}</a:tableStyleId>
              </a:tblPr>
              <a:tblGrid>
                <a:gridCol w="1728000">
                  <a:extLst>
                    <a:ext uri="{9D8B030D-6E8A-4147-A177-3AD203B41FA5}">
                      <a16:colId xmlns:a16="http://schemas.microsoft.com/office/drawing/2014/main" val="543905876"/>
                    </a:ext>
                  </a:extLst>
                </a:gridCol>
                <a:gridCol w="565777">
                  <a:extLst>
                    <a:ext uri="{9D8B030D-6E8A-4147-A177-3AD203B41FA5}">
                      <a16:colId xmlns:a16="http://schemas.microsoft.com/office/drawing/2014/main" val="253498475"/>
                    </a:ext>
                  </a:extLst>
                </a:gridCol>
                <a:gridCol w="636039">
                  <a:extLst>
                    <a:ext uri="{9D8B030D-6E8A-4147-A177-3AD203B41FA5}">
                      <a16:colId xmlns:a16="http://schemas.microsoft.com/office/drawing/2014/main" val="171605684"/>
                    </a:ext>
                  </a:extLst>
                </a:gridCol>
                <a:gridCol w="1282842">
                  <a:extLst>
                    <a:ext uri="{9D8B030D-6E8A-4147-A177-3AD203B41FA5}">
                      <a16:colId xmlns:a16="http://schemas.microsoft.com/office/drawing/2014/main" val="1119438503"/>
                    </a:ext>
                  </a:extLst>
                </a:gridCol>
                <a:gridCol w="747046">
                  <a:extLst>
                    <a:ext uri="{9D8B030D-6E8A-4147-A177-3AD203B41FA5}">
                      <a16:colId xmlns:a16="http://schemas.microsoft.com/office/drawing/2014/main" val="2604282983"/>
                    </a:ext>
                  </a:extLst>
                </a:gridCol>
                <a:gridCol w="747046">
                  <a:extLst>
                    <a:ext uri="{9D8B030D-6E8A-4147-A177-3AD203B41FA5}">
                      <a16:colId xmlns:a16="http://schemas.microsoft.com/office/drawing/2014/main" val="3286934002"/>
                    </a:ext>
                  </a:extLst>
                </a:gridCol>
                <a:gridCol w="747046">
                  <a:extLst>
                    <a:ext uri="{9D8B030D-6E8A-4147-A177-3AD203B41FA5}">
                      <a16:colId xmlns:a16="http://schemas.microsoft.com/office/drawing/2014/main" val="3821479133"/>
                    </a:ext>
                  </a:extLst>
                </a:gridCol>
                <a:gridCol w="747046">
                  <a:extLst>
                    <a:ext uri="{9D8B030D-6E8A-4147-A177-3AD203B41FA5}">
                      <a16:colId xmlns:a16="http://schemas.microsoft.com/office/drawing/2014/main" val="136430984"/>
                    </a:ext>
                  </a:extLst>
                </a:gridCol>
                <a:gridCol w="108000">
                  <a:extLst>
                    <a:ext uri="{9D8B030D-6E8A-4147-A177-3AD203B41FA5}">
                      <a16:colId xmlns:a16="http://schemas.microsoft.com/office/drawing/2014/main" val="856117550"/>
                    </a:ext>
                  </a:extLst>
                </a:gridCol>
                <a:gridCol w="849582">
                  <a:extLst>
                    <a:ext uri="{9D8B030D-6E8A-4147-A177-3AD203B41FA5}">
                      <a16:colId xmlns:a16="http://schemas.microsoft.com/office/drawing/2014/main" val="957907716"/>
                    </a:ext>
                  </a:extLst>
                </a:gridCol>
                <a:gridCol w="108000">
                  <a:extLst>
                    <a:ext uri="{9D8B030D-6E8A-4147-A177-3AD203B41FA5}">
                      <a16:colId xmlns:a16="http://schemas.microsoft.com/office/drawing/2014/main" val="2180593944"/>
                    </a:ext>
                  </a:extLst>
                </a:gridCol>
                <a:gridCol w="983243">
                  <a:extLst>
                    <a:ext uri="{9D8B030D-6E8A-4147-A177-3AD203B41FA5}">
                      <a16:colId xmlns:a16="http://schemas.microsoft.com/office/drawing/2014/main" val="618193149"/>
                    </a:ext>
                  </a:extLst>
                </a:gridCol>
                <a:gridCol w="959441">
                  <a:extLst>
                    <a:ext uri="{9D8B030D-6E8A-4147-A177-3AD203B41FA5}">
                      <a16:colId xmlns:a16="http://schemas.microsoft.com/office/drawing/2014/main" val="3810809278"/>
                    </a:ext>
                  </a:extLst>
                </a:gridCol>
                <a:gridCol w="108000">
                  <a:extLst>
                    <a:ext uri="{9D8B030D-6E8A-4147-A177-3AD203B41FA5}">
                      <a16:colId xmlns:a16="http://schemas.microsoft.com/office/drawing/2014/main" val="63475330"/>
                    </a:ext>
                  </a:extLst>
                </a:gridCol>
                <a:gridCol w="895356">
                  <a:extLst>
                    <a:ext uri="{9D8B030D-6E8A-4147-A177-3AD203B41FA5}">
                      <a16:colId xmlns:a16="http://schemas.microsoft.com/office/drawing/2014/main" val="162799676"/>
                    </a:ext>
                  </a:extLst>
                </a:gridCol>
              </a:tblGrid>
              <a:tr h="0">
                <a:tc>
                  <a:txBody>
                    <a:bodyPr/>
                    <a:lstStyle/>
                    <a:p>
                      <a:pPr algn="l" rtl="0" fontAlgn="b"/>
                      <a:endParaRPr lang="nb" sz="600" b="1" i="0" u="none" strike="noStrike" dirty="0">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600" b="0" i="0" u="none" strike="noStrike" baseline="0">
                          <a:effectLst/>
                          <a:latin typeface="+mj-lt"/>
                          <a:ea typeface="+mj-lt"/>
                          <a:cs typeface="+mj-lt"/>
                        </a:rPr>
                        <a:t>Variant i ulike land</a:t>
                      </a:r>
                      <a:endParaRPr lang="nb" sz="600" b="0"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endParaRPr lang="nb" sz="600" b="0"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b"/>
                      <a:r>
                        <a:rPr lang="nb" sz="600" b="1" i="0" u="none" strike="noStrike" baseline="0">
                          <a:effectLst/>
                          <a:latin typeface="+mj-lt"/>
                          <a:ea typeface="+mj-lt"/>
                          <a:cs typeface="+mj-lt"/>
                        </a:rPr>
                        <a:t>EU eller CH</a:t>
                      </a:r>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
                    </a:p>
                  </a:txBody>
                  <a:tcPr/>
                </a:tc>
                <a:tc hMerge="1">
                  <a:txBody>
                    <a:bodyPr/>
                    <a:lstStyle/>
                    <a:p>
                      <a:endParaRPr lang="nb"/>
                    </a:p>
                  </a:txBody>
                  <a:tcPr/>
                </a:tc>
                <a:tc hMerge="1">
                  <a:txBody>
                    <a:bodyPr/>
                    <a:lstStyle/>
                    <a:p>
                      <a:endParaRPr lang="nb"/>
                    </a:p>
                  </a:txBody>
                  <a:tcPr/>
                </a:tc>
                <a:tc hMerge="1">
                  <a:txBody>
                    <a:bodyPr/>
                    <a:lstStyle/>
                    <a:p>
                      <a:endParaRPr lang="nb"/>
                    </a:p>
                  </a:txBody>
                  <a:tcPr/>
                </a:tc>
                <a:tc>
                  <a:txBody>
                    <a:bodyPr/>
                    <a:lstStyle/>
                    <a:p>
                      <a:pPr algn="ctr" rtl="0" fontAlgn="b"/>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b" sz="600" b="1" i="0" u="none" strike="noStrike" baseline="0">
                          <a:effectLst/>
                          <a:latin typeface="+mj-lt"/>
                          <a:ea typeface="+mj-lt"/>
                          <a:cs typeface="+mj-lt"/>
                        </a:rPr>
                        <a:t>UK</a:t>
                      </a:r>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b"/>
                      <a:r>
                        <a:rPr lang="nb" sz="600" b="1" i="0" u="none" strike="noStrike" baseline="0">
                          <a:effectLst/>
                          <a:latin typeface="+mj-lt"/>
                          <a:ea typeface="+mj-lt"/>
                          <a:cs typeface="+mj-lt"/>
                        </a:rPr>
                        <a:t>APAC</a:t>
                      </a:r>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
                    </a:p>
                  </a:txBody>
                  <a:tcPr/>
                </a:tc>
                <a:tc>
                  <a:txBody>
                    <a:bodyPr/>
                    <a:lstStyle/>
                    <a:p>
                      <a:pPr algn="ctr" rtl="0" fontAlgn="b"/>
                      <a:endParaRPr lang="nb" sz="600" b="1" i="0" u="none" strike="noStrike">
                        <a:solidFill>
                          <a:srgbClr val="000000"/>
                        </a:solidFill>
                        <a:effectLst/>
                        <a:latin typeface="+mj-lt"/>
                      </a:endParaRPr>
                    </a:p>
                  </a:txBody>
                  <a:tcPr marL="0" marR="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b" sz="600" b="1" i="0" u="none" strike="noStrike" baseline="0" dirty="0">
                          <a:effectLst/>
                          <a:latin typeface="+mj-lt"/>
                          <a:ea typeface="+mj-lt"/>
                          <a:cs typeface="+mj-lt"/>
                        </a:rPr>
                        <a:t>US</a:t>
                      </a:r>
                      <a:endParaRPr lang="nb" sz="600" b="1" i="0" u="none" strike="noStrike" dirty="0">
                        <a:solidFill>
                          <a:srgbClr val="000000"/>
                        </a:solidFill>
                        <a:effectLst/>
                        <a:latin typeface="+mj-lt"/>
                      </a:endParaRPr>
                    </a:p>
                  </a:txBody>
                  <a:tcPr marL="0" marR="0" marT="18000" marB="180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7407633"/>
                  </a:ext>
                </a:extLst>
              </a:tr>
              <a:tr h="0">
                <a:tc>
                  <a:txBody>
                    <a:bodyPr/>
                    <a:lstStyle/>
                    <a:p>
                      <a:pPr algn="l" rtl="0" fontAlgn="b"/>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Artikkelnummer</a:t>
                      </a:r>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endParaRPr lang="nb" sz="500" b="0"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107421169</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107421171</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107421172</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107421177</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107421173</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107421170</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0" i="0" u="none" strike="noStrike">
                        <a:solidFill>
                          <a:srgbClr val="EA350F"/>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107421175</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107421176</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107421174</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393854"/>
                  </a:ext>
                </a:extLst>
              </a:tr>
              <a:tr h="0">
                <a:tc>
                  <a:txBody>
                    <a:bodyPr/>
                    <a:lstStyle/>
                    <a:p>
                      <a:pPr algn="l" rtl="0" fontAlgn="b"/>
                      <a:endParaRPr lang="nb" sz="500" b="1"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Beskrivelse</a:t>
                      </a:r>
                      <a:endParaRPr lang="nb" sz="500" b="1"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Merk</a:t>
                      </a:r>
                      <a:endParaRPr lang="nb" sz="500" b="1" i="0" u="none" strike="noStrike" dirty="0">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XEC EU</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XT EU</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EC EU</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e-DE" sz="500" u="none" strike="noStrike">
                          <a:effectLst/>
                        </a:rPr>
                        <a:t>VP400 R HEPA T EU</a:t>
                      </a:r>
                      <a:endParaRPr lang="de-DE"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XTCP CH</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XECP UK</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1" i="0" u="none" strike="noStrike">
                        <a:solidFill>
                          <a:srgbClr val="EA350F"/>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500" u="none" strike="noStrike">
                          <a:effectLst/>
                        </a:rPr>
                        <a:t>VP400 HEPA XTCP AU/NZ</a:t>
                      </a:r>
                      <a:endParaRPr lang="fr-FR"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X CN</a:t>
                      </a:r>
                      <a:endParaRPr lang="da-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DK" sz="500" u="none" strike="noStrike">
                          <a:effectLst/>
                        </a:rPr>
                        <a:t> </a:t>
                      </a:r>
                      <a:endParaRPr lang="en-DK" sz="500" b="1"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da-DK" sz="500" u="none" strike="noStrike">
                          <a:effectLst/>
                        </a:rPr>
                        <a:t>VP400 HEPA CP US</a:t>
                      </a:r>
                      <a:endParaRPr lang="da-DK"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6872532"/>
                  </a:ext>
                </a:extLst>
              </a:tr>
              <a:tr h="0">
                <a:tc>
                  <a:txBody>
                    <a:bodyPr/>
                    <a:lstStyle/>
                    <a:p>
                      <a:pPr algn="l" rtl="0" fontAlgn="b"/>
                      <a:r>
                        <a:rPr lang="nb" sz="500" b="0" i="0" u="none" strike="noStrike" baseline="0">
                          <a:effectLst/>
                          <a:latin typeface="+mn-lt"/>
                          <a:ea typeface="+mn-lt"/>
                          <a:cs typeface="+mn-lt"/>
                        </a:rPr>
                        <a:t>Tilbehør </a:t>
                      </a:r>
                      <a:endParaRPr lang="nb" sz="500" b="0" i="0" u="none" strike="noStrike">
                        <a:solidFill>
                          <a:srgbClr val="000000"/>
                        </a:solidFill>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 </a:t>
                      </a:r>
                      <a:endParaRPr lang="nb"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218003"/>
                  </a:ext>
                </a:extLst>
              </a:tr>
              <a:tr h="0">
                <a:tc>
                  <a:txBody>
                    <a:bodyPr/>
                    <a:lstStyle/>
                    <a:p>
                      <a:pPr algn="l" rtl="0" fontAlgn="b"/>
                      <a:r>
                        <a:rPr lang="nb" sz="500" b="0" i="0" u="none" strike="noStrike" baseline="0">
                          <a:effectLst/>
                          <a:latin typeface="+mj-lt"/>
                          <a:ea typeface="+mj-lt"/>
                          <a:cs typeface="+mj-lt"/>
                        </a:rPr>
                        <a:t>Rør</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 </a:t>
                      </a:r>
                      <a:endParaRPr lang="nb" sz="500" b="1"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3037430"/>
                  </a:ext>
                </a:extLst>
              </a:tr>
              <a:tr h="0">
                <a:tc>
                  <a:txBody>
                    <a:bodyPr/>
                    <a:lstStyle/>
                    <a:p>
                      <a:pPr algn="l" rtl="0" fontAlgn="b"/>
                      <a:r>
                        <a:rPr lang="nb" sz="500" b="0" i="0" u="none" strike="noStrike" baseline="0">
                          <a:effectLst/>
                        </a:rPr>
                        <a:t>Forlengerrør stål D32 – svart</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140 8246 040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1"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481197"/>
                  </a:ext>
                </a:extLst>
              </a:tr>
              <a:tr h="0">
                <a:tc>
                  <a:txBody>
                    <a:bodyPr/>
                    <a:lstStyle/>
                    <a:p>
                      <a:pPr algn="l" rtl="0" fontAlgn="b"/>
                      <a:r>
                        <a:rPr lang="nb" sz="500" b="0" i="0" u="none" strike="noStrike" baseline="0">
                          <a:effectLst/>
                        </a:rPr>
                        <a:t>Forlengerrør aluminium – svart</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latin typeface="+mn-lt"/>
                          <a:ea typeface="+mn-lt"/>
                          <a:cs typeface="+mn-lt"/>
                        </a:rPr>
                        <a:t>107421471</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nytt delenummer</a:t>
                      </a:r>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8817937"/>
                  </a:ext>
                </a:extLst>
              </a:tr>
              <a:tr h="0">
                <a:tc>
                  <a:txBody>
                    <a:bodyPr/>
                    <a:lstStyle/>
                    <a:p>
                      <a:pPr algn="l" rtl="0" fontAlgn="b"/>
                      <a:r>
                        <a:rPr lang="nb" sz="500" b="0" i="0" u="none" strike="noStrike" baseline="0">
                          <a:effectLst/>
                        </a:rPr>
                        <a:t>Teleskoprør aluminium – svart/blått</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107421463</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nytt delenummer</a:t>
                      </a:r>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859344"/>
                  </a:ext>
                </a:extLst>
              </a:tr>
              <a:tr h="0">
                <a:tc>
                  <a:txBody>
                    <a:bodyPr/>
                    <a:lstStyle/>
                    <a:p>
                      <a:pPr algn="l" rtl="0" fontAlgn="b"/>
                      <a:r>
                        <a:rPr lang="nb" sz="500" b="0" i="0" u="none" strike="noStrike" baseline="0">
                          <a:effectLst/>
                        </a:rPr>
                        <a:t>Forlengerrør stål 450 mm (kort)</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140 8246 050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3496077"/>
                  </a:ext>
                </a:extLst>
              </a:tr>
              <a:tr h="0">
                <a:tc>
                  <a:txBody>
                    <a:bodyPr/>
                    <a:lstStyle/>
                    <a:p>
                      <a:pPr algn="l" rtl="0" fontAlgn="b"/>
                      <a:r>
                        <a:rPr lang="nb" sz="500" b="0" i="0" u="none" strike="noStrike" baseline="0">
                          <a:effectLst/>
                          <a:latin typeface="+mj-lt"/>
                          <a:ea typeface="+mj-lt"/>
                          <a:cs typeface="+mj-lt"/>
                        </a:rPr>
                        <a:t>Slange og bøyd ende</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 </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140869"/>
                  </a:ext>
                </a:extLst>
              </a:tr>
              <a:tr h="0">
                <a:tc>
                  <a:txBody>
                    <a:bodyPr/>
                    <a:lstStyle/>
                    <a:p>
                      <a:pPr algn="l" rtl="0" fontAlgn="b"/>
                      <a:r>
                        <a:rPr lang="nb" sz="500" b="0" i="0" u="none" strike="noStrike" baseline="0">
                          <a:effectLst/>
                        </a:rPr>
                        <a:t>Slangekobling med bøyd ende D32</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107421450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6252860"/>
                  </a:ext>
                </a:extLst>
              </a:tr>
              <a:tr h="0">
                <a:tc>
                  <a:txBody>
                    <a:bodyPr/>
                    <a:lstStyle/>
                    <a:p>
                      <a:pPr algn="l" rtl="0" fontAlgn="b"/>
                      <a:r>
                        <a:rPr lang="nb" sz="500" b="0" i="0" u="none" strike="noStrike" baseline="0">
                          <a:effectLst/>
                        </a:rPr>
                        <a:t>Slangekobling med bøyd ende PREM D32</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107421451</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410695"/>
                  </a:ext>
                </a:extLst>
              </a:tr>
              <a:tr h="0">
                <a:tc>
                  <a:txBody>
                    <a:bodyPr/>
                    <a:lstStyle/>
                    <a:p>
                      <a:pPr algn="l" rtl="0" fontAlgn="b"/>
                      <a:r>
                        <a:rPr lang="nb" sz="500" b="0" i="0" u="none" strike="noStrike" baseline="0">
                          <a:effectLst/>
                        </a:rPr>
                        <a:t>Bøyd ende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107421446</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862072"/>
                  </a:ext>
                </a:extLst>
              </a:tr>
              <a:tr h="0">
                <a:tc>
                  <a:txBody>
                    <a:bodyPr/>
                    <a:lstStyle/>
                    <a:p>
                      <a:pPr algn="l" rtl="0" fontAlgn="b"/>
                      <a:r>
                        <a:rPr lang="nb" sz="500" b="0" i="0" u="none" strike="noStrike" baseline="0">
                          <a:effectLst/>
                        </a:rPr>
                        <a:t>Bøyd ende PREM</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107421445</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239530"/>
                  </a:ext>
                </a:extLst>
              </a:tr>
              <a:tr h="0">
                <a:tc>
                  <a:txBody>
                    <a:bodyPr/>
                    <a:lstStyle/>
                    <a:p>
                      <a:pPr algn="l" rtl="0" fontAlgn="b"/>
                      <a:r>
                        <a:rPr lang="nb" sz="500" b="0" i="0" u="none" strike="noStrike" baseline="0">
                          <a:effectLst/>
                        </a:rPr>
                        <a:t>Slangekoblinger </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107421449</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5414186"/>
                  </a:ext>
                </a:extLst>
              </a:tr>
              <a:tr h="0">
                <a:tc>
                  <a:txBody>
                    <a:bodyPr/>
                    <a:lstStyle/>
                    <a:p>
                      <a:pPr algn="l" rtl="0" fontAlgn="b"/>
                      <a:r>
                        <a:rPr lang="nb" sz="500" b="0" i="0" u="none" strike="noStrike" baseline="0">
                          <a:effectLst/>
                          <a:latin typeface="+mj-lt"/>
                          <a:ea typeface="+mj-lt"/>
                          <a:cs typeface="+mj-lt"/>
                        </a:rPr>
                        <a:t>Gulvmunnstykker </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 </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748716"/>
                  </a:ext>
                </a:extLst>
              </a:tr>
              <a:tr h="0">
                <a:tc>
                  <a:txBody>
                    <a:bodyPr/>
                    <a:lstStyle/>
                    <a:p>
                      <a:pPr algn="l" rtl="0" fontAlgn="b"/>
                      <a:r>
                        <a:rPr lang="nb" sz="500" b="0" i="0" u="none" strike="noStrike" baseline="0">
                          <a:effectLst/>
                        </a:rPr>
                        <a:t>MULTIMUNNSTYKKE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140 6700 540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8016474"/>
                  </a:ext>
                </a:extLst>
              </a:tr>
              <a:tr h="0">
                <a:tc>
                  <a:txBody>
                    <a:bodyPr/>
                    <a:lstStyle/>
                    <a:p>
                      <a:pPr algn="l" rtl="0" fontAlgn="b"/>
                      <a:r>
                        <a:rPr lang="nb" sz="500" b="0" i="0" u="none" strike="noStrike" baseline="0">
                          <a:effectLst/>
                        </a:rPr>
                        <a:t>KOMBIMUNNSTYKKE RD295P MED KLIPS</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107417790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8117884"/>
                  </a:ext>
                </a:extLst>
              </a:tr>
              <a:tr h="0">
                <a:tc>
                  <a:txBody>
                    <a:bodyPr/>
                    <a:lstStyle/>
                    <a:p>
                      <a:pPr algn="l" rtl="0" fontAlgn="b"/>
                      <a:r>
                        <a:rPr lang="nb" sz="500" b="0" i="0" u="none" strike="noStrike" baseline="0">
                          <a:effectLst/>
                        </a:rPr>
                        <a:t>KOMBIMUNNSTYKKE RD295</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140 8492 520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598190"/>
                  </a:ext>
                </a:extLst>
              </a:tr>
              <a:tr h="0">
                <a:tc>
                  <a:txBody>
                    <a:bodyPr/>
                    <a:lstStyle/>
                    <a:p>
                      <a:pPr algn="l" rtl="0" fontAlgn="b"/>
                      <a:r>
                        <a:rPr lang="nb" sz="500" b="0" i="0" u="none" strike="noStrike" baseline="0">
                          <a:effectLst/>
                        </a:rPr>
                        <a:t>KOMBIMUNNSTYKKE RD277</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107411677</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571751"/>
                  </a:ext>
                </a:extLst>
              </a:tr>
              <a:tr h="0">
                <a:tc>
                  <a:txBody>
                    <a:bodyPr/>
                    <a:lstStyle/>
                    <a:p>
                      <a:pPr algn="l" rtl="0" fontAlgn="b"/>
                      <a:r>
                        <a:rPr lang="nb" sz="500" b="0" i="0" u="none" strike="noStrike" baseline="0">
                          <a:effectLst/>
                        </a:rPr>
                        <a:t>KOMBIMUNNSTYKKE JP</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107405141</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8734225"/>
                  </a:ext>
                </a:extLst>
              </a:tr>
              <a:tr h="0">
                <a:tc>
                  <a:txBody>
                    <a:bodyPr/>
                    <a:lstStyle/>
                    <a:p>
                      <a:pPr algn="l" rtl="0" fontAlgn="b"/>
                      <a:r>
                        <a:rPr lang="nb" sz="500" b="0" i="0" u="none" strike="noStrike" baseline="0">
                          <a:effectLst/>
                          <a:latin typeface="+mj-lt"/>
                          <a:ea typeface="+mj-lt"/>
                          <a:cs typeface="+mj-lt"/>
                        </a:rPr>
                        <a:t>Filtre og poser</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 </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7748269"/>
                  </a:ext>
                </a:extLst>
              </a:tr>
              <a:tr h="0">
                <a:tc>
                  <a:txBody>
                    <a:bodyPr/>
                    <a:lstStyle/>
                    <a:p>
                      <a:pPr algn="l" rtl="0" fontAlgn="b"/>
                      <a:r>
                        <a:rPr lang="nb" sz="500" b="0" i="0" u="none" strike="noStrike" baseline="0">
                          <a:effectLst/>
                        </a:rPr>
                        <a:t>HEPA 13-filter</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147 1250 500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4215529"/>
                  </a:ext>
                </a:extLst>
              </a:tr>
              <a:tr h="0">
                <a:tc>
                  <a:txBody>
                    <a:bodyPr/>
                    <a:lstStyle/>
                    <a:p>
                      <a:pPr algn="l" rtl="0" fontAlgn="b"/>
                      <a:r>
                        <a:rPr lang="nb" sz="500" b="0" i="0" u="none" strike="noStrike" baseline="0">
                          <a:effectLst/>
                        </a:rPr>
                        <a:t>HEPA 14-filter</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107421443</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mn-l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mn-l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993570"/>
                  </a:ext>
                </a:extLst>
              </a:tr>
              <a:tr h="0">
                <a:tc>
                  <a:txBody>
                    <a:bodyPr/>
                    <a:lstStyle/>
                    <a:p>
                      <a:pPr algn="l" rtl="0" fontAlgn="b"/>
                      <a:r>
                        <a:rPr lang="nb" sz="500" b="0" i="0" u="none" strike="noStrike" baseline="0">
                          <a:effectLst/>
                        </a:rPr>
                        <a:t>Standardfilter</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107421444</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5901437"/>
                  </a:ext>
                </a:extLst>
              </a:tr>
              <a:tr h="0">
                <a:tc>
                  <a:txBody>
                    <a:bodyPr/>
                    <a:lstStyle/>
                    <a:p>
                      <a:pPr algn="l" rtl="0" fontAlgn="b"/>
                      <a:r>
                        <a:rPr lang="nb" sz="500" b="0" i="0" u="none" strike="noStrike" baseline="0">
                          <a:effectLst/>
                        </a:rPr>
                        <a:t>Poseforfilter</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147 1432 500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0006090"/>
                  </a:ext>
                </a:extLst>
              </a:tr>
              <a:tr h="0">
                <a:tc>
                  <a:txBody>
                    <a:bodyPr/>
                    <a:lstStyle/>
                    <a:p>
                      <a:pPr algn="l" rtl="0" fontAlgn="b"/>
                      <a:r>
                        <a:rPr lang="nb" sz="500" b="0" i="0" u="none" strike="noStrike" baseline="0">
                          <a:effectLst/>
                        </a:rPr>
                        <a:t>Motorfilter</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140 1535 510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240008"/>
                  </a:ext>
                </a:extLst>
              </a:tr>
              <a:tr h="0">
                <a:tc>
                  <a:txBody>
                    <a:bodyPr/>
                    <a:lstStyle/>
                    <a:p>
                      <a:pPr algn="l" rtl="0" fontAlgn="b"/>
                      <a:r>
                        <a:rPr lang="nb" sz="500" b="0" i="0" u="none" strike="noStrike" baseline="0">
                          <a:effectLst/>
                        </a:rPr>
                        <a:t>Fleecestøvpose 10-pk.</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82367820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solidFill>
                          <a:srgbClr val="F79646"/>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995137"/>
                  </a:ext>
                </a:extLst>
              </a:tr>
              <a:tr h="0">
                <a:tc>
                  <a:txBody>
                    <a:bodyPr/>
                    <a:lstStyle/>
                    <a:p>
                      <a:pPr algn="l" rtl="0" fontAlgn="b"/>
                      <a:r>
                        <a:rPr lang="nb" sz="500" b="0" i="0" u="none" strike="noStrike" baseline="0">
                          <a:effectLst/>
                        </a:rPr>
                        <a:t>Papirstøvpose 5-pk.</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82367810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8752245"/>
                  </a:ext>
                </a:extLst>
              </a:tr>
              <a:tr h="0">
                <a:tc>
                  <a:txBody>
                    <a:bodyPr/>
                    <a:lstStyle/>
                    <a:p>
                      <a:pPr algn="l" rtl="0" fontAlgn="b"/>
                      <a:r>
                        <a:rPr lang="nb" sz="500" b="0" i="0" u="none" strike="noStrike" baseline="0">
                          <a:effectLst/>
                        </a:rPr>
                        <a:t>Papirstøvpose 10-pk.</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140 8618 000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7350292"/>
                  </a:ext>
                </a:extLst>
              </a:tr>
              <a:tr h="0">
                <a:tc>
                  <a:txBody>
                    <a:bodyPr/>
                    <a:lstStyle/>
                    <a:p>
                      <a:pPr algn="l" rtl="0" fontAlgn="b"/>
                      <a:r>
                        <a:rPr lang="nb" sz="500" b="0" i="0" u="none" strike="noStrike" baseline="0">
                          <a:effectLst/>
                        </a:rPr>
                        <a:t>Gjenbrukbar støvpose 1-pk. (tekstil)</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22251800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165311"/>
                  </a:ext>
                </a:extLst>
              </a:tr>
              <a:tr h="0">
                <a:tc>
                  <a:txBody>
                    <a:bodyPr/>
                    <a:lstStyle/>
                    <a:p>
                      <a:pPr algn="l" rtl="0" fontAlgn="b"/>
                      <a:r>
                        <a:rPr lang="nb" sz="500" b="0" i="0" u="none" strike="noStrike" baseline="0">
                          <a:effectLst/>
                        </a:rPr>
                        <a:t>Vedlikeholdssett VP300 – LIGHT</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it" sz="500" b="0" i="0" u="none" strike="noStrike" baseline="0" dirty="0">
                          <a:effectLst/>
                          <a:latin typeface="+mn-lt"/>
                          <a:ea typeface="+mn-lt"/>
                          <a:cs typeface="+mn-lt"/>
                        </a:rPr>
                        <a:t>107421454</a:t>
                      </a:r>
                      <a:endParaRPr lang="it"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passer også til VP400</a:t>
                      </a:r>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1410628"/>
                  </a:ext>
                </a:extLst>
              </a:tr>
              <a:tr h="0">
                <a:tc>
                  <a:txBody>
                    <a:bodyPr/>
                    <a:lstStyle/>
                    <a:p>
                      <a:pPr algn="l" rtl="0" fontAlgn="b"/>
                      <a:r>
                        <a:rPr lang="nb" sz="500" b="0" i="0" u="none" strike="noStrike" baseline="0">
                          <a:effectLst/>
                        </a:rPr>
                        <a:t>Vedlikeholdssett VP300 – PLUS</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it" sz="500" b="0" i="0" u="none" strike="noStrike" baseline="0" dirty="0">
                          <a:effectLst/>
                          <a:latin typeface="+mn-lt"/>
                          <a:ea typeface="+mn-lt"/>
                          <a:cs typeface="+mn-lt"/>
                        </a:rPr>
                        <a:t>107421455</a:t>
                      </a:r>
                      <a:endParaRPr lang="it" sz="500" b="0" i="0" u="none" strike="noStrike" dirty="0">
                        <a:effectLst/>
                        <a:latin typeface="+mn-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passer også til VP400</a:t>
                      </a:r>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5006853"/>
                  </a:ext>
                </a:extLst>
              </a:tr>
              <a:tr h="0">
                <a:tc>
                  <a:txBody>
                    <a:bodyPr/>
                    <a:lstStyle/>
                    <a:p>
                      <a:pPr algn="l" rtl="0" fontAlgn="b"/>
                      <a:r>
                        <a:rPr lang="nb" sz="500" b="0" i="0" u="none" strike="noStrike" baseline="0">
                          <a:effectLst/>
                          <a:latin typeface="+mj-lt"/>
                          <a:ea typeface="+mj-lt"/>
                          <a:cs typeface="+mj-lt"/>
                        </a:rPr>
                        <a:t>Annet tilbehør</a:t>
                      </a:r>
                      <a:endParaRPr lang="nb" sz="500" b="1" i="0" u="none" strike="noStrike">
                        <a:solidFill>
                          <a:srgbClr val="000000"/>
                        </a:solidFill>
                        <a:effectLst/>
                        <a:latin typeface="+mj-lt"/>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 </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495075"/>
                  </a:ext>
                </a:extLst>
              </a:tr>
              <a:tr h="0">
                <a:tc>
                  <a:txBody>
                    <a:bodyPr/>
                    <a:lstStyle/>
                    <a:p>
                      <a:pPr algn="l" rtl="0" fontAlgn="b"/>
                      <a:r>
                        <a:rPr lang="nb" sz="500" b="0" i="0" u="none" strike="noStrike" baseline="0">
                          <a:effectLst/>
                        </a:rPr>
                        <a:t>Rund børste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140 8244 500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 </a:t>
                      </a:r>
                      <a:endParaRPr lang="nb"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568660"/>
                  </a:ext>
                </a:extLst>
              </a:tr>
              <a:tr h="0">
                <a:tc>
                  <a:txBody>
                    <a:bodyPr/>
                    <a:lstStyle/>
                    <a:p>
                      <a:pPr algn="l" rtl="0" fontAlgn="b"/>
                      <a:r>
                        <a:rPr lang="nb" sz="500" b="0" i="0" u="none" strike="noStrike" baseline="0">
                          <a:effectLst/>
                        </a:rPr>
                        <a:t>Fugemunnstykke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147 0146 500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eller 107408039</a:t>
                      </a:r>
                      <a:endParaRPr lang="nb" sz="500" b="0" i="1" u="none" strike="noStrike" dirty="0">
                        <a:solidFill>
                          <a:srgbClr val="F79646"/>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23967" rtl="0" eaLnBrk="1" fontAlgn="b" latinLnBrk="0" hangingPunct="1">
                        <a:lnSpc>
                          <a:spcPct val="100000"/>
                        </a:lnSpc>
                        <a:spcBef>
                          <a:spcPts val="0"/>
                        </a:spcBef>
                        <a:spcAft>
                          <a:spcPts val="0"/>
                        </a:spcAft>
                        <a:buClrTx/>
                        <a:buSzTx/>
                        <a:buFontTx/>
                        <a:buNone/>
                        <a:tabLst/>
                        <a:defRPr/>
                      </a:pPr>
                      <a:r>
                        <a:rPr kumimoji="0" lang="da-DK" sz="500" b="0" i="0" u="none" strike="noStrike" kern="1200" cap="none" spc="0" normalizeH="0" baseline="0" noProof="0">
                          <a:ln>
                            <a:noFill/>
                          </a:ln>
                          <a:solidFill>
                            <a:srgbClr val="28313F"/>
                          </a:solidFill>
                          <a:effectLst/>
                          <a:uLnTx/>
                          <a:uFillTx/>
                          <a:latin typeface="Roboto Light"/>
                          <a:ea typeface="Roboto" panose="02000000000000000000" pitchFamily="2" charset="0"/>
                          <a:cs typeface="+mn-cs"/>
                        </a:rPr>
                        <a:t>•</a:t>
                      </a:r>
                      <a:endParaRPr kumimoji="0" lang="da-DK" sz="500" b="0" i="0" u="none" strike="noStrike" kern="1200" cap="none" spc="0" normalizeH="0" baseline="0" noProof="0">
                        <a:ln>
                          <a:noFill/>
                        </a:ln>
                        <a:solidFill>
                          <a:srgbClr val="28313F"/>
                        </a:solidFill>
                        <a:effectLst/>
                        <a:uLnTx/>
                        <a:uFillTx/>
                        <a:latin typeface="Roboto Light"/>
                        <a:ea typeface="+mn-ea"/>
                        <a:cs typeface="+mn-cs"/>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4595903"/>
                  </a:ext>
                </a:extLst>
              </a:tr>
              <a:tr h="0">
                <a:tc>
                  <a:txBody>
                    <a:bodyPr/>
                    <a:lstStyle/>
                    <a:p>
                      <a:pPr algn="l" rtl="0" fontAlgn="b"/>
                      <a:r>
                        <a:rPr lang="nb" sz="500" b="0" i="0" u="none" strike="noStrike" baseline="0">
                          <a:effectLst/>
                        </a:rPr>
                        <a:t>Premium HF-munnstykke 350 mm</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107413080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grått per i dag</a:t>
                      </a:r>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2560044"/>
                  </a:ext>
                </a:extLst>
              </a:tr>
              <a:tr h="0">
                <a:tc>
                  <a:txBody>
                    <a:bodyPr/>
                    <a:lstStyle/>
                    <a:p>
                      <a:pPr algn="l" rtl="0" fontAlgn="b"/>
                      <a:r>
                        <a:rPr lang="nb" sz="500" b="0" i="0" u="none" strike="noStrike" baseline="0">
                          <a:effectLst/>
                        </a:rPr>
                        <a:t>Premium HF-munnstykke 495 mm</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107413081</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grått per i dag</a:t>
                      </a:r>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0430941"/>
                  </a:ext>
                </a:extLst>
              </a:tr>
              <a:tr h="0">
                <a:tc>
                  <a:txBody>
                    <a:bodyPr/>
                    <a:lstStyle/>
                    <a:p>
                      <a:pPr algn="l" rtl="0" fontAlgn="b"/>
                      <a:r>
                        <a:rPr lang="nb" sz="500" b="0" i="0" u="none" strike="noStrike" baseline="0">
                          <a:effectLst/>
                        </a:rPr>
                        <a:t>Spaltemunnstykke</a:t>
                      </a:r>
                      <a:endParaRPr lang="nb"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a:effectLst/>
                        </a:rPr>
                        <a:t>81530400</a:t>
                      </a:r>
                      <a:endParaRPr lang="nb"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nb" sz="500" b="0" i="0" u="none" strike="noStrike" baseline="0" dirty="0">
                          <a:effectLst/>
                        </a:rPr>
                        <a:t>grått per i dag</a:t>
                      </a:r>
                      <a:endParaRPr lang="nb" sz="500" b="0" i="1"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a:effectLst/>
                        </a:rPr>
                        <a:t> </a:t>
                      </a:r>
                      <a:endParaRPr lang="en-DK" sz="500" b="0" i="0" u="none" strike="noStrike">
                        <a:solidFill>
                          <a:srgbClr val="000000"/>
                        </a:solidFill>
                        <a:effectLst/>
                        <a:latin typeface="Calibri" panose="020F0502020204030204" pitchFamily="34" charset="0"/>
                      </a:endParaRPr>
                    </a:p>
                  </a:txBody>
                  <a:tcPr marL="0" marR="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DK" sz="500" u="none" strike="noStrike" dirty="0">
                          <a:effectLst/>
                        </a:rPr>
                        <a:t> </a:t>
                      </a:r>
                      <a:endParaRPr lang="en-DK" sz="500" b="0" i="0" u="none" strike="noStrike" dirty="0">
                        <a:effectLst/>
                        <a:latin typeface="Calibri" panose="020F0502020204030204" pitchFamily="34" charset="0"/>
                      </a:endParaRPr>
                    </a:p>
                  </a:txBody>
                  <a:tcPr marL="0" marR="0" marT="18000" marB="1800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3289539"/>
                  </a:ext>
                </a:extLst>
              </a:tr>
            </a:tbl>
          </a:graphicData>
        </a:graphic>
      </p:graphicFrame>
      <p:sp>
        <p:nvSpPr>
          <p:cNvPr id="2" name="TextBox 1">
            <a:extLst>
              <a:ext uri="{FF2B5EF4-FFF2-40B4-BE49-F238E27FC236}">
                <a16:creationId xmlns:a16="http://schemas.microsoft.com/office/drawing/2014/main" id="{8792BD4B-A2DB-697B-2604-CF8EFE0403B0}"/>
              </a:ext>
            </a:extLst>
          </p:cNvPr>
          <p:cNvSpPr txBox="1"/>
          <p:nvPr/>
        </p:nvSpPr>
        <p:spPr>
          <a:xfrm>
            <a:off x="475520" y="6301954"/>
            <a:ext cx="4765074" cy="123111"/>
          </a:xfrm>
          <a:prstGeom prst="rect">
            <a:avLst/>
          </a:prstGeom>
          <a:noFill/>
        </p:spPr>
        <p:txBody>
          <a:bodyPr wrap="square" lIns="0" tIns="0" rIns="0" bIns="0" rtlCol="0">
            <a:spAutoFit/>
          </a:bodyPr>
          <a:lstStyle/>
          <a:p>
            <a:pPr algn="l"/>
            <a:r>
              <a:rPr lang="en-DK" sz="800" dirty="0"/>
              <a:t>*Modeller produsert som merkevaresamarbeid er ikke med i salgspresentasjonen</a:t>
            </a:r>
          </a:p>
        </p:txBody>
      </p:sp>
    </p:spTree>
    <p:extLst>
      <p:ext uri="{BB962C8B-B14F-4D97-AF65-F5344CB8AC3E}">
        <p14:creationId xmlns:p14="http://schemas.microsoft.com/office/powerpoint/2010/main" val="76543118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D49B961A-E898-7274-0DCA-FFFF1F28E76E}"/>
              </a:ext>
            </a:extLst>
          </p:cNvPr>
          <p:cNvSpPr>
            <a:spLocks noGrp="1"/>
          </p:cNvSpPr>
          <p:nvPr>
            <p:ph type="pic" sz="quarter" idx="13"/>
          </p:nvPr>
        </p:nvSpPr>
        <p:spPr/>
        <p:txBody>
          <a:bodyPr/>
          <a:lstStyle/>
          <a:p>
            <a:endParaRPr lang="en-US"/>
          </a:p>
        </p:txBody>
      </p:sp>
      <p:sp>
        <p:nvSpPr>
          <p:cNvPr id="16" name="Footer Placeholder 15">
            <a:extLst>
              <a:ext uri="{FF2B5EF4-FFF2-40B4-BE49-F238E27FC236}">
                <a16:creationId xmlns:a16="http://schemas.microsoft.com/office/drawing/2014/main" id="{29D96D15-7BE0-A6F2-F44D-0BF394D7C0FE}"/>
              </a:ext>
            </a:extLst>
          </p:cNvPr>
          <p:cNvSpPr>
            <a:spLocks noGrp="1"/>
          </p:cNvSpPr>
          <p:nvPr>
            <p:ph type="ftr" sz="quarter" idx="15"/>
          </p:nvPr>
        </p:nvSpPr>
        <p:spPr/>
        <p:txBody>
          <a:bodyPr/>
          <a:lstStyle/>
          <a:p>
            <a:pPr algn="l"/>
            <a:r>
              <a:rPr lang="en-US"/>
              <a:t>COMPANY CONFIDENTIAL</a:t>
            </a:r>
            <a:endParaRPr lang="en-US" dirty="0"/>
          </a:p>
        </p:txBody>
      </p:sp>
      <p:sp>
        <p:nvSpPr>
          <p:cNvPr id="17" name="Slide Number Placeholder 16">
            <a:extLst>
              <a:ext uri="{FF2B5EF4-FFF2-40B4-BE49-F238E27FC236}">
                <a16:creationId xmlns:a16="http://schemas.microsoft.com/office/drawing/2014/main" id="{A4C2F0BF-8D97-91DF-0B15-AD7931D934BD}"/>
              </a:ext>
            </a:extLst>
          </p:cNvPr>
          <p:cNvSpPr>
            <a:spLocks noGrp="1"/>
          </p:cNvSpPr>
          <p:nvPr>
            <p:ph type="sldNum" sz="quarter" idx="16"/>
          </p:nvPr>
        </p:nvSpPr>
        <p:spPr/>
        <p:txBody>
          <a:bodyPr/>
          <a:lstStyle/>
          <a:p>
            <a:fld id="{6C385236-B7BA-4938-9EA6-6DEC8CA653D7}" type="slidenum">
              <a:rPr lang="en-US" smtClean="0"/>
              <a:pPr/>
              <a:t>2</a:t>
            </a:fld>
            <a:endParaRPr lang="en-US"/>
          </a:p>
        </p:txBody>
      </p:sp>
      <p:pic>
        <p:nvPicPr>
          <p:cNvPr id="34" name="Picture 33" descr="A blue and black gradient&#10;&#10;Description automatically generated">
            <a:extLst>
              <a:ext uri="{FF2B5EF4-FFF2-40B4-BE49-F238E27FC236}">
                <a16:creationId xmlns:a16="http://schemas.microsoft.com/office/drawing/2014/main" id="{0049FFD4-51D0-1E02-9E1C-773D0F0129D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B6BB82AE-EF9A-2478-A45C-FD525D405235}"/>
              </a:ext>
            </a:extLst>
          </p:cNvPr>
          <p:cNvSpPr txBox="1"/>
          <p:nvPr/>
        </p:nvSpPr>
        <p:spPr>
          <a:xfrm>
            <a:off x="3033087" y="3152000"/>
            <a:ext cx="7015481" cy="830997"/>
          </a:xfrm>
          <a:prstGeom prst="rect">
            <a:avLst/>
          </a:prstGeom>
          <a:noFill/>
        </p:spPr>
        <p:txBody>
          <a:bodyPr wrap="square" lIns="0" tIns="0" rIns="0" bIns="0" rtlCol="0">
            <a:spAutoFit/>
          </a:bodyPr>
          <a:lstStyle/>
          <a:p>
            <a:pPr algn="l"/>
            <a:r>
              <a:rPr lang="en-DK" sz="1800" dirty="0">
                <a:solidFill>
                  <a:schemeClr val="bg1"/>
                </a:solidFill>
              </a:rPr>
              <a:t>Vi presenterer den nye serien kompakte </a:t>
            </a:r>
            <a:r>
              <a:rPr lang="en-DK" sz="1800" dirty="0" err="1">
                <a:solidFill>
                  <a:schemeClr val="bg1"/>
                </a:solidFill>
              </a:rPr>
              <a:t>tørrstøvsugere</a:t>
            </a:r>
            <a:r>
              <a:rPr lang="en-DK" sz="1800" dirty="0">
                <a:solidFill>
                  <a:schemeClr val="bg1"/>
                </a:solidFill>
              </a:rPr>
              <a:t> </a:t>
            </a:r>
            <a:endParaRPr lang="da-DK" sz="1800" dirty="0">
              <a:solidFill>
                <a:schemeClr val="bg1"/>
              </a:solidFill>
            </a:endParaRPr>
          </a:p>
          <a:p>
            <a:pPr algn="l"/>
            <a:r>
              <a:rPr lang="en-US" sz="3600" dirty="0">
                <a:solidFill>
                  <a:schemeClr val="bg1"/>
                </a:solidFill>
              </a:rPr>
              <a:t>En </a:t>
            </a:r>
            <a:r>
              <a:rPr lang="en-US" sz="3600" dirty="0" err="1">
                <a:solidFill>
                  <a:schemeClr val="bg1"/>
                </a:solidFill>
              </a:rPr>
              <a:t>ny</a:t>
            </a:r>
            <a:r>
              <a:rPr lang="en-US" sz="3600" dirty="0">
                <a:solidFill>
                  <a:schemeClr val="bg1"/>
                </a:solidFill>
              </a:rPr>
              <a:t> </a:t>
            </a:r>
            <a:r>
              <a:rPr lang="en-US" sz="3600" dirty="0" err="1">
                <a:solidFill>
                  <a:schemeClr val="bg1"/>
                </a:solidFill>
              </a:rPr>
              <a:t>formel</a:t>
            </a:r>
            <a:r>
              <a:rPr lang="en-US" sz="3600" dirty="0">
                <a:solidFill>
                  <a:schemeClr val="bg1"/>
                </a:solidFill>
              </a:rPr>
              <a:t> for </a:t>
            </a:r>
            <a:r>
              <a:rPr lang="en-US" sz="3600" dirty="0" err="1">
                <a:solidFill>
                  <a:schemeClr val="bg1"/>
                </a:solidFill>
              </a:rPr>
              <a:t>enkelhet</a:t>
            </a:r>
            <a:endParaRPr lang="en-US" sz="3600" dirty="0">
              <a:solidFill>
                <a:schemeClr val="bg1"/>
              </a:solidFill>
            </a:endParaRPr>
          </a:p>
        </p:txBody>
      </p:sp>
      <p:sp>
        <p:nvSpPr>
          <p:cNvPr id="36" name="Title 3">
            <a:extLst>
              <a:ext uri="{FF2B5EF4-FFF2-40B4-BE49-F238E27FC236}">
                <a16:creationId xmlns:a16="http://schemas.microsoft.com/office/drawing/2014/main" id="{1C86A25C-46D8-F12B-00FC-4C0EAD7E9DCD}"/>
              </a:ext>
            </a:extLst>
          </p:cNvPr>
          <p:cNvSpPr txBox="1">
            <a:spLocks/>
          </p:cNvSpPr>
          <p:nvPr/>
        </p:nvSpPr>
        <p:spPr>
          <a:xfrm>
            <a:off x="369888" y="476250"/>
            <a:ext cx="11233150" cy="406253"/>
          </a:xfrm>
          <a:prstGeom prst="rect">
            <a:avLst/>
          </a:prstGeom>
        </p:spPr>
        <p:txBody>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r>
              <a:rPr lang="en-US" sz="1600" b="0" dirty="0" err="1">
                <a:solidFill>
                  <a:schemeClr val="bg1"/>
                </a:solidFill>
                <a:latin typeface="+mn-lt"/>
              </a:rPr>
              <a:t>Hovedbudskap</a:t>
            </a:r>
            <a:endParaRPr lang="en-US" sz="1600" b="0" dirty="0">
              <a:solidFill>
                <a:schemeClr val="bg1"/>
              </a:solidFill>
              <a:latin typeface="+mn-lt"/>
            </a:endParaRPr>
          </a:p>
        </p:txBody>
      </p:sp>
    </p:spTree>
    <p:extLst>
      <p:ext uri="{BB962C8B-B14F-4D97-AF65-F5344CB8AC3E}">
        <p14:creationId xmlns:p14="http://schemas.microsoft.com/office/powerpoint/2010/main" val="358233686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BD2A058-3B3F-B3DC-B621-8EF62D24E53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think-cell data - do not delete" hidden="1">
                        <a:extLst>
                          <a:ext uri="{FF2B5EF4-FFF2-40B4-BE49-F238E27FC236}">
                            <a16:creationId xmlns:a16="http://schemas.microsoft.com/office/drawing/2014/main" id="{0BD2A058-3B3F-B3DC-B621-8EF62D24E5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61F6F35A-7257-A764-570F-24AE4544FFDA}"/>
              </a:ext>
            </a:extLst>
          </p:cNvPr>
          <p:cNvSpPr>
            <a:spLocks noGrp="1"/>
          </p:cNvSpPr>
          <p:nvPr>
            <p:ph type="ftr" sz="quarter" idx="19"/>
          </p:nvPr>
        </p:nvSpPr>
        <p:spPr/>
        <p:txBody>
          <a:bodyPr wrap="square" anchor="ctr">
            <a:normAutofit/>
          </a:bodyPr>
          <a:lstStyle/>
          <a:p>
            <a:pPr algn="l">
              <a:spcAft>
                <a:spcPts val="600"/>
              </a:spcAft>
            </a:pPr>
            <a:r>
              <a:rPr lang="en-US" dirty="0"/>
              <a:t>KONFIDENSIELT</a:t>
            </a:r>
          </a:p>
        </p:txBody>
      </p:sp>
      <p:sp>
        <p:nvSpPr>
          <p:cNvPr id="5" name="Slide Number Placeholder 4">
            <a:extLst>
              <a:ext uri="{FF2B5EF4-FFF2-40B4-BE49-F238E27FC236}">
                <a16:creationId xmlns:a16="http://schemas.microsoft.com/office/drawing/2014/main" id="{75976AF4-76DB-9CF0-A0D1-7EFA6FC84B0A}"/>
              </a:ext>
            </a:extLst>
          </p:cNvPr>
          <p:cNvSpPr>
            <a:spLocks noGrp="1"/>
          </p:cNvSpPr>
          <p:nvPr>
            <p:ph type="sldNum" sz="quarter" idx="20"/>
          </p:nvPr>
        </p:nvSpPr>
        <p:spPr/>
        <p:txBody>
          <a:bodyPr wrap="square" anchor="ctr">
            <a:normAutofit/>
          </a:bodyPr>
          <a:lstStyle/>
          <a:p>
            <a:pPr>
              <a:spcAft>
                <a:spcPts val="600"/>
              </a:spcAft>
            </a:pPr>
            <a:fld id="{6C385236-B7BA-4938-9EA6-6DEC8CA653D7}" type="slidenum">
              <a:rPr lang="en-US" smtClean="0"/>
              <a:pPr>
                <a:spcAft>
                  <a:spcPts val="600"/>
                </a:spcAft>
              </a:pPr>
              <a:t>20</a:t>
            </a:fld>
            <a:endParaRPr lang="en-US"/>
          </a:p>
        </p:txBody>
      </p:sp>
      <p:sp>
        <p:nvSpPr>
          <p:cNvPr id="9" name="Text Placeholder 8">
            <a:extLst>
              <a:ext uri="{FF2B5EF4-FFF2-40B4-BE49-F238E27FC236}">
                <a16:creationId xmlns:a16="http://schemas.microsoft.com/office/drawing/2014/main" id="{D9293DB7-18D8-7025-D233-9183D666004C}"/>
              </a:ext>
            </a:extLst>
          </p:cNvPr>
          <p:cNvSpPr>
            <a:spLocks noGrp="1"/>
          </p:cNvSpPr>
          <p:nvPr>
            <p:ph type="body" sz="quarter" idx="14"/>
          </p:nvPr>
        </p:nvSpPr>
        <p:spPr/>
        <p:txBody>
          <a:bodyPr>
            <a:normAutofit/>
          </a:bodyPr>
          <a:lstStyle/>
          <a:p>
            <a:r>
              <a:rPr lang="en-US" dirty="0"/>
              <a:t>Nye </a:t>
            </a:r>
            <a:r>
              <a:rPr lang="en-US" dirty="0" err="1"/>
              <a:t>globale</a:t>
            </a:r>
            <a:r>
              <a:rPr lang="en-US" dirty="0"/>
              <a:t> </a:t>
            </a:r>
            <a:r>
              <a:rPr lang="en-US" dirty="0" err="1"/>
              <a:t>delenumre</a:t>
            </a:r>
            <a:r>
              <a:rPr lang="en-US" dirty="0"/>
              <a:t>*</a:t>
            </a:r>
          </a:p>
        </p:txBody>
      </p:sp>
      <p:sp>
        <p:nvSpPr>
          <p:cNvPr id="8" name="Title 7">
            <a:extLst>
              <a:ext uri="{FF2B5EF4-FFF2-40B4-BE49-F238E27FC236}">
                <a16:creationId xmlns:a16="http://schemas.microsoft.com/office/drawing/2014/main" id="{9B9DB6AC-CAB3-0E0C-5ECF-D4B9A8ABE8F8}"/>
              </a:ext>
            </a:extLst>
          </p:cNvPr>
          <p:cNvSpPr>
            <a:spLocks noGrp="1"/>
          </p:cNvSpPr>
          <p:nvPr>
            <p:ph type="title"/>
          </p:nvPr>
        </p:nvSpPr>
        <p:spPr/>
        <p:txBody>
          <a:bodyPr vert="horz" anchor="t">
            <a:noAutofit/>
          </a:bodyPr>
          <a:lstStyle/>
          <a:p>
            <a:r>
              <a:rPr lang="en-US" dirty="0" err="1"/>
              <a:t>Hierarki</a:t>
            </a:r>
            <a:r>
              <a:rPr lang="en-US" dirty="0"/>
              <a:t> VP300</a:t>
            </a:r>
          </a:p>
        </p:txBody>
      </p:sp>
      <p:graphicFrame>
        <p:nvGraphicFramePr>
          <p:cNvPr id="10" name="Table 9">
            <a:extLst>
              <a:ext uri="{FF2B5EF4-FFF2-40B4-BE49-F238E27FC236}">
                <a16:creationId xmlns:a16="http://schemas.microsoft.com/office/drawing/2014/main" id="{26EE3458-A28C-B948-960B-FCE1FB46C265}"/>
              </a:ext>
            </a:extLst>
          </p:cNvPr>
          <p:cNvGraphicFramePr>
            <a:graphicFrameLocks noGrp="1"/>
          </p:cNvGraphicFramePr>
          <p:nvPr>
            <p:extLst>
              <p:ext uri="{D42A27DB-BD31-4B8C-83A1-F6EECF244321}">
                <p14:modId xmlns:p14="http://schemas.microsoft.com/office/powerpoint/2010/main" val="4276246195"/>
              </p:ext>
            </p:extLst>
          </p:nvPr>
        </p:nvGraphicFramePr>
        <p:xfrm>
          <a:off x="475520" y="1412875"/>
          <a:ext cx="11232000" cy="4198440"/>
        </p:xfrm>
        <a:graphic>
          <a:graphicData uri="http://schemas.openxmlformats.org/drawingml/2006/table">
            <a:tbl>
              <a:tblPr firstRow="1"/>
              <a:tblGrid>
                <a:gridCol w="2160000">
                  <a:extLst>
                    <a:ext uri="{9D8B030D-6E8A-4147-A177-3AD203B41FA5}">
                      <a16:colId xmlns:a16="http://schemas.microsoft.com/office/drawing/2014/main" val="1037348348"/>
                    </a:ext>
                  </a:extLst>
                </a:gridCol>
                <a:gridCol w="2160000">
                  <a:extLst>
                    <a:ext uri="{9D8B030D-6E8A-4147-A177-3AD203B41FA5}">
                      <a16:colId xmlns:a16="http://schemas.microsoft.com/office/drawing/2014/main" val="1201817649"/>
                    </a:ext>
                  </a:extLst>
                </a:gridCol>
                <a:gridCol w="2160000">
                  <a:extLst>
                    <a:ext uri="{9D8B030D-6E8A-4147-A177-3AD203B41FA5}">
                      <a16:colId xmlns:a16="http://schemas.microsoft.com/office/drawing/2014/main" val="1468763889"/>
                    </a:ext>
                  </a:extLst>
                </a:gridCol>
                <a:gridCol w="4752000">
                  <a:extLst>
                    <a:ext uri="{9D8B030D-6E8A-4147-A177-3AD203B41FA5}">
                      <a16:colId xmlns:a16="http://schemas.microsoft.com/office/drawing/2014/main" val="1868493934"/>
                    </a:ext>
                  </a:extLst>
                </a:gridCol>
              </a:tblGrid>
              <a:tr h="0">
                <a:tc>
                  <a:txBody>
                    <a:bodyPr/>
                    <a:lstStyle/>
                    <a:p>
                      <a:pPr algn="l" rtl="0" fontAlgn="t">
                        <a:spcBef>
                          <a:spcPts val="0"/>
                        </a:spcBef>
                        <a:spcAft>
                          <a:spcPts val="0"/>
                        </a:spcAft>
                      </a:pPr>
                      <a:r>
                        <a:rPr lang="nb" sz="1000" b="0" i="0" u="none" strike="noStrike" baseline="0">
                          <a:solidFill>
                            <a:schemeClr val="tx1"/>
                          </a:solidFill>
                          <a:effectLst/>
                          <a:latin typeface="+mj-lt"/>
                          <a:ea typeface="+mj-lt"/>
                          <a:cs typeface="+mj-lt"/>
                        </a:rPr>
                        <a:t>Plattform – L4</a:t>
                      </a:r>
                    </a:p>
                  </a:txBody>
                  <a:tcPr marL="0" marR="0" marT="36000" marB="3600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l" rtl="0" fontAlgn="t">
                        <a:spcBef>
                          <a:spcPts val="0"/>
                        </a:spcBef>
                        <a:spcAft>
                          <a:spcPts val="0"/>
                        </a:spcAft>
                      </a:pPr>
                      <a:r>
                        <a:rPr lang="nb" sz="1000" b="0" i="0" u="none" strike="noStrike" baseline="0">
                          <a:solidFill>
                            <a:schemeClr val="tx1"/>
                          </a:solidFill>
                          <a:effectLst/>
                          <a:latin typeface="+mj-lt"/>
                          <a:ea typeface="+mj-lt"/>
                          <a:cs typeface="+mj-lt"/>
                        </a:rPr>
                        <a:t>Variant – L5 </a:t>
                      </a:r>
                    </a:p>
                  </a:txBody>
                  <a:tcPr marL="0" marR="0" marT="36000" marB="3600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l" rtl="0" fontAlgn="t">
                        <a:spcBef>
                          <a:spcPts val="0"/>
                        </a:spcBef>
                        <a:spcAft>
                          <a:spcPts val="0"/>
                        </a:spcAft>
                      </a:pPr>
                      <a:r>
                        <a:rPr lang="nb" sz="1000" b="0" i="0" u="none" strike="noStrike" baseline="0">
                          <a:solidFill>
                            <a:schemeClr val="tx1"/>
                          </a:solidFill>
                          <a:effectLst/>
                          <a:latin typeface="+mj-lt"/>
                          <a:ea typeface="+mj-lt"/>
                          <a:cs typeface="+mj-lt"/>
                        </a:rPr>
                        <a:t>PN</a:t>
                      </a:r>
                    </a:p>
                  </a:txBody>
                  <a:tcPr marL="0" marR="0" marT="36000" marB="3600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l" rtl="0" fontAlgn="t">
                        <a:spcBef>
                          <a:spcPts val="0"/>
                        </a:spcBef>
                        <a:spcAft>
                          <a:spcPts val="0"/>
                        </a:spcAft>
                      </a:pPr>
                      <a:r>
                        <a:rPr lang="nb" sz="1000" b="0" i="0" u="none" strike="noStrike" baseline="0" dirty="0">
                          <a:solidFill>
                            <a:schemeClr val="tx1"/>
                          </a:solidFill>
                          <a:effectLst/>
                          <a:latin typeface="+mj-lt"/>
                          <a:ea typeface="+mj-lt"/>
                          <a:cs typeface="+mj-lt"/>
                        </a:rPr>
                        <a:t>Maskinnivå – L6</a:t>
                      </a:r>
                    </a:p>
                  </a:txBody>
                  <a:tcPr marL="0" marR="0" marT="36000" marB="3600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414391"/>
                  </a:ext>
                </a:extLst>
              </a:tr>
              <a:tr h="0">
                <a:tc rowSpan="19">
                  <a:txBody>
                    <a:bodyPr/>
                    <a:lstStyle/>
                    <a:p>
                      <a:pPr algn="l" fontAlgn="b"/>
                      <a:r>
                        <a:rPr lang="da-DK" sz="900" b="0" i="0" u="none" strike="noStrike">
                          <a:solidFill>
                            <a:schemeClr val="tx1"/>
                          </a:solidFill>
                          <a:effectLst/>
                          <a:latin typeface="+mn-lt"/>
                        </a:rPr>
                        <a:t>97452 – VP300 ll</a:t>
                      </a:r>
                    </a:p>
                  </a:txBody>
                  <a:tcPr marL="0" marR="0" marT="36000" marB="36000" anchor="ctr">
                    <a:lnL>
                      <a:noFill/>
                    </a:lnL>
                    <a:lnR>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107421148</a:t>
                      </a:r>
                    </a:p>
                  </a:txBody>
                  <a:tcPr marL="0" marR="0" marT="36000" marB="36000" anchor="ctr">
                    <a:lnL>
                      <a:noFill/>
                    </a:lnL>
                    <a:lnR>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HEPA C US</a:t>
                      </a:r>
                    </a:p>
                  </a:txBody>
                  <a:tcPr marL="0" marR="0" marT="36000" marB="36000" anchor="ctr">
                    <a:lnL>
                      <a:noFill/>
                    </a:lnL>
                    <a:lnR>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24075351"/>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107421155</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ZA</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820139957"/>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107421152</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fontAlgn="b"/>
                      <a:r>
                        <a:rPr lang="da-DK" sz="900" b="0" i="0" u="none" strike="noStrike">
                          <a:solidFill>
                            <a:schemeClr val="tx1"/>
                          </a:solidFill>
                          <a:effectLst/>
                          <a:latin typeface="+mn-lt"/>
                        </a:rPr>
                        <a:t>VP300 C AU/NZ</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237979708"/>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Basic</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107421150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R BASIC XC JP</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831024149"/>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Basic</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107421154</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BASIC C CN</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809748229"/>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107421153</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fontAlgn="ctr"/>
                      <a:r>
                        <a:rPr lang="fr-FR" sz="900" b="0" i="0" u="none" strike="noStrike">
                          <a:solidFill>
                            <a:schemeClr val="tx1"/>
                          </a:solidFill>
                          <a:effectLst/>
                          <a:latin typeface="+mn-lt"/>
                        </a:rPr>
                        <a:t>VP300 HEPA TC AU/NZ</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938704215"/>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Basic</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107421151</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US" sz="900" b="0" i="0" u="none" strike="noStrike">
                          <a:solidFill>
                            <a:schemeClr val="tx1"/>
                          </a:solidFill>
                          <a:effectLst/>
                          <a:latin typeface="+mn-lt"/>
                        </a:rPr>
                        <a:t>VP300 R HEPA BASIC XC JP</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146722413"/>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107421158</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HEPA XT CN</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652550957"/>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107421160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HEPA PINK EC AU/NZ</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99784396"/>
                  </a:ext>
                </a:extLst>
              </a:tr>
              <a:tr h="0">
                <a:tc vMerge="1">
                  <a:txBody>
                    <a:bodyPr/>
                    <a:lstStyle/>
                    <a:p>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S2</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107421142</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pt-BR" sz="900" b="0" i="0" u="none" strike="noStrike">
                          <a:solidFill>
                            <a:schemeClr val="tx1"/>
                          </a:solidFill>
                          <a:effectLst/>
                          <a:latin typeface="+mn-lt"/>
                        </a:rPr>
                        <a:t>VP300 HEPA EP S2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220103248"/>
                  </a:ext>
                </a:extLst>
              </a:tr>
              <a:tr h="0">
                <a:tc vMerge="1">
                  <a:txBody>
                    <a:bodyPr/>
                    <a:lstStyle/>
                    <a:p>
                      <a:pPr algn="ctr" fontAlgn="b"/>
                      <a:endParaRPr lang="da-DK" sz="1200" b="0" i="0" u="none" strike="noStrike">
                        <a:solidFill>
                          <a:srgbClr val="000000"/>
                        </a:solidFill>
                        <a:effectLst/>
                        <a:latin typeface="+mn-lt"/>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107421143</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HEPA EC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015154211"/>
                  </a:ext>
                </a:extLst>
              </a:tr>
              <a:tr h="0">
                <a:tc vMerge="1">
                  <a:txBody>
                    <a:bodyPr/>
                    <a:lstStyle/>
                    <a:p>
                      <a:pPr algn="ctr" fontAlgn="b"/>
                      <a:endParaRPr lang="da-DK" sz="1200" b="0" i="0" u="none" strike="noStrike">
                        <a:solidFill>
                          <a:srgbClr val="000000"/>
                        </a:solidFill>
                        <a:effectLst/>
                        <a:latin typeface="+mn-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107421145</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HEPA XT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603087459"/>
                  </a:ext>
                </a:extLst>
              </a:tr>
              <a:tr h="0">
                <a:tc vMerge="1">
                  <a:txBody>
                    <a:bodyPr/>
                    <a:lstStyle/>
                    <a:p>
                      <a:pPr algn="ctr" fontAlgn="b"/>
                      <a:endParaRPr lang="da-DK" sz="1200" b="0" i="0" u="none" strike="noStrike">
                        <a:solidFill>
                          <a:srgbClr val="000000"/>
                        </a:solidFill>
                        <a:effectLst/>
                        <a:latin typeface="+mn-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107421156</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fr-FR" sz="900" b="0" i="0" u="none" strike="noStrike">
                          <a:solidFill>
                            <a:schemeClr val="tx1"/>
                          </a:solidFill>
                          <a:effectLst/>
                          <a:latin typeface="+mn-lt"/>
                        </a:rPr>
                        <a:t>VP300 HEPA PINK T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510805351"/>
                  </a:ext>
                </a:extLst>
              </a:tr>
              <a:tr h="0">
                <a:tc vMerge="1">
                  <a:txBody>
                    <a:bodyPr/>
                    <a:lstStyle/>
                    <a:p>
                      <a:pPr algn="ctr" fontAlgn="b"/>
                      <a:endParaRPr lang="da-DK" sz="1200" b="0" i="0" u="none" strike="noStrike">
                        <a:solidFill>
                          <a:srgbClr val="000000"/>
                        </a:solidFill>
                        <a:effectLst/>
                        <a:latin typeface="+mn-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107421149</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HEPA TC CH</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737593173"/>
                  </a:ext>
                </a:extLst>
              </a:tr>
              <a:tr h="0">
                <a:tc vMerge="1">
                  <a:txBody>
                    <a:bodyPr/>
                    <a:lstStyle/>
                    <a:p>
                      <a:pPr algn="ctr" fontAlgn="b"/>
                      <a:endParaRPr lang="da-DK" sz="1200" b="0" i="0" u="none" strike="noStrike">
                        <a:solidFill>
                          <a:srgbClr val="000000"/>
                        </a:solidFill>
                        <a:effectLst/>
                        <a:latin typeface="+mn-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Basic</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107421144</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HEPA BASIC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726615295"/>
                  </a:ext>
                </a:extLst>
              </a:tr>
              <a:tr h="0">
                <a:tc vMerge="1">
                  <a:txBody>
                    <a:bodyPr/>
                    <a:lstStyle/>
                    <a:p>
                      <a:pPr algn="ctr" fontAlgn="b"/>
                      <a:endParaRPr lang="da-DK" sz="1200" b="0" i="0" u="none" strike="noStrike">
                        <a:solidFill>
                          <a:srgbClr val="000000"/>
                        </a:solidFill>
                        <a:effectLst/>
                        <a:latin typeface="+mn-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107421146</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HEPA C UK</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024898239"/>
                  </a:ext>
                </a:extLst>
              </a:tr>
              <a:tr h="0">
                <a:tc vMerge="1">
                  <a:txBody>
                    <a:bodyPr/>
                    <a:lstStyle/>
                    <a:p>
                      <a:pPr algn="ctr" fontAlgn="b"/>
                      <a:endParaRPr lang="da-DK" sz="1200" b="0" i="0" u="none" strike="noStrike">
                        <a:solidFill>
                          <a:srgbClr val="000000"/>
                        </a:solidFill>
                        <a:effectLst/>
                        <a:latin typeface="+mn-lt"/>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 S2</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107421147</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nl-NL" sz="900" b="0" i="0" u="none" strike="noStrike" dirty="0">
                          <a:solidFill>
                            <a:schemeClr val="tx1"/>
                          </a:solidFill>
                          <a:effectLst/>
                          <a:latin typeface="+mn-lt"/>
                        </a:rPr>
                        <a:t>VP300 HEPA XECP S2 UK</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841769734"/>
                  </a:ext>
                </a:extLst>
              </a:tr>
              <a:tr h="0">
                <a:tc vMerge="1">
                  <a:txBody>
                    <a:bodyPr/>
                    <a:lstStyle/>
                    <a:p>
                      <a:pPr algn="ctr" fontAlgn="b"/>
                      <a:endParaRPr lang="da-DK" sz="1200" b="0" i="0" u="none" strike="noStrike">
                        <a:solidFill>
                          <a:srgbClr val="000000"/>
                        </a:solidFill>
                        <a:effectLst/>
                        <a:latin typeface="+mn-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107421157</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e-DE" sz="900" b="0" i="0" u="none" strike="noStrike">
                          <a:solidFill>
                            <a:schemeClr val="tx1"/>
                          </a:solidFill>
                          <a:effectLst/>
                          <a:latin typeface="+mn-lt"/>
                        </a:rPr>
                        <a:t>VP300 R HEPA T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966745948"/>
                  </a:ext>
                </a:extLst>
              </a:tr>
              <a:tr h="0">
                <a:tc vMerge="1">
                  <a:txBody>
                    <a:bodyPr/>
                    <a:lstStyle/>
                    <a:p>
                      <a:pPr algn="ctr" fontAlgn="b"/>
                      <a:endParaRPr lang="da-DK" sz="1200" b="0" i="0" u="none" strike="noStrike">
                        <a:solidFill>
                          <a:srgbClr val="000000"/>
                        </a:solidFill>
                        <a:effectLst/>
                        <a:latin typeface="+mn-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VP300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107421159</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dirty="0">
                          <a:solidFill>
                            <a:schemeClr val="tx1"/>
                          </a:solidFill>
                          <a:effectLst/>
                          <a:latin typeface="+mn-lt"/>
                        </a:rPr>
                        <a:t>VP300 R HEPA EC UK</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022148314"/>
                  </a:ext>
                </a:extLst>
              </a:tr>
            </a:tbl>
          </a:graphicData>
        </a:graphic>
      </p:graphicFrame>
      <p:sp>
        <p:nvSpPr>
          <p:cNvPr id="2" name="TextBox 1">
            <a:extLst>
              <a:ext uri="{FF2B5EF4-FFF2-40B4-BE49-F238E27FC236}">
                <a16:creationId xmlns:a16="http://schemas.microsoft.com/office/drawing/2014/main" id="{AA4BDFD2-7180-C45D-C005-39E2D84DEC91}"/>
              </a:ext>
            </a:extLst>
          </p:cNvPr>
          <p:cNvSpPr txBox="1"/>
          <p:nvPr/>
        </p:nvSpPr>
        <p:spPr>
          <a:xfrm>
            <a:off x="475520" y="6301954"/>
            <a:ext cx="4401280" cy="123111"/>
          </a:xfrm>
          <a:prstGeom prst="rect">
            <a:avLst/>
          </a:prstGeom>
          <a:noFill/>
        </p:spPr>
        <p:txBody>
          <a:bodyPr wrap="square" lIns="0" tIns="0" rIns="0" bIns="0" rtlCol="0">
            <a:spAutoFit/>
          </a:bodyPr>
          <a:lstStyle/>
          <a:p>
            <a:pPr algn="l"/>
            <a:r>
              <a:rPr lang="en-DK" sz="800" dirty="0"/>
              <a:t>*Modeller produsert som merkevaresamarbeid er ikke med i salgspresentasjonen</a:t>
            </a:r>
          </a:p>
        </p:txBody>
      </p:sp>
    </p:spTree>
    <p:extLst>
      <p:ext uri="{BB962C8B-B14F-4D97-AF65-F5344CB8AC3E}">
        <p14:creationId xmlns:p14="http://schemas.microsoft.com/office/powerpoint/2010/main" val="138490619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BD2A058-3B3F-B3DC-B621-8EF62D24E53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think-cell data - do not delete" hidden="1">
                        <a:extLst>
                          <a:ext uri="{FF2B5EF4-FFF2-40B4-BE49-F238E27FC236}">
                            <a16:creationId xmlns:a16="http://schemas.microsoft.com/office/drawing/2014/main" id="{0BD2A058-3B3F-B3DC-B621-8EF62D24E5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61F6F35A-7257-A764-570F-24AE4544FFDA}"/>
              </a:ext>
            </a:extLst>
          </p:cNvPr>
          <p:cNvSpPr>
            <a:spLocks noGrp="1"/>
          </p:cNvSpPr>
          <p:nvPr>
            <p:ph type="ftr" sz="quarter" idx="19"/>
          </p:nvPr>
        </p:nvSpPr>
        <p:spPr/>
        <p:txBody>
          <a:bodyPr wrap="square" anchor="ctr">
            <a:normAutofit/>
          </a:bodyPr>
          <a:lstStyle/>
          <a:p>
            <a:pPr algn="l">
              <a:spcAft>
                <a:spcPts val="600"/>
              </a:spcAft>
            </a:pPr>
            <a:r>
              <a:rPr lang="en-US" dirty="0"/>
              <a:t>KONFIDENSIELT</a:t>
            </a:r>
          </a:p>
        </p:txBody>
      </p:sp>
      <p:sp>
        <p:nvSpPr>
          <p:cNvPr id="5" name="Slide Number Placeholder 4">
            <a:extLst>
              <a:ext uri="{FF2B5EF4-FFF2-40B4-BE49-F238E27FC236}">
                <a16:creationId xmlns:a16="http://schemas.microsoft.com/office/drawing/2014/main" id="{75976AF4-76DB-9CF0-A0D1-7EFA6FC84B0A}"/>
              </a:ext>
            </a:extLst>
          </p:cNvPr>
          <p:cNvSpPr>
            <a:spLocks noGrp="1"/>
          </p:cNvSpPr>
          <p:nvPr>
            <p:ph type="sldNum" sz="quarter" idx="20"/>
          </p:nvPr>
        </p:nvSpPr>
        <p:spPr/>
        <p:txBody>
          <a:bodyPr wrap="square" anchor="ctr">
            <a:normAutofit/>
          </a:bodyPr>
          <a:lstStyle/>
          <a:p>
            <a:pPr>
              <a:spcAft>
                <a:spcPts val="600"/>
              </a:spcAft>
            </a:pPr>
            <a:fld id="{6C385236-B7BA-4938-9EA6-6DEC8CA653D7}" type="slidenum">
              <a:rPr lang="en-US" smtClean="0"/>
              <a:pPr>
                <a:spcAft>
                  <a:spcPts val="600"/>
                </a:spcAft>
              </a:pPr>
              <a:t>21</a:t>
            </a:fld>
            <a:endParaRPr lang="en-US"/>
          </a:p>
        </p:txBody>
      </p:sp>
      <p:sp>
        <p:nvSpPr>
          <p:cNvPr id="9" name="Text Placeholder 8">
            <a:extLst>
              <a:ext uri="{FF2B5EF4-FFF2-40B4-BE49-F238E27FC236}">
                <a16:creationId xmlns:a16="http://schemas.microsoft.com/office/drawing/2014/main" id="{D9293DB7-18D8-7025-D233-9183D666004C}"/>
              </a:ext>
            </a:extLst>
          </p:cNvPr>
          <p:cNvSpPr>
            <a:spLocks noGrp="1"/>
          </p:cNvSpPr>
          <p:nvPr>
            <p:ph type="body" sz="quarter" idx="14"/>
          </p:nvPr>
        </p:nvSpPr>
        <p:spPr/>
        <p:txBody>
          <a:bodyPr>
            <a:normAutofit/>
          </a:bodyPr>
          <a:lstStyle/>
          <a:p>
            <a:r>
              <a:rPr lang="en-US" dirty="0"/>
              <a:t>Nye </a:t>
            </a:r>
            <a:r>
              <a:rPr lang="en-US" dirty="0" err="1"/>
              <a:t>globale</a:t>
            </a:r>
            <a:r>
              <a:rPr lang="en-US" dirty="0"/>
              <a:t> </a:t>
            </a:r>
            <a:r>
              <a:rPr lang="en-US" dirty="0" err="1"/>
              <a:t>delenumre</a:t>
            </a:r>
            <a:r>
              <a:rPr lang="en-US" dirty="0"/>
              <a:t>*</a:t>
            </a:r>
          </a:p>
        </p:txBody>
      </p:sp>
      <p:sp>
        <p:nvSpPr>
          <p:cNvPr id="8" name="Title 7">
            <a:extLst>
              <a:ext uri="{FF2B5EF4-FFF2-40B4-BE49-F238E27FC236}">
                <a16:creationId xmlns:a16="http://schemas.microsoft.com/office/drawing/2014/main" id="{9B9DB6AC-CAB3-0E0C-5ECF-D4B9A8ABE8F8}"/>
              </a:ext>
            </a:extLst>
          </p:cNvPr>
          <p:cNvSpPr>
            <a:spLocks noGrp="1"/>
          </p:cNvSpPr>
          <p:nvPr>
            <p:ph type="title"/>
          </p:nvPr>
        </p:nvSpPr>
        <p:spPr/>
        <p:txBody>
          <a:bodyPr vert="horz" anchor="t">
            <a:noAutofit/>
          </a:bodyPr>
          <a:lstStyle/>
          <a:p>
            <a:r>
              <a:rPr lang="en-US" dirty="0" err="1"/>
              <a:t>Hierarki</a:t>
            </a:r>
            <a:r>
              <a:rPr lang="en-US" dirty="0"/>
              <a:t> VP400</a:t>
            </a:r>
          </a:p>
        </p:txBody>
      </p:sp>
      <p:graphicFrame>
        <p:nvGraphicFramePr>
          <p:cNvPr id="10" name="Table 9">
            <a:extLst>
              <a:ext uri="{FF2B5EF4-FFF2-40B4-BE49-F238E27FC236}">
                <a16:creationId xmlns:a16="http://schemas.microsoft.com/office/drawing/2014/main" id="{26EE3458-A28C-B948-960B-FCE1FB46C265}"/>
              </a:ext>
            </a:extLst>
          </p:cNvPr>
          <p:cNvGraphicFramePr>
            <a:graphicFrameLocks noGrp="1"/>
          </p:cNvGraphicFramePr>
          <p:nvPr>
            <p:extLst>
              <p:ext uri="{D42A27DB-BD31-4B8C-83A1-F6EECF244321}">
                <p14:modId xmlns:p14="http://schemas.microsoft.com/office/powerpoint/2010/main" val="765914375"/>
              </p:ext>
            </p:extLst>
          </p:nvPr>
        </p:nvGraphicFramePr>
        <p:xfrm>
          <a:off x="479424" y="1412875"/>
          <a:ext cx="11232000" cy="2734320"/>
        </p:xfrm>
        <a:graphic>
          <a:graphicData uri="http://schemas.openxmlformats.org/drawingml/2006/table">
            <a:tbl>
              <a:tblPr firstRow="1"/>
              <a:tblGrid>
                <a:gridCol w="2160000">
                  <a:extLst>
                    <a:ext uri="{9D8B030D-6E8A-4147-A177-3AD203B41FA5}">
                      <a16:colId xmlns:a16="http://schemas.microsoft.com/office/drawing/2014/main" val="1037348348"/>
                    </a:ext>
                  </a:extLst>
                </a:gridCol>
                <a:gridCol w="2160000">
                  <a:extLst>
                    <a:ext uri="{9D8B030D-6E8A-4147-A177-3AD203B41FA5}">
                      <a16:colId xmlns:a16="http://schemas.microsoft.com/office/drawing/2014/main" val="1201817649"/>
                    </a:ext>
                  </a:extLst>
                </a:gridCol>
                <a:gridCol w="2160000">
                  <a:extLst>
                    <a:ext uri="{9D8B030D-6E8A-4147-A177-3AD203B41FA5}">
                      <a16:colId xmlns:a16="http://schemas.microsoft.com/office/drawing/2014/main" val="1468763889"/>
                    </a:ext>
                  </a:extLst>
                </a:gridCol>
                <a:gridCol w="4752000">
                  <a:extLst>
                    <a:ext uri="{9D8B030D-6E8A-4147-A177-3AD203B41FA5}">
                      <a16:colId xmlns:a16="http://schemas.microsoft.com/office/drawing/2014/main" val="1868493934"/>
                    </a:ext>
                  </a:extLst>
                </a:gridCol>
              </a:tblGrid>
              <a:tr h="0">
                <a:tc>
                  <a:txBody>
                    <a:bodyPr/>
                    <a:lstStyle/>
                    <a:p>
                      <a:pPr algn="l" rtl="0" fontAlgn="t">
                        <a:spcBef>
                          <a:spcPts val="0"/>
                        </a:spcBef>
                        <a:spcAft>
                          <a:spcPts val="0"/>
                        </a:spcAft>
                      </a:pPr>
                      <a:r>
                        <a:rPr lang="nb" sz="1000" b="0" i="0" u="none" strike="noStrike" baseline="0">
                          <a:solidFill>
                            <a:schemeClr val="tx1"/>
                          </a:solidFill>
                          <a:effectLst/>
                          <a:latin typeface="+mj-lt"/>
                          <a:ea typeface="+mj-lt"/>
                          <a:cs typeface="+mj-lt"/>
                        </a:rPr>
                        <a:t>Plattform – L4</a:t>
                      </a:r>
                    </a:p>
                  </a:txBody>
                  <a:tcPr marL="0" marR="0" marT="36000" marB="3600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l" rtl="0" fontAlgn="t">
                        <a:spcBef>
                          <a:spcPts val="0"/>
                        </a:spcBef>
                        <a:spcAft>
                          <a:spcPts val="0"/>
                        </a:spcAft>
                      </a:pPr>
                      <a:r>
                        <a:rPr lang="nb" sz="1000" b="0" i="0" u="none" strike="noStrike" baseline="0">
                          <a:solidFill>
                            <a:schemeClr val="tx1"/>
                          </a:solidFill>
                          <a:effectLst/>
                          <a:latin typeface="+mj-lt"/>
                          <a:ea typeface="+mj-lt"/>
                          <a:cs typeface="+mj-lt"/>
                        </a:rPr>
                        <a:t>Variant – L5 </a:t>
                      </a:r>
                    </a:p>
                  </a:txBody>
                  <a:tcPr marL="0" marR="0" marT="36000" marB="3600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l" rtl="0" fontAlgn="t">
                        <a:spcBef>
                          <a:spcPts val="0"/>
                        </a:spcBef>
                        <a:spcAft>
                          <a:spcPts val="0"/>
                        </a:spcAft>
                      </a:pPr>
                      <a:r>
                        <a:rPr lang="nb" sz="1000" b="0" i="0" u="none" strike="noStrike" baseline="0">
                          <a:solidFill>
                            <a:schemeClr val="tx1"/>
                          </a:solidFill>
                          <a:effectLst/>
                          <a:latin typeface="+mj-lt"/>
                          <a:ea typeface="+mj-lt"/>
                          <a:cs typeface="+mj-lt"/>
                        </a:rPr>
                        <a:t>PN</a:t>
                      </a:r>
                    </a:p>
                  </a:txBody>
                  <a:tcPr marL="0" marR="0" marT="36000" marB="3600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l" rtl="0" fontAlgn="t">
                        <a:spcBef>
                          <a:spcPts val="0"/>
                        </a:spcBef>
                        <a:spcAft>
                          <a:spcPts val="0"/>
                        </a:spcAft>
                      </a:pPr>
                      <a:r>
                        <a:rPr lang="nb" sz="1000" b="0" i="0" u="none" strike="noStrike" baseline="0" dirty="0">
                          <a:solidFill>
                            <a:schemeClr val="tx1"/>
                          </a:solidFill>
                          <a:effectLst/>
                          <a:latin typeface="+mj-lt"/>
                          <a:ea typeface="+mj-lt"/>
                          <a:cs typeface="+mj-lt"/>
                        </a:rPr>
                        <a:t>Maskinnivå – L6</a:t>
                      </a:r>
                    </a:p>
                  </a:txBody>
                  <a:tcPr marL="0" marR="0" marT="36000" marB="3600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414391"/>
                  </a:ext>
                </a:extLst>
              </a:tr>
              <a:tr h="0">
                <a:tc rowSpan="12">
                  <a:txBody>
                    <a:bodyPr/>
                    <a:lstStyle/>
                    <a:p>
                      <a:pPr algn="l" fontAlgn="b"/>
                      <a:r>
                        <a:rPr lang="da-DK" sz="900" b="0" i="0" u="none" strike="noStrike">
                          <a:solidFill>
                            <a:schemeClr val="tx1"/>
                          </a:solidFill>
                          <a:effectLst/>
                          <a:latin typeface="+mn-lt"/>
                        </a:rPr>
                        <a:t>97454 – VP400</a:t>
                      </a:r>
                    </a:p>
                  </a:txBody>
                  <a:tcPr marL="0" marR="0" marT="36000" marB="36000" anchor="ctr">
                    <a:lnL>
                      <a:noFill/>
                    </a:lnL>
                    <a:lnR>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rowSpan="12">
                  <a:txBody>
                    <a:bodyPr/>
                    <a:lstStyle/>
                    <a:p>
                      <a:pPr algn="l" rtl="0" fontAlgn="ctr"/>
                      <a:r>
                        <a:rPr lang="da-DK" sz="900" b="0" i="0" u="none" strike="noStrike">
                          <a:solidFill>
                            <a:schemeClr val="tx1"/>
                          </a:solidFill>
                          <a:effectLst/>
                          <a:latin typeface="+mn-lt"/>
                        </a:rPr>
                        <a:t>VP400</a:t>
                      </a:r>
                    </a:p>
                  </a:txBody>
                  <a:tcPr marL="0" marR="0" marT="36000" marB="36000" anchor="ctr">
                    <a:lnL>
                      <a:noFill/>
                    </a:lnL>
                    <a:lnR>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107421169</a:t>
                      </a:r>
                    </a:p>
                  </a:txBody>
                  <a:tcPr marL="0" marR="0" marT="36000" marB="36000" anchor="ctr">
                    <a:lnL>
                      <a:noFill/>
                    </a:lnL>
                    <a:lnR>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VP400 HEPA XEC EU</a:t>
                      </a:r>
                    </a:p>
                  </a:txBody>
                  <a:tcPr marL="0" marR="0" marT="36000" marB="36000" anchor="ctr">
                    <a:lnL>
                      <a:noFill/>
                    </a:lnL>
                    <a:lnR>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24075351"/>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107421171</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VP400 HEPA XT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179856111"/>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107421172</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VP400 HEPA EC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820139957"/>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107421177</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pt-BR" sz="900" b="0" i="0" u="none" strike="noStrike">
                          <a:solidFill>
                            <a:schemeClr val="tx1"/>
                          </a:solidFill>
                          <a:effectLst/>
                          <a:latin typeface="+mn-lt"/>
                        </a:rPr>
                        <a:t>VP400 R HEPA XT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237979708"/>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107421173</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VP400 HEPA XTCP CH</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16395685"/>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107421170</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VP400 HEPA XECP UK</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831024149"/>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107421174</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VP400 HEPA CP US</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809748229"/>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107421175</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fr-FR" sz="900" b="0" i="0" u="none" strike="noStrike">
                          <a:solidFill>
                            <a:schemeClr val="tx1"/>
                          </a:solidFill>
                          <a:effectLst/>
                          <a:latin typeface="+mn-lt"/>
                        </a:rPr>
                        <a:t>VP400 HEPA XTCP AU/NZ</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938704215"/>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107421176</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VP400 HEPA X CN</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146722413"/>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107421169</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VP400 HEPA XEC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652550957"/>
                  </a:ext>
                </a:extLst>
              </a:tr>
              <a:tr h="0">
                <a:tc vMerge="1">
                  <a:txBody>
                    <a:bodyPr/>
                    <a:lstStyle/>
                    <a:p>
                      <a:pPr algn="l" fontAlgn="b"/>
                      <a:endParaRPr lang="da-DK" sz="10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107421171</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a:solidFill>
                            <a:schemeClr val="tx1"/>
                          </a:solidFill>
                          <a:effectLst/>
                          <a:latin typeface="+mn-lt"/>
                        </a:rPr>
                        <a:t>VP400 HEPA XT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99784396"/>
                  </a:ext>
                </a:extLst>
              </a:tr>
              <a:tr h="0">
                <a:tc vMerge="1">
                  <a:txBody>
                    <a:bodyPr/>
                    <a:lstStyle/>
                    <a:p>
                      <a:endParaRPr/>
                    </a:p>
                  </a:txBody>
                  <a:tcPr marL="0" marR="0" marT="0" marB="0" anchor="b">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endParaRPr/>
                    </a:p>
                  </a:txBody>
                  <a:tcPr marL="0" marR="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en-DK" sz="900" b="0" i="0" u="none" strike="noStrike">
                          <a:solidFill>
                            <a:schemeClr val="tx1"/>
                          </a:solidFill>
                          <a:effectLst/>
                          <a:latin typeface="+mn-lt"/>
                        </a:rPr>
                        <a:t>107421172</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fontAlgn="ctr"/>
                      <a:r>
                        <a:rPr lang="da-DK" sz="900" b="0" i="0" u="none" strike="noStrike" dirty="0">
                          <a:solidFill>
                            <a:schemeClr val="tx1"/>
                          </a:solidFill>
                          <a:effectLst/>
                          <a:latin typeface="+mn-lt"/>
                        </a:rPr>
                        <a:t>VP400 HEPA EC EU</a:t>
                      </a:r>
                    </a:p>
                  </a:txBody>
                  <a:tcPr marL="0" marR="0" marT="36000" marB="360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220103248"/>
                  </a:ext>
                </a:extLst>
              </a:tr>
            </a:tbl>
          </a:graphicData>
        </a:graphic>
      </p:graphicFrame>
      <p:sp>
        <p:nvSpPr>
          <p:cNvPr id="2" name="TextBox 1">
            <a:extLst>
              <a:ext uri="{FF2B5EF4-FFF2-40B4-BE49-F238E27FC236}">
                <a16:creationId xmlns:a16="http://schemas.microsoft.com/office/drawing/2014/main" id="{149C4341-1E77-3B02-B9E9-337DA911EA0F}"/>
              </a:ext>
            </a:extLst>
          </p:cNvPr>
          <p:cNvSpPr txBox="1"/>
          <p:nvPr/>
        </p:nvSpPr>
        <p:spPr>
          <a:xfrm>
            <a:off x="475519" y="6301954"/>
            <a:ext cx="4597925" cy="123111"/>
          </a:xfrm>
          <a:prstGeom prst="rect">
            <a:avLst/>
          </a:prstGeom>
          <a:noFill/>
        </p:spPr>
        <p:txBody>
          <a:bodyPr wrap="square" lIns="0" tIns="0" rIns="0" bIns="0" rtlCol="0">
            <a:spAutoFit/>
          </a:bodyPr>
          <a:lstStyle/>
          <a:p>
            <a:pPr algn="l"/>
            <a:r>
              <a:rPr lang="en-DK" sz="800" dirty="0"/>
              <a:t>*Modeller produsert som merkevaresamarbeid er ikke med i salgspresentasjonen</a:t>
            </a:r>
          </a:p>
        </p:txBody>
      </p:sp>
    </p:spTree>
    <p:extLst>
      <p:ext uri="{BB962C8B-B14F-4D97-AF65-F5344CB8AC3E}">
        <p14:creationId xmlns:p14="http://schemas.microsoft.com/office/powerpoint/2010/main" val="41186191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6911FA-3949-F8F4-2DE6-ECC3C347161F}"/>
              </a:ext>
            </a:extLst>
          </p:cNvPr>
          <p:cNvSpPr>
            <a:spLocks noGrp="1"/>
          </p:cNvSpPr>
          <p:nvPr>
            <p:ph type="body" sz="quarter" idx="18"/>
          </p:nvPr>
        </p:nvSpPr>
        <p:spPr>
          <a:xfrm>
            <a:off x="479425" y="1812506"/>
            <a:ext cx="5507038" cy="4551004"/>
          </a:xfrm>
        </p:spPr>
        <p:txBody>
          <a:bodyPr/>
          <a:lstStyle/>
          <a:p>
            <a:pPr marL="0" indent="0">
              <a:buNone/>
            </a:pPr>
            <a:r>
              <a:rPr lang="en-GB" sz="1250" dirty="0"/>
              <a:t>Vi </a:t>
            </a:r>
            <a:r>
              <a:rPr lang="en-GB" sz="1250" dirty="0" err="1"/>
              <a:t>presenterer</a:t>
            </a:r>
            <a:r>
              <a:rPr lang="en-GB" sz="1250" dirty="0"/>
              <a:t> nye </a:t>
            </a:r>
            <a:r>
              <a:rPr lang="en-GB" sz="1250" dirty="0" err="1">
                <a:latin typeface="Roboto Medium" panose="02000000000000000000" pitchFamily="2" charset="0"/>
                <a:ea typeface="Roboto Medium" panose="02000000000000000000" pitchFamily="2" charset="0"/>
              </a:rPr>
              <a:t>Nilfisk</a:t>
            </a:r>
            <a:r>
              <a:rPr lang="en-GB" sz="1250" dirty="0">
                <a:latin typeface="Roboto Medium" panose="02000000000000000000" pitchFamily="2" charset="0"/>
                <a:ea typeface="Roboto Medium" panose="02000000000000000000" pitchFamily="2" charset="0"/>
              </a:rPr>
              <a:t> VP300 </a:t>
            </a:r>
            <a:r>
              <a:rPr lang="en-GB" sz="1250" dirty="0" err="1">
                <a:latin typeface="Roboto Medium" panose="02000000000000000000" pitchFamily="2" charset="0"/>
                <a:ea typeface="Roboto Medium" panose="02000000000000000000" pitchFamily="2" charset="0"/>
              </a:rPr>
              <a:t>og</a:t>
            </a:r>
            <a:r>
              <a:rPr lang="en-GB" sz="1250" dirty="0">
                <a:latin typeface="Roboto Medium" panose="02000000000000000000" pitchFamily="2" charset="0"/>
                <a:ea typeface="Roboto Medium" panose="02000000000000000000" pitchFamily="2" charset="0"/>
              </a:rPr>
              <a:t> VP400 </a:t>
            </a:r>
            <a:r>
              <a:rPr lang="nb-NO" sz="1250" dirty="0"/>
              <a:t>— kommersielle tørrstøvsugere, designet for å levere klassens høyeste ytelse med hensyn til flere viktige parametere.</a:t>
            </a:r>
          </a:p>
          <a:p>
            <a:pPr marL="0" indent="0">
              <a:buNone/>
            </a:pPr>
            <a:endParaRPr lang="nb-NO" sz="1250" dirty="0"/>
          </a:p>
          <a:p>
            <a:r>
              <a:rPr lang="nb-NO" sz="1250" dirty="0">
                <a:latin typeface="Roboto Medium" panose="02000000000000000000" pitchFamily="2" charset="0"/>
                <a:ea typeface="Roboto Medium" panose="02000000000000000000" pitchFamily="2" charset="0"/>
              </a:rPr>
              <a:t>VP300: </a:t>
            </a:r>
            <a:r>
              <a:rPr lang="nb-NO" sz="1250" dirty="0"/>
              <a:t>En forbedret versjon av den anerkjente VP300-modellen.</a:t>
            </a:r>
          </a:p>
          <a:p>
            <a:r>
              <a:rPr lang="nb-NO" sz="1250" dirty="0">
                <a:latin typeface="Roboto Medium" panose="02000000000000000000" pitchFamily="2" charset="0"/>
                <a:ea typeface="Roboto Medium" panose="02000000000000000000" pitchFamily="2" charset="0"/>
              </a:rPr>
              <a:t>VP400: </a:t>
            </a:r>
            <a:r>
              <a:rPr lang="nb-NO" sz="1250" dirty="0"/>
              <a:t>Et slitesterkt nytt tilskudd med et praktisk ledningsopprullingssystem.</a:t>
            </a:r>
          </a:p>
          <a:p>
            <a:pPr marL="0" indent="0">
              <a:buNone/>
            </a:pPr>
            <a:endParaRPr lang="nb-NO" sz="1250" dirty="0"/>
          </a:p>
          <a:p>
            <a:pPr marL="0" indent="0">
              <a:buNone/>
            </a:pPr>
            <a:r>
              <a:rPr lang="nb-NO" sz="1250" dirty="0"/>
              <a:t>Begge modellene er utviklet med tanke på operatøren:</a:t>
            </a:r>
          </a:p>
          <a:p>
            <a:r>
              <a:rPr lang="nb-NO" sz="1250" dirty="0"/>
              <a:t>Kompakt og lett for enkel håndtering.</a:t>
            </a:r>
          </a:p>
          <a:p>
            <a:r>
              <a:rPr lang="nb-NO" sz="1250" dirty="0"/>
              <a:t>Meget allsidig for å kunne tilpasses spesifikke kundebehov.</a:t>
            </a:r>
          </a:p>
          <a:p>
            <a:r>
              <a:rPr lang="nb-NO" sz="1250" dirty="0"/>
              <a:t>Pålitelighet for flere timers daglig bruk med høy ytelse.</a:t>
            </a:r>
          </a:p>
          <a:p>
            <a:r>
              <a:rPr lang="nb-NO" sz="1250" dirty="0"/>
              <a:t>Et brukervennlig grensesnitt som sikrer intuitiv betjening selv for førstegangsbrukere.</a:t>
            </a:r>
          </a:p>
          <a:p>
            <a:pPr marL="0" indent="0">
              <a:buNone/>
            </a:pPr>
            <a:endParaRPr lang="nb-NO" sz="1250" dirty="0"/>
          </a:p>
          <a:p>
            <a:pPr marL="0" indent="0">
              <a:buNone/>
            </a:pPr>
            <a:r>
              <a:rPr lang="nb-NO" sz="1250" dirty="0"/>
              <a:t>VP300 og VP400 kombinerer kraft og brukervennlighet i et kompakt format, </a:t>
            </a:r>
            <a:br>
              <a:rPr lang="nb-NO" sz="1250" dirty="0"/>
            </a:br>
            <a:r>
              <a:rPr lang="nb-NO" sz="1250" dirty="0"/>
              <a:t>noe som gjør dem ideelle for profesjonelle som ønsker effektive og pålitelige rengjøringsløsninger.</a:t>
            </a:r>
          </a:p>
        </p:txBody>
      </p:sp>
      <p:sp>
        <p:nvSpPr>
          <p:cNvPr id="3" name="Footer Placeholder 2">
            <a:extLst>
              <a:ext uri="{FF2B5EF4-FFF2-40B4-BE49-F238E27FC236}">
                <a16:creationId xmlns:a16="http://schemas.microsoft.com/office/drawing/2014/main" id="{56536C89-5A53-2D14-7475-D7CB90A7C6C3}"/>
              </a:ext>
            </a:extLst>
          </p:cNvPr>
          <p:cNvSpPr>
            <a:spLocks noGrp="1"/>
          </p:cNvSpPr>
          <p:nvPr>
            <p:ph type="ftr" sz="quarter" idx="21"/>
          </p:nvPr>
        </p:nvSpPr>
        <p:spPr/>
        <p:txBody>
          <a:bodyPr/>
          <a:lstStyle/>
          <a:p>
            <a:pPr algn="l"/>
            <a:r>
              <a:rPr lang="en-US" dirty="0"/>
              <a:t>KONFIDENSIELT</a:t>
            </a:r>
          </a:p>
        </p:txBody>
      </p:sp>
      <p:sp>
        <p:nvSpPr>
          <p:cNvPr id="4" name="Slide Number Placeholder 3">
            <a:extLst>
              <a:ext uri="{FF2B5EF4-FFF2-40B4-BE49-F238E27FC236}">
                <a16:creationId xmlns:a16="http://schemas.microsoft.com/office/drawing/2014/main" id="{CB5AF1CB-5C73-5100-2D67-611263710457}"/>
              </a:ext>
            </a:extLst>
          </p:cNvPr>
          <p:cNvSpPr>
            <a:spLocks noGrp="1"/>
          </p:cNvSpPr>
          <p:nvPr>
            <p:ph type="sldNum" sz="quarter" idx="22"/>
          </p:nvPr>
        </p:nvSpPr>
        <p:spPr/>
        <p:txBody>
          <a:bodyPr/>
          <a:lstStyle/>
          <a:p>
            <a:fld id="{6C385236-B7BA-4938-9EA6-6DEC8CA653D7}" type="slidenum">
              <a:rPr lang="en-US" smtClean="0"/>
              <a:pPr/>
              <a:t>3</a:t>
            </a:fld>
            <a:endParaRPr lang="en-US"/>
          </a:p>
        </p:txBody>
      </p:sp>
      <p:sp>
        <p:nvSpPr>
          <p:cNvPr id="6" name="Text Placeholder 5">
            <a:extLst>
              <a:ext uri="{FF2B5EF4-FFF2-40B4-BE49-F238E27FC236}">
                <a16:creationId xmlns:a16="http://schemas.microsoft.com/office/drawing/2014/main" id="{08375F00-C887-B0F1-203E-62B375547537}"/>
              </a:ext>
            </a:extLst>
          </p:cNvPr>
          <p:cNvSpPr>
            <a:spLocks noGrp="1"/>
          </p:cNvSpPr>
          <p:nvPr>
            <p:ph type="body" sz="quarter" idx="14"/>
          </p:nvPr>
        </p:nvSpPr>
        <p:spPr>
          <a:xfrm>
            <a:off x="475521" y="1273508"/>
            <a:ext cx="5507038" cy="376456"/>
          </a:xfrm>
        </p:spPr>
        <p:txBody>
          <a:bodyPr/>
          <a:lstStyle/>
          <a:p>
            <a:r>
              <a:rPr lang="en-US" dirty="0"/>
              <a:t>En </a:t>
            </a:r>
            <a:r>
              <a:rPr lang="en-US" dirty="0" err="1"/>
              <a:t>ny</a:t>
            </a:r>
            <a:r>
              <a:rPr lang="en-US" dirty="0"/>
              <a:t> </a:t>
            </a:r>
            <a:r>
              <a:rPr lang="en-US" dirty="0" err="1"/>
              <a:t>formel</a:t>
            </a:r>
            <a:r>
              <a:rPr lang="en-US" dirty="0"/>
              <a:t> for </a:t>
            </a:r>
            <a:r>
              <a:rPr lang="en-US" dirty="0" err="1"/>
              <a:t>enkelhet</a:t>
            </a:r>
            <a:endParaRPr lang="en-US" dirty="0"/>
          </a:p>
        </p:txBody>
      </p:sp>
      <p:sp>
        <p:nvSpPr>
          <p:cNvPr id="5" name="Title 4">
            <a:extLst>
              <a:ext uri="{FF2B5EF4-FFF2-40B4-BE49-F238E27FC236}">
                <a16:creationId xmlns:a16="http://schemas.microsoft.com/office/drawing/2014/main" id="{54BC2C5C-26DE-A0DB-8CDA-663A459BC80E}"/>
              </a:ext>
            </a:extLst>
          </p:cNvPr>
          <p:cNvSpPr>
            <a:spLocks noGrp="1"/>
          </p:cNvSpPr>
          <p:nvPr>
            <p:ph type="title"/>
          </p:nvPr>
        </p:nvSpPr>
        <p:spPr>
          <a:xfrm>
            <a:off x="479425" y="494490"/>
            <a:ext cx="5503134" cy="388013"/>
          </a:xfrm>
        </p:spPr>
        <p:txBody>
          <a:bodyPr/>
          <a:lstStyle/>
          <a:p>
            <a:r>
              <a:rPr lang="en-US" dirty="0" err="1"/>
              <a:t>Kompakt</a:t>
            </a:r>
            <a:r>
              <a:rPr lang="en-US" dirty="0"/>
              <a:t> </a:t>
            </a:r>
            <a:r>
              <a:rPr lang="en-US" dirty="0" err="1"/>
              <a:t>tørrstøvsuger</a:t>
            </a:r>
            <a:r>
              <a:rPr lang="en-US" dirty="0"/>
              <a:t> </a:t>
            </a:r>
            <a:br>
              <a:rPr lang="en-US" dirty="0"/>
            </a:br>
            <a:endParaRPr lang="en-US" dirty="0"/>
          </a:p>
        </p:txBody>
      </p:sp>
      <p:pic>
        <p:nvPicPr>
          <p:cNvPr id="9" name="Picture Placeholder 7" descr="A person vacuuming a room&#10;&#10;Description automatically generated">
            <a:extLst>
              <a:ext uri="{FF2B5EF4-FFF2-40B4-BE49-F238E27FC236}">
                <a16:creationId xmlns:a16="http://schemas.microsoft.com/office/drawing/2014/main" id="{4E4AB057-C478-F6C0-A9F2-C378523094A1}"/>
              </a:ext>
            </a:extLst>
          </p:cNvPr>
          <p:cNvPicPr>
            <a:picLocks noGrp="1" noChangeAspect="1"/>
          </p:cNvPicPr>
          <p:nvPr>
            <p:ph type="pic" sz="quarter" idx="17"/>
          </p:nvPr>
        </p:nvPicPr>
        <p:blipFill>
          <a:blip r:embed="rId2" cstate="print">
            <a:extLst>
              <a:ext uri="{28A0092B-C50C-407E-A947-70E740481C1C}">
                <a14:useLocalDpi xmlns:a14="http://schemas.microsoft.com/office/drawing/2010/main"/>
              </a:ext>
            </a:extLst>
          </a:blip>
          <a:srcRect t="5" b="5"/>
          <a:stretch>
            <a:fillRect/>
          </a:stretch>
        </p:blipFill>
        <p:spPr>
          <a:xfrm>
            <a:off x="6205538" y="0"/>
            <a:ext cx="5986462" cy="6284913"/>
          </a:xfrm>
          <a:prstGeom prst="rect">
            <a:avLst/>
          </a:prstGeom>
        </p:spPr>
      </p:pic>
    </p:spTree>
    <p:extLst>
      <p:ext uri="{BB962C8B-B14F-4D97-AF65-F5344CB8AC3E}">
        <p14:creationId xmlns:p14="http://schemas.microsoft.com/office/powerpoint/2010/main" val="302743669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187709-31D8-35A4-5888-D0526FFFE19F}"/>
              </a:ext>
            </a:extLst>
          </p:cNvPr>
          <p:cNvSpPr>
            <a:spLocks noGrp="1"/>
          </p:cNvSpPr>
          <p:nvPr>
            <p:ph type="ctrTitle"/>
          </p:nvPr>
        </p:nvSpPr>
        <p:spPr/>
        <p:txBody>
          <a:bodyPr/>
          <a:lstStyle/>
          <a:p>
            <a:pPr>
              <a:tabLst>
                <a:tab pos="989013" algn="l"/>
                <a:tab pos="6096000" algn="l"/>
              </a:tabLst>
            </a:pPr>
            <a:r>
              <a:rPr lang="en-US"/>
              <a:t>2</a:t>
            </a:r>
          </a:p>
        </p:txBody>
      </p:sp>
      <p:sp>
        <p:nvSpPr>
          <p:cNvPr id="9" name="Text Placeholder 8">
            <a:extLst>
              <a:ext uri="{FF2B5EF4-FFF2-40B4-BE49-F238E27FC236}">
                <a16:creationId xmlns:a16="http://schemas.microsoft.com/office/drawing/2014/main" id="{76BD1002-61D2-567F-3288-602C666DCA33}"/>
              </a:ext>
            </a:extLst>
          </p:cNvPr>
          <p:cNvSpPr>
            <a:spLocks noGrp="1"/>
          </p:cNvSpPr>
          <p:nvPr>
            <p:ph type="body" sz="quarter" idx="13"/>
          </p:nvPr>
        </p:nvSpPr>
        <p:spPr/>
        <p:txBody>
          <a:bodyPr/>
          <a:lstStyle/>
          <a:p>
            <a:r>
              <a:rPr lang="en-US" dirty="0" err="1"/>
              <a:t>Hovedbruksområder</a:t>
            </a:r>
            <a:endParaRPr lang="en-US" dirty="0"/>
          </a:p>
        </p:txBody>
      </p:sp>
      <p:sp>
        <p:nvSpPr>
          <p:cNvPr id="4" name="Footer Placeholder 3">
            <a:extLst>
              <a:ext uri="{FF2B5EF4-FFF2-40B4-BE49-F238E27FC236}">
                <a16:creationId xmlns:a16="http://schemas.microsoft.com/office/drawing/2014/main" id="{143CCD52-8DA8-1371-F88F-B797EFA4987A}"/>
              </a:ext>
            </a:extLst>
          </p:cNvPr>
          <p:cNvSpPr>
            <a:spLocks noGrp="1"/>
          </p:cNvSpPr>
          <p:nvPr>
            <p:ph type="ftr" sz="quarter" idx="15"/>
          </p:nvPr>
        </p:nvSpPr>
        <p:spPr/>
        <p:txBody>
          <a:bodyPr/>
          <a:lstStyle/>
          <a:p>
            <a:pPr algn="l"/>
            <a:r>
              <a:rPr lang="en-US" dirty="0"/>
              <a:t>KONFIDENSIELT</a:t>
            </a:r>
          </a:p>
        </p:txBody>
      </p:sp>
      <p:sp>
        <p:nvSpPr>
          <p:cNvPr id="5" name="Slide Number Placeholder 4">
            <a:extLst>
              <a:ext uri="{FF2B5EF4-FFF2-40B4-BE49-F238E27FC236}">
                <a16:creationId xmlns:a16="http://schemas.microsoft.com/office/drawing/2014/main" id="{A61AAC7D-11A7-AFB3-DA60-26F2209C9713}"/>
              </a:ext>
            </a:extLst>
          </p:cNvPr>
          <p:cNvSpPr>
            <a:spLocks noGrp="1"/>
          </p:cNvSpPr>
          <p:nvPr>
            <p:ph type="sldNum" sz="quarter" idx="16"/>
          </p:nvPr>
        </p:nvSpPr>
        <p:spPr/>
        <p:txBody>
          <a:bodyPr/>
          <a:lstStyle/>
          <a:p>
            <a:fld id="{6C385236-B7BA-4938-9EA6-6DEC8CA653D7}" type="slidenum">
              <a:rPr lang="en-US" smtClean="0"/>
              <a:pPr/>
              <a:t>4</a:t>
            </a:fld>
            <a:endParaRPr lang="en-US"/>
          </a:p>
        </p:txBody>
      </p:sp>
    </p:spTree>
    <p:extLst>
      <p:ext uri="{BB962C8B-B14F-4D97-AF65-F5344CB8AC3E}">
        <p14:creationId xmlns:p14="http://schemas.microsoft.com/office/powerpoint/2010/main" val="208293467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A367258-2D22-BD88-0C0C-A09375124877}"/>
              </a:ext>
            </a:extLst>
          </p:cNvPr>
          <p:cNvSpPr>
            <a:spLocks noGrp="1"/>
          </p:cNvSpPr>
          <p:nvPr>
            <p:ph type="ftr" sz="quarter" idx="19"/>
          </p:nvPr>
        </p:nvSpPr>
        <p:spPr/>
        <p:txBody>
          <a:bodyPr/>
          <a:lstStyle/>
          <a:p>
            <a:pPr algn="l"/>
            <a:r>
              <a:rPr lang="en-US" dirty="0"/>
              <a:t>KONFIDENSIELT</a:t>
            </a:r>
          </a:p>
        </p:txBody>
      </p:sp>
      <p:sp>
        <p:nvSpPr>
          <p:cNvPr id="5" name="Slide Number Placeholder 4">
            <a:extLst>
              <a:ext uri="{FF2B5EF4-FFF2-40B4-BE49-F238E27FC236}">
                <a16:creationId xmlns:a16="http://schemas.microsoft.com/office/drawing/2014/main" id="{417F9A4F-2F2C-3B77-3B82-1BE269B42CAC}"/>
              </a:ext>
            </a:extLst>
          </p:cNvPr>
          <p:cNvSpPr>
            <a:spLocks noGrp="1"/>
          </p:cNvSpPr>
          <p:nvPr>
            <p:ph type="sldNum" sz="quarter" idx="20"/>
          </p:nvPr>
        </p:nvSpPr>
        <p:spPr/>
        <p:txBody>
          <a:bodyPr/>
          <a:lstStyle/>
          <a:p>
            <a:fld id="{6C385236-B7BA-4938-9EA6-6DEC8CA653D7}" type="slidenum">
              <a:rPr lang="en-US" smtClean="0"/>
              <a:pPr/>
              <a:t>5</a:t>
            </a:fld>
            <a:endParaRPr lang="en-US"/>
          </a:p>
        </p:txBody>
      </p:sp>
      <p:sp>
        <p:nvSpPr>
          <p:cNvPr id="26" name="Content Placeholder 1">
            <a:extLst>
              <a:ext uri="{FF2B5EF4-FFF2-40B4-BE49-F238E27FC236}">
                <a16:creationId xmlns:a16="http://schemas.microsoft.com/office/drawing/2014/main" id="{65531487-FB54-E59F-89DD-CEDDF3C76B1E}"/>
              </a:ext>
            </a:extLst>
          </p:cNvPr>
          <p:cNvSpPr txBox="1">
            <a:spLocks/>
          </p:cNvSpPr>
          <p:nvPr/>
        </p:nvSpPr>
        <p:spPr>
          <a:xfrm>
            <a:off x="488051" y="1620773"/>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Rengjøringsbyråer</a:t>
            </a:r>
            <a:endParaRPr lang="en-US" dirty="0"/>
          </a:p>
        </p:txBody>
      </p:sp>
      <p:sp>
        <p:nvSpPr>
          <p:cNvPr id="27" name="Text Placeholder 8">
            <a:extLst>
              <a:ext uri="{FF2B5EF4-FFF2-40B4-BE49-F238E27FC236}">
                <a16:creationId xmlns:a16="http://schemas.microsoft.com/office/drawing/2014/main" id="{04A75E69-3F2C-A092-50EF-178FCA9525BA}"/>
              </a:ext>
            </a:extLst>
          </p:cNvPr>
          <p:cNvSpPr>
            <a:spLocks noGrp="1"/>
          </p:cNvSpPr>
          <p:nvPr>
            <p:ph type="body" sz="quarter" idx="14"/>
          </p:nvPr>
        </p:nvSpPr>
        <p:spPr>
          <a:xfrm>
            <a:off x="475521" y="873877"/>
            <a:ext cx="11235102" cy="376456"/>
          </a:xfrm>
        </p:spPr>
        <p:txBody>
          <a:bodyPr/>
          <a:lstStyle/>
          <a:p>
            <a:r>
              <a:rPr lang="da-DK" dirty="0"/>
              <a:t>Primærkunder | CC&amp;I</a:t>
            </a:r>
          </a:p>
        </p:txBody>
      </p:sp>
      <p:sp>
        <p:nvSpPr>
          <p:cNvPr id="28" name="Title 12">
            <a:extLst>
              <a:ext uri="{FF2B5EF4-FFF2-40B4-BE49-F238E27FC236}">
                <a16:creationId xmlns:a16="http://schemas.microsoft.com/office/drawing/2014/main" id="{0EA9AF8E-35DE-47CE-E504-52AC68CAC377}"/>
              </a:ext>
            </a:extLst>
          </p:cNvPr>
          <p:cNvSpPr>
            <a:spLocks noGrp="1"/>
          </p:cNvSpPr>
          <p:nvPr>
            <p:ph type="title"/>
          </p:nvPr>
        </p:nvSpPr>
        <p:spPr>
          <a:xfrm>
            <a:off x="479425" y="494490"/>
            <a:ext cx="11233150" cy="388013"/>
          </a:xfrm>
        </p:spPr>
        <p:txBody>
          <a:bodyPr vert="horz"/>
          <a:lstStyle/>
          <a:p>
            <a:r>
              <a:rPr lang="en-US" dirty="0" err="1"/>
              <a:t>Målsegmenter</a:t>
            </a:r>
            <a:r>
              <a:rPr lang="en-US" dirty="0"/>
              <a:t> </a:t>
            </a:r>
          </a:p>
        </p:txBody>
      </p:sp>
      <p:sp>
        <p:nvSpPr>
          <p:cNvPr id="29" name="Content Placeholder 1">
            <a:extLst>
              <a:ext uri="{FF2B5EF4-FFF2-40B4-BE49-F238E27FC236}">
                <a16:creationId xmlns:a16="http://schemas.microsoft.com/office/drawing/2014/main" id="{8B77A281-0965-AB65-06F4-FB1E483F6B70}"/>
              </a:ext>
            </a:extLst>
          </p:cNvPr>
          <p:cNvSpPr txBox="1">
            <a:spLocks/>
          </p:cNvSpPr>
          <p:nvPr/>
        </p:nvSpPr>
        <p:spPr>
          <a:xfrm>
            <a:off x="3331455" y="1629719"/>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Institusjoner</a:t>
            </a:r>
            <a:endParaRPr lang="en-US" dirty="0"/>
          </a:p>
        </p:txBody>
      </p:sp>
      <p:sp>
        <p:nvSpPr>
          <p:cNvPr id="30" name="Content Placeholder 1">
            <a:extLst>
              <a:ext uri="{FF2B5EF4-FFF2-40B4-BE49-F238E27FC236}">
                <a16:creationId xmlns:a16="http://schemas.microsoft.com/office/drawing/2014/main" id="{85CE48DB-D73F-3F08-CBDA-8272E2CF4068}"/>
              </a:ext>
            </a:extLst>
          </p:cNvPr>
          <p:cNvSpPr txBox="1">
            <a:spLocks/>
          </p:cNvSpPr>
          <p:nvPr/>
        </p:nvSpPr>
        <p:spPr>
          <a:xfrm>
            <a:off x="6177135" y="1629719"/>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Hotell</a:t>
            </a:r>
            <a:r>
              <a:rPr lang="en-US" dirty="0"/>
              <a:t>, restaurant </a:t>
            </a:r>
            <a:r>
              <a:rPr lang="en-US" dirty="0" err="1"/>
              <a:t>og</a:t>
            </a:r>
            <a:r>
              <a:rPr lang="en-US" dirty="0"/>
              <a:t> </a:t>
            </a:r>
            <a:r>
              <a:rPr lang="en-US" dirty="0" err="1"/>
              <a:t>reiseliv</a:t>
            </a:r>
            <a:endParaRPr lang="en-US" dirty="0"/>
          </a:p>
        </p:txBody>
      </p:sp>
      <p:sp>
        <p:nvSpPr>
          <p:cNvPr id="31" name="Content Placeholder 1">
            <a:extLst>
              <a:ext uri="{FF2B5EF4-FFF2-40B4-BE49-F238E27FC236}">
                <a16:creationId xmlns:a16="http://schemas.microsoft.com/office/drawing/2014/main" id="{AFB1FAE5-E06B-C8C7-091A-8BA1FDC800CF}"/>
              </a:ext>
            </a:extLst>
          </p:cNvPr>
          <p:cNvSpPr txBox="1">
            <a:spLocks/>
          </p:cNvSpPr>
          <p:nvPr/>
        </p:nvSpPr>
        <p:spPr>
          <a:xfrm>
            <a:off x="9022814" y="1629720"/>
            <a:ext cx="2696110" cy="2251642"/>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Offentlig</a:t>
            </a:r>
            <a:r>
              <a:rPr lang="en-US" dirty="0"/>
              <a:t> </a:t>
            </a:r>
            <a:r>
              <a:rPr lang="en-US" err="1"/>
              <a:t>administrasjon</a:t>
            </a:r>
            <a:r>
              <a:rPr lang="en-US"/>
              <a:t> </a:t>
            </a:r>
            <a:br>
              <a:rPr lang="en-US"/>
            </a:br>
            <a:r>
              <a:rPr lang="en-US"/>
              <a:t>og kontorer</a:t>
            </a:r>
            <a:endParaRPr lang="en-US" dirty="0"/>
          </a:p>
        </p:txBody>
      </p:sp>
      <p:pic>
        <p:nvPicPr>
          <p:cNvPr id="32" name="Picture 31">
            <a:extLst>
              <a:ext uri="{FF2B5EF4-FFF2-40B4-BE49-F238E27FC236}">
                <a16:creationId xmlns:a16="http://schemas.microsoft.com/office/drawing/2014/main" id="{A8C78734-C080-31D3-5CDF-31799C2389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775" y="1620772"/>
            <a:ext cx="2696111" cy="1410071"/>
          </a:xfrm>
          <a:prstGeom prst="rect">
            <a:avLst/>
          </a:prstGeom>
        </p:spPr>
      </p:pic>
      <p:pic>
        <p:nvPicPr>
          <p:cNvPr id="33" name="Picture 32">
            <a:extLst>
              <a:ext uri="{FF2B5EF4-FFF2-40B4-BE49-F238E27FC236}">
                <a16:creationId xmlns:a16="http://schemas.microsoft.com/office/drawing/2014/main" id="{891A453B-37E5-A5A7-6C41-6EB816244F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1455" y="1629720"/>
            <a:ext cx="2696111" cy="1401123"/>
          </a:xfrm>
          <a:prstGeom prst="rect">
            <a:avLst/>
          </a:prstGeom>
        </p:spPr>
      </p:pic>
      <p:pic>
        <p:nvPicPr>
          <p:cNvPr id="34" name="Picture 33">
            <a:extLst>
              <a:ext uri="{FF2B5EF4-FFF2-40B4-BE49-F238E27FC236}">
                <a16:creationId xmlns:a16="http://schemas.microsoft.com/office/drawing/2014/main" id="{25D304B9-1BA0-FF78-7EDC-6CFB55CFE5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22814" y="1629719"/>
            <a:ext cx="2696111" cy="1401123"/>
          </a:xfrm>
          <a:prstGeom prst="rect">
            <a:avLst/>
          </a:prstGeom>
        </p:spPr>
      </p:pic>
      <p:sp>
        <p:nvSpPr>
          <p:cNvPr id="35" name="Content Placeholder 1">
            <a:extLst>
              <a:ext uri="{FF2B5EF4-FFF2-40B4-BE49-F238E27FC236}">
                <a16:creationId xmlns:a16="http://schemas.microsoft.com/office/drawing/2014/main" id="{4F0CEB8A-FBCD-263B-C3C1-CA46D526FC46}"/>
              </a:ext>
            </a:extLst>
          </p:cNvPr>
          <p:cNvSpPr txBox="1">
            <a:spLocks/>
          </p:cNvSpPr>
          <p:nvPr/>
        </p:nvSpPr>
        <p:spPr>
          <a:xfrm>
            <a:off x="1903295" y="4016990"/>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Undervisning</a:t>
            </a:r>
            <a:endParaRPr lang="en-US" dirty="0"/>
          </a:p>
        </p:txBody>
      </p:sp>
      <p:sp>
        <p:nvSpPr>
          <p:cNvPr id="36" name="Content Placeholder 1">
            <a:extLst>
              <a:ext uri="{FF2B5EF4-FFF2-40B4-BE49-F238E27FC236}">
                <a16:creationId xmlns:a16="http://schemas.microsoft.com/office/drawing/2014/main" id="{D1EA3E9C-824B-9503-EAA9-BBDCC33811C2}"/>
              </a:ext>
            </a:extLst>
          </p:cNvPr>
          <p:cNvSpPr txBox="1">
            <a:spLocks/>
          </p:cNvSpPr>
          <p:nvPr/>
        </p:nvSpPr>
        <p:spPr>
          <a:xfrm>
            <a:off x="4752879" y="4016990"/>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Helsevesen</a:t>
            </a:r>
            <a:endParaRPr lang="en-US" dirty="0"/>
          </a:p>
        </p:txBody>
      </p:sp>
      <p:sp>
        <p:nvSpPr>
          <p:cNvPr id="37" name="Content Placeholder 1">
            <a:extLst>
              <a:ext uri="{FF2B5EF4-FFF2-40B4-BE49-F238E27FC236}">
                <a16:creationId xmlns:a16="http://schemas.microsoft.com/office/drawing/2014/main" id="{0272F387-A5C9-0F13-2592-28A8BB34C431}"/>
              </a:ext>
            </a:extLst>
          </p:cNvPr>
          <p:cNvSpPr txBox="1">
            <a:spLocks/>
          </p:cNvSpPr>
          <p:nvPr/>
        </p:nvSpPr>
        <p:spPr>
          <a:xfrm>
            <a:off x="7598559" y="4016990"/>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Detaljhandel</a:t>
            </a:r>
            <a:endParaRPr lang="en-US" dirty="0"/>
          </a:p>
        </p:txBody>
      </p:sp>
      <p:pic>
        <p:nvPicPr>
          <p:cNvPr id="38" name="Picture 37">
            <a:extLst>
              <a:ext uri="{FF2B5EF4-FFF2-40B4-BE49-F238E27FC236}">
                <a16:creationId xmlns:a16="http://schemas.microsoft.com/office/drawing/2014/main" id="{4A7DB9A5-C964-2893-B959-3C0681C7E39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07199" y="4016991"/>
            <a:ext cx="2696111" cy="1401123"/>
          </a:xfrm>
          <a:prstGeom prst="rect">
            <a:avLst/>
          </a:prstGeom>
        </p:spPr>
      </p:pic>
      <p:pic>
        <p:nvPicPr>
          <p:cNvPr id="39" name="Picture 38">
            <a:extLst>
              <a:ext uri="{FF2B5EF4-FFF2-40B4-BE49-F238E27FC236}">
                <a16:creationId xmlns:a16="http://schemas.microsoft.com/office/drawing/2014/main" id="{2E5A2409-D2C7-FB94-D7B2-F9141A43753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52879" y="4016991"/>
            <a:ext cx="2696111" cy="1401123"/>
          </a:xfrm>
          <a:prstGeom prst="rect">
            <a:avLst/>
          </a:prstGeom>
        </p:spPr>
      </p:pic>
      <p:pic>
        <p:nvPicPr>
          <p:cNvPr id="40" name="Picture 39">
            <a:extLst>
              <a:ext uri="{FF2B5EF4-FFF2-40B4-BE49-F238E27FC236}">
                <a16:creationId xmlns:a16="http://schemas.microsoft.com/office/drawing/2014/main" id="{9C7793F9-41D5-AFAC-D0B7-3EB2019965C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598558" y="4016988"/>
            <a:ext cx="2696111" cy="1401123"/>
          </a:xfrm>
          <a:prstGeom prst="rect">
            <a:avLst/>
          </a:prstGeom>
        </p:spPr>
      </p:pic>
      <p:pic>
        <p:nvPicPr>
          <p:cNvPr id="41" name="Picture 40" descr="A person holding a suitcase and looking at his phone&#10;&#10;Description automatically generated">
            <a:extLst>
              <a:ext uri="{FF2B5EF4-FFF2-40B4-BE49-F238E27FC236}">
                <a16:creationId xmlns:a16="http://schemas.microsoft.com/office/drawing/2014/main" id="{7EDBDFA1-4866-757C-C048-E29E17ED3D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81039" y="1629718"/>
            <a:ext cx="2692206" cy="1406896"/>
          </a:xfrm>
          <a:prstGeom prst="rect">
            <a:avLst/>
          </a:prstGeom>
        </p:spPr>
      </p:pic>
    </p:spTree>
    <p:extLst>
      <p:ext uri="{BB962C8B-B14F-4D97-AF65-F5344CB8AC3E}">
        <p14:creationId xmlns:p14="http://schemas.microsoft.com/office/powerpoint/2010/main" val="43524669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59E80AA6-C8BD-FEF5-2A31-122F342890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6" name="think-cell data - do not delete" hidden="1">
                        <a:extLst>
                          <a:ext uri="{FF2B5EF4-FFF2-40B4-BE49-F238E27FC236}">
                            <a16:creationId xmlns:a16="http://schemas.microsoft.com/office/drawing/2014/main" id="{59E80AA6-C8BD-FEF5-2A31-122F342890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260C3BC2-CD46-F5AC-9A2F-615629BD81C7}"/>
              </a:ext>
            </a:extLst>
          </p:cNvPr>
          <p:cNvSpPr>
            <a:spLocks noGrp="1"/>
          </p:cNvSpPr>
          <p:nvPr>
            <p:ph type="ftr" sz="quarter" idx="21"/>
          </p:nvPr>
        </p:nvSpPr>
        <p:spPr/>
        <p: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B3BBC5"/>
                </a:solidFill>
                <a:effectLst/>
                <a:uLnTx/>
                <a:uFillTx/>
                <a:latin typeface="Roboto Light"/>
                <a:ea typeface="+mn-ea"/>
                <a:cs typeface="+mn-cs"/>
              </a:rPr>
              <a:t>KONFIDENSIELT</a:t>
            </a:r>
          </a:p>
        </p:txBody>
      </p:sp>
      <p:sp>
        <p:nvSpPr>
          <p:cNvPr id="6" name="Slide Number Placeholder 5">
            <a:extLst>
              <a:ext uri="{FF2B5EF4-FFF2-40B4-BE49-F238E27FC236}">
                <a16:creationId xmlns:a16="http://schemas.microsoft.com/office/drawing/2014/main" id="{3F7B1C8C-E160-42EB-07B2-8B9843319EAF}"/>
              </a:ext>
            </a:extLst>
          </p:cNvPr>
          <p:cNvSpPr>
            <a:spLocks noGrp="1"/>
          </p:cNvSpPr>
          <p:nvPr>
            <p:ph type="sldNum" sz="quarter" idx="22"/>
          </p:nvPr>
        </p:nvSpPr>
        <p:spPr/>
        <p: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fld id="{6C385236-B7BA-4938-9EA6-6DEC8CA653D7}" type="slidenum">
              <a:rPr kumimoji="0" lang="en-US" sz="1000" b="0" i="0" u="none" strike="noStrike" kern="1200" cap="none" spc="0" normalizeH="0" baseline="0" noProof="0" smtClean="0">
                <a:ln>
                  <a:noFill/>
                </a:ln>
                <a:solidFill>
                  <a:srgbClr val="B3BBC5"/>
                </a:solidFill>
                <a:effectLst/>
                <a:uLnTx/>
                <a:uFillTx/>
                <a:latin typeface="Roboto Light"/>
                <a:ea typeface="+mn-ea"/>
                <a:cs typeface="+mn-cs"/>
              </a:rPr>
              <a:pPr marL="0" marR="0" lvl="0" indent="0" algn="l" defTabSz="1023967"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B3BBC5"/>
              </a:solidFill>
              <a:effectLst/>
              <a:uLnTx/>
              <a:uFillTx/>
              <a:latin typeface="Roboto Light"/>
              <a:ea typeface="+mn-ea"/>
              <a:cs typeface="+mn-cs"/>
            </a:endParaRPr>
          </a:p>
        </p:txBody>
      </p:sp>
      <p:sp>
        <p:nvSpPr>
          <p:cNvPr id="33" name="Content Placeholder 32">
            <a:extLst>
              <a:ext uri="{FF2B5EF4-FFF2-40B4-BE49-F238E27FC236}">
                <a16:creationId xmlns:a16="http://schemas.microsoft.com/office/drawing/2014/main" id="{421540CD-7CEE-79AE-8EA7-46DD90763588}"/>
              </a:ext>
            </a:extLst>
          </p:cNvPr>
          <p:cNvSpPr>
            <a:spLocks noGrp="1"/>
          </p:cNvSpPr>
          <p:nvPr>
            <p:ph sz="quarter" idx="18"/>
          </p:nvPr>
        </p:nvSpPr>
        <p:spPr/>
        <p:txBody>
          <a:bodyPr/>
          <a:lstStyle/>
          <a:p>
            <a:pPr marL="0" indent="0">
              <a:spcBef>
                <a:spcPts val="0"/>
              </a:spcBef>
              <a:spcAft>
                <a:spcPts val="600"/>
              </a:spcAft>
              <a:buNone/>
              <a:defRPr/>
            </a:pPr>
            <a:r>
              <a:rPr kumimoji="0" lang="nb-NO" sz="1800" i="0" u="none" strike="noStrike" kern="1200" cap="none" spc="0" normalizeH="0" baseline="0" noProof="0" dirty="0">
                <a:ln>
                  <a:noFill/>
                </a:ln>
                <a:solidFill>
                  <a:srgbClr val="28313F"/>
                </a:solidFill>
                <a:effectLst/>
                <a:uLnTx/>
                <a:uFillTx/>
                <a:latin typeface="+mj-lt"/>
                <a:ea typeface="Roboto Light"/>
                <a:cs typeface="Arial"/>
              </a:rPr>
              <a:t>VP300 – en enda større suksess</a:t>
            </a:r>
          </a:p>
          <a:p>
            <a:pPr marL="252000" marR="0" lvl="0" indent="-252000" defTabSz="1023967"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da-DK" sz="1400" b="0" i="0" u="none" strike="noStrike" kern="1200" cap="none" spc="0" normalizeH="0" baseline="0" noProof="0" dirty="0">
                <a:ln>
                  <a:noFill/>
                </a:ln>
                <a:solidFill>
                  <a:srgbClr val="28313F"/>
                </a:solidFill>
                <a:effectLst/>
                <a:uLnTx/>
                <a:uFillTx/>
                <a:latin typeface="Roboto Light"/>
                <a:ea typeface="Roboto Light" panose="02000000000000000000" pitchFamily="2" charset="0"/>
                <a:cs typeface="Arial" panose="020B0604020202020204" pitchFamily="34" charset="0"/>
              </a:rPr>
              <a:t>Kompakt og lett</a:t>
            </a:r>
          </a:p>
          <a:p>
            <a:pPr marL="252000" marR="0" lvl="0" indent="-252000" defTabSz="1023967"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da-DK" sz="1400" b="0" i="0" u="none" strike="noStrike" kern="1200" cap="none" spc="0" normalizeH="0" baseline="0" noProof="0" dirty="0">
                <a:ln>
                  <a:noFill/>
                </a:ln>
                <a:solidFill>
                  <a:srgbClr val="28313F"/>
                </a:solidFill>
                <a:effectLst/>
                <a:uLnTx/>
                <a:uFillTx/>
                <a:latin typeface="Roboto Light"/>
                <a:ea typeface="Roboto Light" panose="02000000000000000000" pitchFamily="2" charset="0"/>
                <a:cs typeface="Arial" panose="020B0604020202020204" pitchFamily="34" charset="0"/>
              </a:rPr>
              <a:t>Driftssikker</a:t>
            </a:r>
          </a:p>
          <a:p>
            <a:pPr marL="252000" marR="0" lvl="0" indent="-252000" defTabSz="1023967"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da-DK" sz="1400" b="0" i="0" u="none" strike="noStrike" kern="1200" cap="none" spc="0" normalizeH="0" baseline="0" noProof="0" dirty="0">
                <a:ln>
                  <a:noFill/>
                </a:ln>
                <a:solidFill>
                  <a:srgbClr val="28313F"/>
                </a:solidFill>
                <a:effectLst/>
                <a:uLnTx/>
                <a:uFillTx/>
                <a:latin typeface="Roboto Light"/>
                <a:ea typeface="Roboto Light" panose="02000000000000000000" pitchFamily="2" charset="0"/>
                <a:cs typeface="Arial" panose="020B0604020202020204" pitchFamily="34" charset="0"/>
              </a:rPr>
              <a:t>Enkel – høy produktivitet</a:t>
            </a:r>
          </a:p>
        </p:txBody>
      </p:sp>
      <p:sp>
        <p:nvSpPr>
          <p:cNvPr id="34" name="Content Placeholder 33">
            <a:extLst>
              <a:ext uri="{FF2B5EF4-FFF2-40B4-BE49-F238E27FC236}">
                <a16:creationId xmlns:a16="http://schemas.microsoft.com/office/drawing/2014/main" id="{79D7C5E0-C62C-F8BA-03F6-69185729C364}"/>
              </a:ext>
            </a:extLst>
          </p:cNvPr>
          <p:cNvSpPr>
            <a:spLocks noGrp="1"/>
          </p:cNvSpPr>
          <p:nvPr>
            <p:ph sz="quarter" idx="23"/>
          </p:nvPr>
        </p:nvSpPr>
        <p:spPr/>
        <p:txBody>
          <a:bodyPr/>
          <a:lstStyle/>
          <a:p>
            <a:pPr marL="0" marR="0" indent="0">
              <a:spcBef>
                <a:spcPts val="0"/>
              </a:spcBef>
              <a:spcAft>
                <a:spcPts val="600"/>
              </a:spcAft>
              <a:buNone/>
              <a:defRPr/>
            </a:pPr>
            <a:r>
              <a:rPr lang="en-US" sz="1800" dirty="0">
                <a:solidFill>
                  <a:srgbClr val="28313F"/>
                </a:solidFill>
                <a:latin typeface="+mj-lt"/>
                <a:ea typeface="Roboto Light"/>
                <a:cs typeface="Arial"/>
              </a:rPr>
              <a:t>VP400 – </a:t>
            </a:r>
            <a:r>
              <a:rPr lang="en-US" sz="1800" dirty="0" err="1">
                <a:solidFill>
                  <a:srgbClr val="28313F"/>
                </a:solidFill>
                <a:latin typeface="+mj-lt"/>
                <a:ea typeface="Roboto Light"/>
                <a:cs typeface="Arial"/>
              </a:rPr>
              <a:t>ny</a:t>
            </a:r>
            <a:r>
              <a:rPr lang="en-US" sz="1800" dirty="0">
                <a:solidFill>
                  <a:srgbClr val="28313F"/>
                </a:solidFill>
                <a:latin typeface="+mj-lt"/>
                <a:ea typeface="Roboto Light"/>
                <a:cs typeface="Arial"/>
              </a:rPr>
              <a:t> (</a:t>
            </a:r>
            <a:r>
              <a:rPr lang="en-US" sz="1800" dirty="0" err="1">
                <a:solidFill>
                  <a:srgbClr val="28313F"/>
                </a:solidFill>
                <a:latin typeface="+mj-lt"/>
                <a:ea typeface="Roboto Light"/>
                <a:cs typeface="Arial"/>
              </a:rPr>
              <a:t>og</a:t>
            </a:r>
            <a:r>
              <a:rPr lang="en-US" sz="1800" dirty="0">
                <a:solidFill>
                  <a:srgbClr val="28313F"/>
                </a:solidFill>
                <a:latin typeface="+mj-lt"/>
                <a:ea typeface="Roboto Light"/>
                <a:cs typeface="Arial"/>
              </a:rPr>
              <a:t> best) </a:t>
            </a:r>
            <a:r>
              <a:rPr lang="en-US" sz="1800" dirty="0" err="1">
                <a:solidFill>
                  <a:srgbClr val="28313F"/>
                </a:solidFill>
                <a:latin typeface="+mj-lt"/>
                <a:ea typeface="Roboto Light"/>
                <a:cs typeface="Arial"/>
              </a:rPr>
              <a:t>i</a:t>
            </a:r>
            <a:r>
              <a:rPr lang="en-US" sz="1800" dirty="0">
                <a:solidFill>
                  <a:srgbClr val="28313F"/>
                </a:solidFill>
                <a:latin typeface="+mj-lt"/>
                <a:ea typeface="Roboto Light"/>
                <a:cs typeface="Arial"/>
              </a:rPr>
              <a:t> </a:t>
            </a:r>
            <a:r>
              <a:rPr lang="en-US" sz="1800" dirty="0" err="1">
                <a:solidFill>
                  <a:srgbClr val="28313F"/>
                </a:solidFill>
                <a:latin typeface="+mj-lt"/>
                <a:ea typeface="Roboto Light"/>
                <a:cs typeface="Arial"/>
              </a:rPr>
              <a:t>klassen</a:t>
            </a:r>
            <a:endParaRPr lang="en-US" sz="1800" dirty="0">
              <a:solidFill>
                <a:srgbClr val="28313F"/>
              </a:solidFill>
              <a:latin typeface="+mj-lt"/>
              <a:ea typeface="Roboto Light"/>
              <a:cs typeface="Arial"/>
            </a:endParaRPr>
          </a:p>
          <a:p>
            <a:pPr marL="252000" marR="0" lvl="0" indent="-252000" defTabSz="1023967"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nb-NO" sz="1400" b="0" i="0" u="none" strike="noStrike" kern="1200" cap="none" spc="0" normalizeH="0" baseline="0" noProof="0" dirty="0">
                <a:ln>
                  <a:noFill/>
                </a:ln>
                <a:solidFill>
                  <a:srgbClr val="28313F"/>
                </a:solidFill>
                <a:effectLst/>
                <a:uLnTx/>
                <a:uFillTx/>
                <a:latin typeface="Roboto Light"/>
                <a:ea typeface="Roboto Light"/>
                <a:cs typeface="Arial"/>
              </a:rPr>
              <a:t>Effektiv</a:t>
            </a:r>
          </a:p>
          <a:p>
            <a:pPr marL="252000" marR="0" lvl="0" indent="-252000" defTabSz="1023967"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nb-NO" sz="1400" b="0" i="0" u="none" strike="noStrike" kern="1200" cap="none" spc="0" normalizeH="0" baseline="0" noProof="0" dirty="0">
                <a:ln>
                  <a:noFill/>
                </a:ln>
                <a:solidFill>
                  <a:srgbClr val="28313F"/>
                </a:solidFill>
                <a:effectLst/>
                <a:uLnTx/>
                <a:uFillTx/>
                <a:latin typeface="Roboto Light"/>
                <a:ea typeface="Roboto Light"/>
                <a:cs typeface="Arial"/>
              </a:rPr>
              <a:t>Slitesterkt opprullingssystem</a:t>
            </a:r>
          </a:p>
          <a:p>
            <a:pPr marL="252000" marR="0" lvl="0" indent="-252000" defTabSz="1023967"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nb-NO" sz="1400" b="0" i="0" u="none" strike="noStrike" kern="1200" cap="none" spc="0" normalizeH="0" baseline="0" noProof="0" dirty="0">
                <a:ln>
                  <a:noFill/>
                </a:ln>
                <a:solidFill>
                  <a:srgbClr val="28313F"/>
                </a:solidFill>
                <a:effectLst/>
                <a:uLnTx/>
                <a:uFillTx/>
                <a:latin typeface="Roboto Light"/>
                <a:ea typeface="Roboto Light"/>
                <a:cs typeface="Arial"/>
              </a:rPr>
              <a:t>Ikke noe strev – spar tid og penger</a:t>
            </a:r>
          </a:p>
        </p:txBody>
      </p:sp>
      <p:sp>
        <p:nvSpPr>
          <p:cNvPr id="8" name="Title 7">
            <a:extLst>
              <a:ext uri="{FF2B5EF4-FFF2-40B4-BE49-F238E27FC236}">
                <a16:creationId xmlns:a16="http://schemas.microsoft.com/office/drawing/2014/main" id="{B2DE3105-E8FC-9506-059D-CB83AEEEF814}"/>
              </a:ext>
            </a:extLst>
          </p:cNvPr>
          <p:cNvSpPr>
            <a:spLocks noGrp="1"/>
          </p:cNvSpPr>
          <p:nvPr>
            <p:ph type="title"/>
          </p:nvPr>
        </p:nvSpPr>
        <p:spPr>
          <a:xfrm>
            <a:off x="479425" y="468390"/>
            <a:ext cx="11233150" cy="388013"/>
          </a:xfrm>
        </p:spPr>
        <p:txBody>
          <a:bodyPr vert="horz"/>
          <a:lstStyle/>
          <a:p>
            <a:r>
              <a:rPr lang="en-DK" dirty="0"/>
              <a:t>VP300 og VP400 i korte trekk</a:t>
            </a:r>
          </a:p>
        </p:txBody>
      </p:sp>
      <p:pic>
        <p:nvPicPr>
          <p:cNvPr id="3" name="Picture 2" descr="A vacuum cleaner with a black background&#10;&#10;Description automatically generated">
            <a:extLst>
              <a:ext uri="{FF2B5EF4-FFF2-40B4-BE49-F238E27FC236}">
                <a16:creationId xmlns:a16="http://schemas.microsoft.com/office/drawing/2014/main" id="{0423DB1E-3240-378C-800B-19E0B11107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14700" y="2143672"/>
            <a:ext cx="2781300" cy="4047293"/>
          </a:xfrm>
          <a:prstGeom prst="rect">
            <a:avLst/>
          </a:prstGeom>
        </p:spPr>
      </p:pic>
      <p:pic>
        <p:nvPicPr>
          <p:cNvPr id="4" name="Picture 3" descr="A vacuum cleaner with a black handle&#10;&#10;Description automatically generated">
            <a:extLst>
              <a:ext uri="{FF2B5EF4-FFF2-40B4-BE49-F238E27FC236}">
                <a16:creationId xmlns:a16="http://schemas.microsoft.com/office/drawing/2014/main" id="{6A7261BC-3B55-38AF-6E69-D63802A2D1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06820" y="2090041"/>
            <a:ext cx="2765195" cy="4159439"/>
          </a:xfrm>
          <a:prstGeom prst="rect">
            <a:avLst/>
          </a:prstGeom>
        </p:spPr>
      </p:pic>
      <p:sp>
        <p:nvSpPr>
          <p:cNvPr id="7" name="TextBox 6">
            <a:extLst>
              <a:ext uri="{FF2B5EF4-FFF2-40B4-BE49-F238E27FC236}">
                <a16:creationId xmlns:a16="http://schemas.microsoft.com/office/drawing/2014/main" id="{4ECD7394-AC30-F56F-CFF6-68B0D367088A}"/>
              </a:ext>
            </a:extLst>
          </p:cNvPr>
          <p:cNvSpPr txBox="1"/>
          <p:nvPr/>
        </p:nvSpPr>
        <p:spPr>
          <a:xfrm>
            <a:off x="749596" y="3103395"/>
            <a:ext cx="2888339" cy="2824106"/>
          </a:xfrm>
          <a:prstGeom prst="rect">
            <a:avLst/>
          </a:prstGeom>
          <a:noFill/>
        </p:spPr>
        <p:txBody>
          <a:bodyPr wrap="square" lIns="0" tIns="0" rIns="0" bIns="0" rtlCol="0">
            <a:spAutoFit/>
          </a:bodyPr>
          <a:lstStyle/>
          <a:p>
            <a:pPr marL="0" indent="0">
              <a:lnSpc>
                <a:spcPct val="120000"/>
              </a:lnSpc>
              <a:spcBef>
                <a:spcPts val="0"/>
              </a:spcBef>
              <a:buNone/>
              <a:defRPr/>
            </a:pPr>
            <a:r>
              <a:rPr lang="nb-NO" sz="1400" kern="100" dirty="0">
                <a:effectLst/>
                <a:latin typeface="Roboto Light"/>
                <a:ea typeface="Roboto Light"/>
                <a:cs typeface="Roboto"/>
              </a:rPr>
              <a:t>VP300 utmerker seg med sitt nye og flotte neste generasjons design. Den har bedre ergonomi på håndtaket, låsen og den bøyde enden, noe som gir mindre belastning. Den har dessuten størst posevolum i klassen samt enkel ledningshåndtering. I tillegg er den </a:t>
            </a:r>
            <a:br>
              <a:rPr lang="nb-NO" sz="1400" kern="100" dirty="0">
                <a:effectLst/>
                <a:latin typeface="Roboto Light"/>
                <a:ea typeface="Roboto Light"/>
                <a:cs typeface="Roboto"/>
              </a:rPr>
            </a:br>
            <a:r>
              <a:rPr lang="nb-NO" sz="1400" kern="100" dirty="0">
                <a:effectLst/>
                <a:latin typeface="Roboto Light"/>
                <a:ea typeface="Roboto Light"/>
                <a:cs typeface="Roboto"/>
              </a:rPr>
              <a:t>så stillegående at rengjøringen kan foregå uten å forstyrre. </a:t>
            </a:r>
          </a:p>
          <a:p>
            <a:pPr marL="0" indent="0">
              <a:lnSpc>
                <a:spcPct val="120000"/>
              </a:lnSpc>
              <a:spcBef>
                <a:spcPts val="0"/>
              </a:spcBef>
              <a:buNone/>
              <a:defRPr/>
            </a:pPr>
            <a:endParaRPr lang="nb-NO" sz="1400" kern="100" dirty="0">
              <a:effectLst/>
              <a:latin typeface="Roboto Light"/>
              <a:ea typeface="Roboto Light"/>
              <a:cs typeface="Roboto"/>
            </a:endParaRPr>
          </a:p>
        </p:txBody>
      </p:sp>
      <p:sp>
        <p:nvSpPr>
          <p:cNvPr id="10" name="TextBox 9">
            <a:extLst>
              <a:ext uri="{FF2B5EF4-FFF2-40B4-BE49-F238E27FC236}">
                <a16:creationId xmlns:a16="http://schemas.microsoft.com/office/drawing/2014/main" id="{6050F285-F0C2-7D25-1A53-0257E136EFCE}"/>
              </a:ext>
            </a:extLst>
          </p:cNvPr>
          <p:cNvSpPr txBox="1"/>
          <p:nvPr/>
        </p:nvSpPr>
        <p:spPr>
          <a:xfrm>
            <a:off x="6511814" y="3103395"/>
            <a:ext cx="3172959" cy="2565574"/>
          </a:xfrm>
          <a:prstGeom prst="rect">
            <a:avLst/>
          </a:prstGeom>
          <a:noFill/>
        </p:spPr>
        <p:txBody>
          <a:bodyPr wrap="square" lIns="0" tIns="0" rIns="0" bIns="0" rtlCol="0">
            <a:spAutoFit/>
          </a:bodyPr>
          <a:lstStyle/>
          <a:p>
            <a:pPr algn="l">
              <a:lnSpc>
                <a:spcPct val="120000"/>
              </a:lnSpc>
            </a:pPr>
            <a:r>
              <a:rPr lang="nb-NO" sz="1400" kern="100" dirty="0">
                <a:effectLst/>
                <a:latin typeface="Roboto Light"/>
                <a:ea typeface="Roboto Light"/>
                <a:cs typeface="Roboto"/>
              </a:rPr>
              <a:t>VP400 utmerker seg med enestående ytelse og brukervennlighet i en </a:t>
            </a:r>
            <a:br>
              <a:rPr lang="nb-NO" sz="1400" kern="100" dirty="0">
                <a:effectLst/>
                <a:latin typeface="Roboto Light"/>
                <a:ea typeface="Roboto Light"/>
                <a:cs typeface="Roboto"/>
              </a:rPr>
            </a:br>
            <a:r>
              <a:rPr lang="nb-NO" sz="1400" kern="100" dirty="0">
                <a:effectLst/>
                <a:latin typeface="Roboto Light"/>
                <a:ea typeface="Roboto Light"/>
                <a:cs typeface="Roboto"/>
              </a:rPr>
              <a:t>kompakt beholder for tidsbesparende produktivitet. En av de beste funksjonene er den enkle ledningsopprullingen som eliminerer risikoen for tidkrevende ledningsrot neste dag. Kombinert med den fotbetjente på/av-bryteren sørger den for smidig flytting fra sted til sted.</a:t>
            </a:r>
          </a:p>
        </p:txBody>
      </p:sp>
    </p:spTree>
    <p:extLst>
      <p:ext uri="{BB962C8B-B14F-4D97-AF65-F5344CB8AC3E}">
        <p14:creationId xmlns:p14="http://schemas.microsoft.com/office/powerpoint/2010/main" val="378781982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E2085C-66C4-4B4A-E202-3712CCC1E7DB}"/>
              </a:ext>
            </a:extLst>
          </p:cNvPr>
          <p:cNvSpPr>
            <a:spLocks noGrp="1"/>
          </p:cNvSpPr>
          <p:nvPr>
            <p:ph type="body" sz="quarter" idx="18"/>
          </p:nvPr>
        </p:nvSpPr>
        <p:spPr/>
        <p:txBody>
          <a:bodyPr/>
          <a:lstStyle/>
          <a:p>
            <a:pPr>
              <a:spcAft>
                <a:spcPts val="1200"/>
              </a:spcAft>
            </a:pPr>
            <a:r>
              <a:rPr lang="en-DK" sz="1200" dirty="0">
                <a:latin typeface="Roboto Medium" panose="02000000000000000000" pitchFamily="2" charset="0"/>
                <a:ea typeface="Roboto Medium" panose="02000000000000000000" pitchFamily="2" charset="0"/>
              </a:rPr>
              <a:t>Daglig rengjøring:</a:t>
            </a:r>
            <a:r>
              <a:rPr lang="en-GB" sz="1200" b="1" dirty="0"/>
              <a:t> </a:t>
            </a:r>
            <a:r>
              <a:rPr lang="nb-NO" sz="1200" dirty="0"/>
              <a:t>Det lette og bærbare designen muliggjør effektiv rengjøring av områder med mye trafikk, for eksempel kontorer, hotellrom og butikklokaler.</a:t>
            </a:r>
          </a:p>
          <a:p>
            <a:pPr>
              <a:spcAft>
                <a:spcPts val="1200"/>
              </a:spcAft>
            </a:pPr>
            <a:r>
              <a:rPr lang="nb-NO" sz="1200" dirty="0">
                <a:latin typeface="Roboto Medium" panose="02000000000000000000" pitchFamily="2" charset="0"/>
                <a:ea typeface="Roboto Medium" panose="02000000000000000000" pitchFamily="2" charset="0"/>
              </a:rPr>
              <a:t>Rengjøring av trange rom:</a:t>
            </a:r>
            <a:r>
              <a:rPr lang="nb-NO" sz="1200" dirty="0"/>
              <a:t> Kompakt størrelse og god manøvrerbarhet gjør </a:t>
            </a:r>
            <a:br>
              <a:rPr lang="nb-NO" sz="1200" dirty="0"/>
            </a:br>
            <a:r>
              <a:rPr lang="nb-NO" sz="1200" dirty="0"/>
              <a:t>dem ideelle for rengjøring under skrivebord, møbler eller i trange hjørner.</a:t>
            </a:r>
          </a:p>
          <a:p>
            <a:pPr>
              <a:spcAft>
                <a:spcPts val="1200"/>
              </a:spcAft>
            </a:pPr>
            <a:r>
              <a:rPr lang="nb-NO" sz="1200" dirty="0">
                <a:latin typeface="Roboto Medium" panose="02000000000000000000" pitchFamily="2" charset="0"/>
                <a:ea typeface="Roboto Medium" panose="02000000000000000000" pitchFamily="2" charset="0"/>
              </a:rPr>
              <a:t>Lange arbeidsskift:</a:t>
            </a:r>
            <a:r>
              <a:rPr lang="nb-NO" sz="1200" dirty="0"/>
              <a:t> Den slitesterke konstruksjonen muliggjør utvidet bruk for rengjøringsteam som jobber flere timer om dagen, uten at ytelsen svekkes.</a:t>
            </a:r>
          </a:p>
          <a:p>
            <a:pPr>
              <a:spcAft>
                <a:spcPts val="1200"/>
              </a:spcAft>
            </a:pPr>
            <a:r>
              <a:rPr lang="nb-NO" sz="1200" dirty="0">
                <a:latin typeface="Roboto Medium" panose="02000000000000000000" pitchFamily="2" charset="0"/>
                <a:ea typeface="Roboto Medium" panose="02000000000000000000" pitchFamily="2" charset="0"/>
              </a:rPr>
              <a:t>Ledningshåndtering:</a:t>
            </a:r>
            <a:r>
              <a:rPr lang="nb-NO" sz="1200" dirty="0"/>
              <a:t> VP400s slitesterke opprullingssystem sikrer enkel oppbevaring av ledningen og reduserer tilriggings-/nedriggingstiden under daglig bruk.</a:t>
            </a:r>
          </a:p>
          <a:p>
            <a:pPr>
              <a:spcAft>
                <a:spcPts val="1200"/>
              </a:spcAft>
            </a:pPr>
            <a:r>
              <a:rPr lang="nb-NO" sz="1200" dirty="0">
                <a:latin typeface="Roboto Medium" panose="02000000000000000000" pitchFamily="2" charset="0"/>
                <a:ea typeface="Roboto Medium" panose="02000000000000000000" pitchFamily="2" charset="0"/>
              </a:rPr>
              <a:t>Intuitiv betjening: </a:t>
            </a:r>
            <a:r>
              <a:rPr lang="nb-NO" sz="1200" dirty="0"/>
              <a:t>Intuitivt grensesnitt for enkel betjening, også for nye medarbeidere.</a:t>
            </a:r>
          </a:p>
          <a:p>
            <a:pPr>
              <a:spcAft>
                <a:spcPts val="1200"/>
              </a:spcAft>
            </a:pPr>
            <a:r>
              <a:rPr lang="nb-NO" sz="1200" dirty="0">
                <a:latin typeface="Roboto Medium" panose="02000000000000000000" pitchFamily="2" charset="0"/>
                <a:ea typeface="Roboto Medium" panose="02000000000000000000" pitchFamily="2" charset="0"/>
              </a:rPr>
              <a:t>Kan brukes på flere underlag: </a:t>
            </a:r>
            <a:r>
              <a:rPr lang="nb-NO" sz="1200" dirty="0"/>
              <a:t>Allsidig ytelse på flere typer underlag, </a:t>
            </a:r>
            <a:br>
              <a:rPr lang="nb-NO" sz="1200" dirty="0"/>
            </a:br>
            <a:r>
              <a:rPr lang="nb-NO" sz="1200" dirty="0"/>
              <a:t>fra tepper på hotellrom til harde gulv i lobbyer eller kjøkkener.</a:t>
            </a:r>
          </a:p>
          <a:p>
            <a:pPr>
              <a:spcAft>
                <a:spcPts val="1200"/>
              </a:spcAft>
            </a:pPr>
            <a:r>
              <a:rPr lang="nb-NO" sz="1200" dirty="0">
                <a:latin typeface="Roboto Medium" panose="02000000000000000000" pitchFamily="2" charset="0"/>
                <a:ea typeface="Roboto Medium" panose="02000000000000000000" pitchFamily="2" charset="0"/>
              </a:rPr>
              <a:t>Lite vedlikehold</a:t>
            </a:r>
            <a:r>
              <a:rPr lang="nb-NO" sz="1200" dirty="0"/>
              <a:t>: Driftssikker med enkle filterbytter for å redusere nedetid.</a:t>
            </a:r>
          </a:p>
          <a:p>
            <a:pPr>
              <a:spcAft>
                <a:spcPts val="1200"/>
              </a:spcAft>
            </a:pPr>
            <a:r>
              <a:rPr lang="nb-NO" sz="1200" dirty="0">
                <a:latin typeface="Roboto Medium" panose="02000000000000000000" pitchFamily="2" charset="0"/>
                <a:ea typeface="Roboto Medium" panose="02000000000000000000" pitchFamily="2" charset="0"/>
              </a:rPr>
              <a:t>Stillegående: </a:t>
            </a:r>
            <a:r>
              <a:rPr lang="nb-NO" sz="1200" dirty="0"/>
              <a:t>Ideell for støyfølsomme omgivelser.</a:t>
            </a:r>
          </a:p>
          <a:p>
            <a:pPr>
              <a:spcAft>
                <a:spcPts val="1200"/>
              </a:spcAft>
            </a:pPr>
            <a:endParaRPr lang="nb-NO" sz="1200" dirty="0"/>
          </a:p>
          <a:p>
            <a:pPr>
              <a:spcAft>
                <a:spcPts val="1200"/>
              </a:spcAft>
            </a:pPr>
            <a:endParaRPr lang="nb-NO" sz="1200" dirty="0"/>
          </a:p>
        </p:txBody>
      </p:sp>
      <p:sp>
        <p:nvSpPr>
          <p:cNvPr id="4" name="Footer Placeholder 3">
            <a:extLst>
              <a:ext uri="{FF2B5EF4-FFF2-40B4-BE49-F238E27FC236}">
                <a16:creationId xmlns:a16="http://schemas.microsoft.com/office/drawing/2014/main" id="{8274028A-FDF6-2875-1265-9AD272889F36}"/>
              </a:ext>
            </a:extLst>
          </p:cNvPr>
          <p:cNvSpPr>
            <a:spLocks noGrp="1"/>
          </p:cNvSpPr>
          <p:nvPr>
            <p:ph type="ftr" sz="quarter" idx="21"/>
          </p:nvPr>
        </p:nvSpPr>
        <p:spPr/>
        <p:txBody>
          <a:bodyPr/>
          <a:lstStyle/>
          <a:p>
            <a:pPr algn="l"/>
            <a:r>
              <a:rPr lang="en-US" dirty="0"/>
              <a:t>KONFIDENSIELT</a:t>
            </a:r>
          </a:p>
        </p:txBody>
      </p:sp>
      <p:sp>
        <p:nvSpPr>
          <p:cNvPr id="5" name="Slide Number Placeholder 4">
            <a:extLst>
              <a:ext uri="{FF2B5EF4-FFF2-40B4-BE49-F238E27FC236}">
                <a16:creationId xmlns:a16="http://schemas.microsoft.com/office/drawing/2014/main" id="{6344DFE8-6B2A-A514-626F-132EC0227289}"/>
              </a:ext>
            </a:extLst>
          </p:cNvPr>
          <p:cNvSpPr>
            <a:spLocks noGrp="1"/>
          </p:cNvSpPr>
          <p:nvPr>
            <p:ph type="sldNum" sz="quarter" idx="22"/>
          </p:nvPr>
        </p:nvSpPr>
        <p:spPr/>
        <p:txBody>
          <a:bodyPr/>
          <a:lstStyle/>
          <a:p>
            <a:fld id="{6C385236-B7BA-4938-9EA6-6DEC8CA653D7}" type="slidenum">
              <a:rPr lang="en-US" smtClean="0"/>
              <a:pPr/>
              <a:t>7</a:t>
            </a:fld>
            <a:endParaRPr lang="en-US"/>
          </a:p>
        </p:txBody>
      </p:sp>
      <p:sp>
        <p:nvSpPr>
          <p:cNvPr id="7" name="Title 6">
            <a:extLst>
              <a:ext uri="{FF2B5EF4-FFF2-40B4-BE49-F238E27FC236}">
                <a16:creationId xmlns:a16="http://schemas.microsoft.com/office/drawing/2014/main" id="{7242D803-0282-32A1-6F95-307294F5F23F}"/>
              </a:ext>
            </a:extLst>
          </p:cNvPr>
          <p:cNvSpPr>
            <a:spLocks noGrp="1"/>
          </p:cNvSpPr>
          <p:nvPr>
            <p:ph type="title"/>
          </p:nvPr>
        </p:nvSpPr>
        <p:spPr/>
        <p:txBody>
          <a:bodyPr/>
          <a:lstStyle/>
          <a:p>
            <a:r>
              <a:rPr lang="nb-NO" dirty="0"/>
              <a:t>Viktige bruksområder og oppgaver som skal utføres</a:t>
            </a:r>
            <a:endParaRPr lang="en-US" dirty="0"/>
          </a:p>
        </p:txBody>
      </p:sp>
      <p:pic>
        <p:nvPicPr>
          <p:cNvPr id="8" name="Picture Placeholder 12">
            <a:extLst>
              <a:ext uri="{FF2B5EF4-FFF2-40B4-BE49-F238E27FC236}">
                <a16:creationId xmlns:a16="http://schemas.microsoft.com/office/drawing/2014/main" id="{01F55B04-01F3-17D1-A980-18951FE87ABD}"/>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Lst>
          </a:blip>
          <a:srcRect t="52" b="52"/>
          <a:stretch/>
        </p:blipFill>
        <p:spPr>
          <a:xfrm>
            <a:off x="6205538" y="0"/>
            <a:ext cx="5986462" cy="6284913"/>
          </a:xfrm>
          <a:prstGeom prst="rect">
            <a:avLst/>
          </a:prstGeom>
        </p:spPr>
      </p:pic>
      <p:sp>
        <p:nvSpPr>
          <p:cNvPr id="10" name="TextBox 9">
            <a:extLst>
              <a:ext uri="{FF2B5EF4-FFF2-40B4-BE49-F238E27FC236}">
                <a16:creationId xmlns:a16="http://schemas.microsoft.com/office/drawing/2014/main" id="{B15582FE-2C6D-E490-5C22-B3B9BE7EF308}"/>
              </a:ext>
            </a:extLst>
          </p:cNvPr>
          <p:cNvSpPr txBox="1"/>
          <p:nvPr/>
        </p:nvSpPr>
        <p:spPr>
          <a:xfrm>
            <a:off x="6205537" y="5963068"/>
            <a:ext cx="5507037" cy="320257"/>
          </a:xfrm>
          <a:prstGeom prst="rect">
            <a:avLst/>
          </a:prstGeom>
          <a:noFill/>
        </p:spPr>
        <p:txBody>
          <a:bodyPr wrap="square" lIns="216000" tIns="0" rIns="0" bIns="180000" anchor="b" anchorCtr="0">
            <a:spAutoFit/>
          </a:bodyPr>
          <a:lstStyle/>
          <a:p>
            <a:r>
              <a:rPr lang="nb-NO" sz="900" dirty="0">
                <a:latin typeface="Roboto Light italic" panose="02000000000000000000" pitchFamily="2" charset="0"/>
                <a:ea typeface="Roboto Light italic" panose="02000000000000000000" pitchFamily="2" charset="0"/>
              </a:rPr>
              <a:t>Bildene er foreløpige og kan avvike fra det endelige produktet </a:t>
            </a:r>
          </a:p>
        </p:txBody>
      </p:sp>
    </p:spTree>
    <p:extLst>
      <p:ext uri="{BB962C8B-B14F-4D97-AF65-F5344CB8AC3E}">
        <p14:creationId xmlns:p14="http://schemas.microsoft.com/office/powerpoint/2010/main" val="58239092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EA54C-7FCE-367B-4316-E3C62E4802E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AEDCE8F-D235-141D-3868-81A82DE6773D}"/>
              </a:ext>
            </a:extLst>
          </p:cNvPr>
          <p:cNvSpPr>
            <a:spLocks noGrp="1"/>
          </p:cNvSpPr>
          <p:nvPr>
            <p:ph type="ctrTitle"/>
          </p:nvPr>
        </p:nvSpPr>
        <p:spPr>
          <a:xfrm>
            <a:off x="0" y="0"/>
            <a:ext cx="12191999" cy="6283325"/>
          </a:xfrm>
        </p:spPr>
        <p:txBody>
          <a:bodyPr/>
          <a:lstStyle/>
          <a:p>
            <a:pPr>
              <a:tabLst>
                <a:tab pos="989013" algn="l"/>
                <a:tab pos="6096000" algn="l"/>
              </a:tabLst>
            </a:pPr>
            <a:r>
              <a:rPr lang="en-US"/>
              <a:t>3</a:t>
            </a:r>
          </a:p>
        </p:txBody>
      </p:sp>
      <p:sp>
        <p:nvSpPr>
          <p:cNvPr id="9" name="Text Placeholder 8">
            <a:extLst>
              <a:ext uri="{FF2B5EF4-FFF2-40B4-BE49-F238E27FC236}">
                <a16:creationId xmlns:a16="http://schemas.microsoft.com/office/drawing/2014/main" id="{1B963B47-2C6F-F226-0299-8BFEB2CD0BC8}"/>
              </a:ext>
            </a:extLst>
          </p:cNvPr>
          <p:cNvSpPr>
            <a:spLocks noGrp="1"/>
          </p:cNvSpPr>
          <p:nvPr>
            <p:ph type="body" sz="quarter" idx="13"/>
          </p:nvPr>
        </p:nvSpPr>
        <p:spPr>
          <a:xfrm>
            <a:off x="479425" y="1905581"/>
            <a:ext cx="3797607" cy="3355393"/>
          </a:xfrm>
        </p:spPr>
        <p:txBody>
          <a:bodyPr/>
          <a:lstStyle/>
          <a:p>
            <a:r>
              <a:rPr lang="en-US" dirty="0" err="1"/>
              <a:t>Viktige</a:t>
            </a:r>
            <a:r>
              <a:rPr lang="en-US" dirty="0"/>
              <a:t> </a:t>
            </a:r>
            <a:r>
              <a:rPr lang="en-US" dirty="0" err="1"/>
              <a:t>funksjoner</a:t>
            </a:r>
            <a:r>
              <a:rPr lang="en-US" dirty="0"/>
              <a:t>, </a:t>
            </a:r>
            <a:r>
              <a:rPr lang="en-US" dirty="0" err="1"/>
              <a:t>fordeler</a:t>
            </a:r>
            <a:r>
              <a:rPr lang="en-US" dirty="0"/>
              <a:t> </a:t>
            </a:r>
            <a:r>
              <a:rPr lang="en-US" dirty="0" err="1"/>
              <a:t>og</a:t>
            </a:r>
            <a:r>
              <a:rPr lang="en-US" dirty="0"/>
              <a:t> </a:t>
            </a:r>
            <a:r>
              <a:rPr lang="en-US" dirty="0" err="1"/>
              <a:t>bruksområder</a:t>
            </a:r>
            <a:endParaRPr lang="en-US" dirty="0"/>
          </a:p>
        </p:txBody>
      </p:sp>
      <p:sp>
        <p:nvSpPr>
          <p:cNvPr id="4" name="Footer Placeholder 3">
            <a:extLst>
              <a:ext uri="{FF2B5EF4-FFF2-40B4-BE49-F238E27FC236}">
                <a16:creationId xmlns:a16="http://schemas.microsoft.com/office/drawing/2014/main" id="{BB2A0860-D5A5-7113-264A-34E39527E77E}"/>
              </a:ext>
            </a:extLst>
          </p:cNvPr>
          <p:cNvSpPr>
            <a:spLocks noGrp="1"/>
          </p:cNvSpPr>
          <p:nvPr>
            <p:ph type="ftr" sz="quarter" idx="15"/>
          </p:nvPr>
        </p:nvSpPr>
        <p:spPr/>
        <p:txBody>
          <a:bodyPr/>
          <a:lstStyle/>
          <a:p>
            <a:pPr algn="l"/>
            <a:r>
              <a:rPr lang="en-US" dirty="0"/>
              <a:t>KONFIDENSIELT</a:t>
            </a:r>
          </a:p>
        </p:txBody>
      </p:sp>
      <p:sp>
        <p:nvSpPr>
          <p:cNvPr id="5" name="Slide Number Placeholder 4">
            <a:extLst>
              <a:ext uri="{FF2B5EF4-FFF2-40B4-BE49-F238E27FC236}">
                <a16:creationId xmlns:a16="http://schemas.microsoft.com/office/drawing/2014/main" id="{ADE7A10E-6894-9429-9BD7-B78C5CF74B5F}"/>
              </a:ext>
            </a:extLst>
          </p:cNvPr>
          <p:cNvSpPr>
            <a:spLocks noGrp="1"/>
          </p:cNvSpPr>
          <p:nvPr>
            <p:ph type="sldNum" sz="quarter" idx="16"/>
          </p:nvPr>
        </p:nvSpPr>
        <p:spPr/>
        <p:txBody>
          <a:bodyPr/>
          <a:lstStyle/>
          <a:p>
            <a:fld id="{6C385236-B7BA-4938-9EA6-6DEC8CA653D7}" type="slidenum">
              <a:rPr lang="en-US" smtClean="0"/>
              <a:pPr/>
              <a:t>8</a:t>
            </a:fld>
            <a:endParaRPr lang="en-US"/>
          </a:p>
        </p:txBody>
      </p:sp>
    </p:spTree>
    <p:extLst>
      <p:ext uri="{BB962C8B-B14F-4D97-AF65-F5344CB8AC3E}">
        <p14:creationId xmlns:p14="http://schemas.microsoft.com/office/powerpoint/2010/main" val="481138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0BBDC39B-AE65-8DA9-CCE7-345BEEC00206}"/>
              </a:ext>
            </a:extLst>
          </p:cNvPr>
          <p:cNvSpPr>
            <a:spLocks noGrp="1"/>
          </p:cNvSpPr>
          <p:nvPr>
            <p:ph sz="quarter" idx="18"/>
          </p:nvPr>
        </p:nvSpPr>
        <p:spPr>
          <a:xfrm>
            <a:off x="479425" y="2493556"/>
            <a:ext cx="3559175" cy="3780244"/>
          </a:xfrm>
        </p:spPr>
        <p:txBody>
          <a:bodyPr rIns="216000"/>
          <a:lstStyle/>
          <a:p>
            <a:pPr marL="0" indent="0" algn="ctr">
              <a:spcBef>
                <a:spcPts val="336"/>
              </a:spcBef>
              <a:spcAft>
                <a:spcPts val="600"/>
              </a:spcAft>
              <a:buNone/>
            </a:pPr>
            <a:r>
              <a:rPr lang="en-US" sz="1200" dirty="0" err="1">
                <a:solidFill>
                  <a:schemeClr val="tx1"/>
                </a:solidFill>
                <a:latin typeface="+mj-lt"/>
              </a:rPr>
              <a:t>Enkel</a:t>
            </a:r>
            <a:r>
              <a:rPr lang="en-US" sz="1200" dirty="0">
                <a:solidFill>
                  <a:schemeClr val="tx1"/>
                </a:solidFill>
                <a:latin typeface="+mj-lt"/>
              </a:rPr>
              <a:t> </a:t>
            </a:r>
            <a:r>
              <a:rPr lang="en-US" sz="1200" dirty="0" err="1">
                <a:solidFill>
                  <a:schemeClr val="tx1"/>
                </a:solidFill>
                <a:latin typeface="+mj-lt"/>
              </a:rPr>
              <a:t>og</a:t>
            </a:r>
            <a:r>
              <a:rPr lang="en-US" sz="1200" dirty="0">
                <a:solidFill>
                  <a:schemeClr val="tx1"/>
                </a:solidFill>
                <a:latin typeface="+mj-lt"/>
              </a:rPr>
              <a:t> </a:t>
            </a:r>
            <a:r>
              <a:rPr lang="en-US" sz="1200" dirty="0" err="1">
                <a:solidFill>
                  <a:schemeClr val="tx1"/>
                </a:solidFill>
                <a:latin typeface="+mj-lt"/>
              </a:rPr>
              <a:t>intuitiv</a:t>
            </a:r>
            <a:r>
              <a:rPr lang="en-US" sz="1200" dirty="0">
                <a:solidFill>
                  <a:schemeClr val="tx1"/>
                </a:solidFill>
                <a:latin typeface="+mj-lt"/>
              </a:rPr>
              <a:t> ​</a:t>
            </a:r>
          </a:p>
          <a:p>
            <a:pPr marL="0" indent="0" algn="ctr">
              <a:spcBef>
                <a:spcPts val="336"/>
              </a:spcBef>
              <a:spcAft>
                <a:spcPts val="600"/>
              </a:spcAft>
              <a:buNone/>
              <a:defRPr/>
            </a:pPr>
            <a:r>
              <a:rPr lang="nb-NO" sz="900" dirty="0">
                <a:solidFill>
                  <a:schemeClr val="tx2"/>
                </a:solidFill>
              </a:rPr>
              <a:t>Produktet er utviklet med tanke på smidig drift, og har intuitive berøringspunkter, enkelt posebytte for problemfritt vedlikehold og brukervennlige funksjoner som fotbetjent på/av-bryter og praktisk ledningshåndtering. Dette sikrer uanstrengt bruk, smidig veksling mellom oppgaver og muliggjør effektivt, uavbrutt arbeid hver dag.</a:t>
            </a:r>
          </a:p>
        </p:txBody>
      </p:sp>
      <p:sp>
        <p:nvSpPr>
          <p:cNvPr id="25" name="Content Placeholder 24">
            <a:extLst>
              <a:ext uri="{FF2B5EF4-FFF2-40B4-BE49-F238E27FC236}">
                <a16:creationId xmlns:a16="http://schemas.microsoft.com/office/drawing/2014/main" id="{FC6C9203-73B7-3B7A-5E12-E749C50117BD}"/>
              </a:ext>
            </a:extLst>
          </p:cNvPr>
          <p:cNvSpPr>
            <a:spLocks noGrp="1"/>
          </p:cNvSpPr>
          <p:nvPr>
            <p:ph sz="quarter" idx="21"/>
          </p:nvPr>
        </p:nvSpPr>
        <p:spPr>
          <a:xfrm>
            <a:off x="4316412" y="2493556"/>
            <a:ext cx="3559175" cy="3780244"/>
          </a:xfrm>
        </p:spPr>
        <p:txBody>
          <a:bodyPr rIns="216000"/>
          <a:lstStyle/>
          <a:p>
            <a:pPr marL="0" indent="0" algn="ctr">
              <a:spcBef>
                <a:spcPts val="336"/>
              </a:spcBef>
              <a:spcAft>
                <a:spcPts val="600"/>
              </a:spcAft>
              <a:buNone/>
            </a:pPr>
            <a:r>
              <a:rPr lang="en-US" sz="1200" dirty="0" err="1">
                <a:latin typeface="+mj-lt"/>
              </a:rPr>
              <a:t>Kraftig</a:t>
            </a:r>
            <a:r>
              <a:rPr lang="en-US" sz="1200" dirty="0">
                <a:latin typeface="+mj-lt"/>
              </a:rPr>
              <a:t> </a:t>
            </a:r>
            <a:r>
              <a:rPr lang="en-US" sz="1200" dirty="0" err="1">
                <a:latin typeface="+mj-lt"/>
              </a:rPr>
              <a:t>og</a:t>
            </a:r>
            <a:r>
              <a:rPr lang="en-US" sz="1200" dirty="0">
                <a:latin typeface="+mj-lt"/>
              </a:rPr>
              <a:t> </a:t>
            </a:r>
            <a:r>
              <a:rPr lang="en-US" sz="1200" dirty="0" err="1">
                <a:latin typeface="+mj-lt"/>
              </a:rPr>
              <a:t>effektiv</a:t>
            </a:r>
            <a:endParaRPr lang="en-US" sz="1200" dirty="0">
              <a:latin typeface="+mj-lt"/>
            </a:endParaRPr>
          </a:p>
          <a:p>
            <a:pPr marL="0" indent="0" algn="ctr">
              <a:spcBef>
                <a:spcPts val="336"/>
              </a:spcBef>
              <a:spcAft>
                <a:spcPts val="600"/>
              </a:spcAft>
              <a:buNone/>
              <a:defRPr/>
            </a:pPr>
            <a:r>
              <a:rPr lang="nb-NO" sz="900" dirty="0">
                <a:solidFill>
                  <a:schemeClr val="tx2"/>
                </a:solidFill>
              </a:rPr>
              <a:t>Serien er konstruert for overlegen ytelse og muliggjør grundig rengjøring med færre runder. Størst netto posevolum i klassen gir færre posebytter og lavere kostnader. Maskinene er kompakte og smidige, slik at de utmerker seg i trange rom, og er så stillegående at rengjøringen kan utføres når som helst uten avbrudd.</a:t>
            </a:r>
          </a:p>
        </p:txBody>
      </p:sp>
      <p:sp>
        <p:nvSpPr>
          <p:cNvPr id="26" name="Content Placeholder 25">
            <a:extLst>
              <a:ext uri="{FF2B5EF4-FFF2-40B4-BE49-F238E27FC236}">
                <a16:creationId xmlns:a16="http://schemas.microsoft.com/office/drawing/2014/main" id="{965F9104-F3DE-7577-C02E-08E61C9BD0B2}"/>
              </a:ext>
            </a:extLst>
          </p:cNvPr>
          <p:cNvSpPr>
            <a:spLocks noGrp="1"/>
          </p:cNvSpPr>
          <p:nvPr>
            <p:ph sz="quarter" idx="22"/>
          </p:nvPr>
        </p:nvSpPr>
        <p:spPr>
          <a:xfrm>
            <a:off x="8153400" y="2493556"/>
            <a:ext cx="3559175" cy="3780244"/>
          </a:xfrm>
        </p:spPr>
        <p:txBody>
          <a:bodyPr rIns="216000"/>
          <a:lstStyle/>
          <a:p>
            <a:pPr marL="0" indent="0" algn="ctr">
              <a:spcBef>
                <a:spcPts val="336"/>
              </a:spcBef>
              <a:spcAft>
                <a:spcPts val="600"/>
              </a:spcAft>
              <a:buNone/>
            </a:pPr>
            <a:r>
              <a:rPr lang="en-US" sz="1200" dirty="0" err="1">
                <a:latin typeface="+mj-lt"/>
              </a:rPr>
              <a:t>Praktisk</a:t>
            </a:r>
            <a:r>
              <a:rPr lang="en-US" sz="1200" dirty="0">
                <a:latin typeface="+mj-lt"/>
              </a:rPr>
              <a:t> </a:t>
            </a:r>
            <a:r>
              <a:rPr lang="en-US" sz="1200" dirty="0" err="1">
                <a:latin typeface="+mj-lt"/>
              </a:rPr>
              <a:t>fotbetjening</a:t>
            </a:r>
            <a:endParaRPr lang="en-US" sz="1200" dirty="0">
              <a:latin typeface="+mj-lt"/>
            </a:endParaRPr>
          </a:p>
          <a:p>
            <a:pPr marL="0" indent="0" algn="ctr">
              <a:spcBef>
                <a:spcPts val="336"/>
              </a:spcBef>
              <a:spcAft>
                <a:spcPts val="600"/>
              </a:spcAft>
              <a:buNone/>
              <a:defRPr/>
            </a:pPr>
            <a:r>
              <a:rPr lang="nb-NO" sz="900" dirty="0">
                <a:solidFill>
                  <a:schemeClr val="tx2"/>
                </a:solidFill>
              </a:rPr>
              <a:t>Den lette, ergonomiske støvsugeren vår er utviklet med tanke på enkelhet og effektivitet, gir mindre belastninger og er enkel å transportere. Intuitive berøringspunkter og verktøyfri atkomst gir enklere vedlikehold av pose og filter, med forfiltre og HEPA-filtre som er enkle å skifte, noe som sikrer optimal luftkvalitet og sparer tid. Allsidige tilbehør oppbevares praktisk på maskinen, slik at alt er innen rekkevidde for effektiv og fleksibel rengjøring.</a:t>
            </a:r>
          </a:p>
        </p:txBody>
      </p:sp>
      <p:sp>
        <p:nvSpPr>
          <p:cNvPr id="4" name="Footer Placeholder 3">
            <a:extLst>
              <a:ext uri="{FF2B5EF4-FFF2-40B4-BE49-F238E27FC236}">
                <a16:creationId xmlns:a16="http://schemas.microsoft.com/office/drawing/2014/main" id="{78FABC0E-0EAB-FAC8-7FEF-A55087591703}"/>
              </a:ext>
            </a:extLst>
          </p:cNvPr>
          <p:cNvSpPr>
            <a:spLocks noGrp="1"/>
          </p:cNvSpPr>
          <p:nvPr>
            <p:ph type="ftr" sz="quarter" idx="24"/>
          </p:nvPr>
        </p:nvSpPr>
        <p:spPr/>
        <p:txBody>
          <a:bodyPr/>
          <a:lstStyle/>
          <a:p>
            <a:pPr algn="l"/>
            <a:r>
              <a:rPr lang="en-US" dirty="0"/>
              <a:t>KONFIDENSIELT</a:t>
            </a:r>
          </a:p>
        </p:txBody>
      </p:sp>
      <p:sp>
        <p:nvSpPr>
          <p:cNvPr id="5" name="Slide Number Placeholder 4">
            <a:extLst>
              <a:ext uri="{FF2B5EF4-FFF2-40B4-BE49-F238E27FC236}">
                <a16:creationId xmlns:a16="http://schemas.microsoft.com/office/drawing/2014/main" id="{696FAD7C-7456-BF75-D99D-6EC753F5ECBA}"/>
              </a:ext>
            </a:extLst>
          </p:cNvPr>
          <p:cNvSpPr>
            <a:spLocks noGrp="1"/>
          </p:cNvSpPr>
          <p:nvPr>
            <p:ph type="sldNum" sz="quarter" idx="25"/>
          </p:nvPr>
        </p:nvSpPr>
        <p:spPr/>
        <p:txBody>
          <a:bodyPr/>
          <a:lstStyle/>
          <a:p>
            <a:fld id="{6C385236-B7BA-4938-9EA6-6DEC8CA653D7}" type="slidenum">
              <a:rPr lang="en-US" smtClean="0"/>
              <a:pPr/>
              <a:t>9</a:t>
            </a:fld>
            <a:endParaRPr lang="en-US"/>
          </a:p>
        </p:txBody>
      </p:sp>
      <p:sp>
        <p:nvSpPr>
          <p:cNvPr id="8" name="Title 7">
            <a:extLst>
              <a:ext uri="{FF2B5EF4-FFF2-40B4-BE49-F238E27FC236}">
                <a16:creationId xmlns:a16="http://schemas.microsoft.com/office/drawing/2014/main" id="{E7CCBD3B-CB4C-5697-30A7-04CC21BDC13F}"/>
              </a:ext>
            </a:extLst>
          </p:cNvPr>
          <p:cNvSpPr>
            <a:spLocks noGrp="1"/>
          </p:cNvSpPr>
          <p:nvPr>
            <p:ph type="title"/>
          </p:nvPr>
        </p:nvSpPr>
        <p:spPr/>
        <p:txBody>
          <a:bodyPr/>
          <a:lstStyle/>
          <a:p>
            <a:r>
              <a:rPr lang="en-US" dirty="0" err="1"/>
              <a:t>Viktige</a:t>
            </a:r>
            <a:r>
              <a:rPr lang="en-US" dirty="0"/>
              <a:t> </a:t>
            </a:r>
            <a:r>
              <a:rPr lang="en-US" dirty="0" err="1"/>
              <a:t>funksjoner</a:t>
            </a:r>
            <a:r>
              <a:rPr lang="en-US" dirty="0"/>
              <a:t> </a:t>
            </a:r>
            <a:r>
              <a:rPr lang="en-US" dirty="0" err="1"/>
              <a:t>og</a:t>
            </a:r>
            <a:r>
              <a:rPr lang="en-US" dirty="0"/>
              <a:t> </a:t>
            </a:r>
            <a:r>
              <a:rPr lang="en-US" dirty="0" err="1"/>
              <a:t>fordeler</a:t>
            </a:r>
            <a:endParaRPr lang="en-US" dirty="0"/>
          </a:p>
        </p:txBody>
      </p:sp>
      <p:sp>
        <p:nvSpPr>
          <p:cNvPr id="28" name="TextBox 27">
            <a:extLst>
              <a:ext uri="{FF2B5EF4-FFF2-40B4-BE49-F238E27FC236}">
                <a16:creationId xmlns:a16="http://schemas.microsoft.com/office/drawing/2014/main" id="{A875F957-D280-5AFD-6FA3-5C10C27DF521}"/>
              </a:ext>
            </a:extLst>
          </p:cNvPr>
          <p:cNvSpPr txBox="1"/>
          <p:nvPr/>
        </p:nvSpPr>
        <p:spPr>
          <a:xfrm>
            <a:off x="479425" y="1103967"/>
            <a:ext cx="11233150" cy="1035925"/>
          </a:xfrm>
          <a:prstGeom prst="rect">
            <a:avLst/>
          </a:prstGeom>
          <a:noFill/>
        </p:spPr>
        <p:txBody>
          <a:bodyPr wrap="square">
            <a:spAutoFit/>
          </a:bodyPr>
          <a:lstStyle/>
          <a:p>
            <a:pPr algn="ctr" fontAlgn="base">
              <a:lnSpc>
                <a:spcPct val="120000"/>
              </a:lnSpc>
              <a:spcAft>
                <a:spcPts val="600"/>
              </a:spcAft>
              <a:tabLst>
                <a:tab pos="5737225" algn="l"/>
              </a:tabLst>
            </a:pPr>
            <a:r>
              <a:rPr lang="it-IT" sz="2000" i="0" spc="20" dirty="0">
                <a:solidFill>
                  <a:schemeClr val="accent3"/>
                </a:solidFill>
                <a:effectLst/>
                <a:latin typeface="Roboto Medium" panose="02000000000000000000" pitchFamily="2" charset="0"/>
                <a:ea typeface="Roboto Medium" panose="02000000000000000000" pitchFamily="2" charset="0"/>
              </a:rPr>
              <a:t>En ny formel for enkelhet</a:t>
            </a:r>
            <a:r>
              <a:rPr lang="en-DK" sz="2000" i="0" spc="20" dirty="0">
                <a:solidFill>
                  <a:schemeClr val="accent3"/>
                </a:solidFill>
                <a:effectLst/>
                <a:latin typeface="Roboto Medium" panose="02000000000000000000" pitchFamily="2" charset="0"/>
                <a:ea typeface="Roboto Medium" panose="02000000000000000000" pitchFamily="2" charset="0"/>
              </a:rPr>
              <a:t> </a:t>
            </a:r>
            <a:endParaRPr lang="en-GB" sz="2000" i="0" spc="20" dirty="0">
              <a:solidFill>
                <a:schemeClr val="accent3"/>
              </a:solidFill>
              <a:effectLst/>
              <a:latin typeface="Roboto Medium" panose="02000000000000000000" pitchFamily="2" charset="0"/>
              <a:ea typeface="Roboto Medium" panose="02000000000000000000" pitchFamily="2" charset="0"/>
            </a:endParaRPr>
          </a:p>
          <a:p>
            <a:pPr algn="ctr" fontAlgn="base">
              <a:lnSpc>
                <a:spcPct val="120000"/>
              </a:lnSpc>
              <a:spcAft>
                <a:spcPts val="600"/>
              </a:spcAft>
              <a:tabLst>
                <a:tab pos="5737225" algn="l"/>
              </a:tabLst>
            </a:pPr>
            <a:r>
              <a:rPr lang="nb-NO" sz="1300" b="0" i="0" dirty="0">
                <a:effectLst/>
              </a:rPr>
              <a:t>For rengjøring er VP300 og VP400 kompakte, høytytende og brukervennlige maskiner. Bedre ergonomi og lav vekt bidrar </a:t>
            </a:r>
            <a:br>
              <a:rPr lang="nb-NO" sz="1300" b="0" i="0" dirty="0">
                <a:effectLst/>
              </a:rPr>
            </a:br>
            <a:r>
              <a:rPr lang="nb-NO" sz="1300" b="0" i="0" dirty="0">
                <a:effectLst/>
              </a:rPr>
              <a:t>til å redusere belastning og oppfylle strenge helse- og sikkerhetskrav, noe som gir bedre arbeidsforhold.</a:t>
            </a:r>
          </a:p>
        </p:txBody>
      </p:sp>
      <p:pic>
        <p:nvPicPr>
          <p:cNvPr id="29" name="Picture 2" descr="Simple and intuitive​">
            <a:extLst>
              <a:ext uri="{FF2B5EF4-FFF2-40B4-BE49-F238E27FC236}">
                <a16:creationId xmlns:a16="http://schemas.microsoft.com/office/drawing/2014/main" id="{A624F103-E988-6521-6CE5-369F673A660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9425" y="4491433"/>
            <a:ext cx="3559174" cy="178236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nvenience at your feet">
            <a:extLst>
              <a:ext uri="{FF2B5EF4-FFF2-40B4-BE49-F238E27FC236}">
                <a16:creationId xmlns:a16="http://schemas.microsoft.com/office/drawing/2014/main" id="{72D94C1F-FA7F-FAF1-D1F4-37D27C5F07E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3400" y="4491432"/>
            <a:ext cx="3559175" cy="178236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Powerful and productive​  ">
            <a:extLst>
              <a:ext uri="{FF2B5EF4-FFF2-40B4-BE49-F238E27FC236}">
                <a16:creationId xmlns:a16="http://schemas.microsoft.com/office/drawing/2014/main" id="{13F4FD20-8FAF-3681-14A6-D487F447A09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16412" y="4491433"/>
            <a:ext cx="3559174" cy="178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53172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7-03-2022" id="{9E190E2A-A7A5-4E87-8010-778499B664C6}" vid="{A3FD54EC-67ED-411F-96C2-E7386872FA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90E30D1931D74AA31AAF46CFE106EB" ma:contentTypeVersion="12" ma:contentTypeDescription="Create a new document." ma:contentTypeScope="" ma:versionID="b79afbd18b75f370f452cc30941d5b59">
  <xsd:schema xmlns:xsd="http://www.w3.org/2001/XMLSchema" xmlns:xs="http://www.w3.org/2001/XMLSchema" xmlns:p="http://schemas.microsoft.com/office/2006/metadata/properties" xmlns:ns1="http://schemas.microsoft.com/sharepoint/v3" xmlns:ns2="354dde04-e399-458e-afd2-5780735c498f" xmlns:ns3="b38e86ad-ecae-4d8b-a6a2-599c57c8c9ab" targetNamespace="http://schemas.microsoft.com/office/2006/metadata/properties" ma:root="true" ma:fieldsID="0bee1d93ba4506912d08c8c1f7363610" ns1:_="" ns2:_="" ns3:_="">
    <xsd:import namespace="http://schemas.microsoft.com/sharepoint/v3"/>
    <xsd:import namespace="354dde04-e399-458e-afd2-5780735c498f"/>
    <xsd:import namespace="b38e86ad-ecae-4d8b-a6a2-599c57c8c9a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4dde04-e399-458e-afd2-5780735c498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8e86ad-ecae-4d8b-a6a2-599c57c8c9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35D97F-54F6-4139-90B1-4BC360E16E53}">
  <ds:schemaRefs>
    <ds:schemaRef ds:uri="http://purl.org/dc/elements/1.1/"/>
    <ds:schemaRef ds:uri="http://schemas.microsoft.com/office/2006/documentManagement/types"/>
    <ds:schemaRef ds:uri="http://schemas.microsoft.com/office/2006/metadata/properties"/>
    <ds:schemaRef ds:uri="4CFF4DF0-C362-4CE3-BC8D-D55629784E08"/>
    <ds:schemaRef ds:uri="a51901c0-0402-4d12-9849-aea77cadd7ee"/>
    <ds:schemaRef ds:uri="http://purl.org/dc/terms/"/>
    <ds:schemaRef ds:uri="http://schemas.openxmlformats.org/package/2006/metadata/core-properties"/>
    <ds:schemaRef ds:uri="http://purl.org/dc/dcmitype/"/>
    <ds:schemaRef ds:uri="http://schemas.microsoft.com/office/infopath/2007/PartnerControls"/>
    <ds:schemaRef ds:uri="6957957d-4a92-4580-a2cf-b69d4e975ccd"/>
    <ds:schemaRef ds:uri="1b808c17-2139-49cd-a317-8fc80a969d6a"/>
    <ds:schemaRef ds:uri="http://www.w3.org/XML/1998/namespace"/>
    <ds:schemaRef ds:uri="http://schemas.microsoft.com/sharepoint/v3"/>
  </ds:schemaRefs>
</ds:datastoreItem>
</file>

<file path=customXml/itemProps2.xml><?xml version="1.0" encoding="utf-8"?>
<ds:datastoreItem xmlns:ds="http://schemas.openxmlformats.org/officeDocument/2006/customXml" ds:itemID="{08D9CF25-2968-4E35-9D7F-AFFFC6CD9F65}">
  <ds:schemaRefs>
    <ds:schemaRef ds:uri="http://schemas.microsoft.com/sharepoint/v3/contenttype/forms"/>
  </ds:schemaRefs>
</ds:datastoreItem>
</file>

<file path=customXml/itemProps3.xml><?xml version="1.0" encoding="utf-8"?>
<ds:datastoreItem xmlns:ds="http://schemas.openxmlformats.org/officeDocument/2006/customXml" ds:itemID="{E933518B-43B2-4E22-9BD4-31F5AEA376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54dde04-e399-458e-afd2-5780735c498f"/>
    <ds:schemaRef ds:uri="b38e86ad-ecae-4d8b-a6a2-599c57c8c9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Nilfisk PTT template</Template>
  <TotalTime>159</TotalTime>
  <Words>5503</Words>
  <Application>Microsoft Office PowerPoint</Application>
  <PresentationFormat>Widescreen</PresentationFormat>
  <Paragraphs>3308</Paragraphs>
  <Slides>21</Slides>
  <Notes>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37" baseType="lpstr">
      <vt:lpstr>Arial</vt:lpstr>
      <vt:lpstr>Calibri</vt:lpstr>
      <vt:lpstr>Courier New</vt:lpstr>
      <vt:lpstr>Poppins</vt:lpstr>
      <vt:lpstr>Roboto</vt:lpstr>
      <vt:lpstr>Roboto Black</vt:lpstr>
      <vt:lpstr>Roboto Bold</vt:lpstr>
      <vt:lpstr>Roboto Bold (Headings)</vt:lpstr>
      <vt:lpstr>Roboto Light</vt:lpstr>
      <vt:lpstr>Roboto Light (Body)</vt:lpstr>
      <vt:lpstr>Roboto Light italic</vt:lpstr>
      <vt:lpstr>Roboto Medium</vt:lpstr>
      <vt:lpstr>Wingdings</vt:lpstr>
      <vt:lpstr>Nilfisk Toolbox_Standard_4-3</vt:lpstr>
      <vt:lpstr>think-cell Slide</vt:lpstr>
      <vt:lpstr>Diapositiva think-cell</vt:lpstr>
      <vt:lpstr>PowerPoint Presentation</vt:lpstr>
      <vt:lpstr>PowerPoint Presentation</vt:lpstr>
      <vt:lpstr>Kompakt tørrstøvsuger  </vt:lpstr>
      <vt:lpstr>2</vt:lpstr>
      <vt:lpstr>Målsegmenter </vt:lpstr>
      <vt:lpstr>VP300 og VP400 i korte trekk</vt:lpstr>
      <vt:lpstr>Viktige bruksområder og oppgaver som skal utføres</vt:lpstr>
      <vt:lpstr>3</vt:lpstr>
      <vt:lpstr>Viktige funksjoner og fordeler</vt:lpstr>
      <vt:lpstr>Viktige funksjoner og design </vt:lpstr>
      <vt:lpstr>Viktige funksjoner og design </vt:lpstr>
      <vt:lpstr>Nye oppgraderinger</vt:lpstr>
      <vt:lpstr>4</vt:lpstr>
      <vt:lpstr>Sammendrag VP300</vt:lpstr>
      <vt:lpstr>Sammendrag VP400</vt:lpstr>
      <vt:lpstr>Tekniske spesifikasjoner VP300</vt:lpstr>
      <vt:lpstr>Konfigurasjon VP300</vt:lpstr>
      <vt:lpstr>Tekniske spesifikasjoner VP400</vt:lpstr>
      <vt:lpstr>Konfigurasjon VP400</vt:lpstr>
      <vt:lpstr>Hierarki VP300</vt:lpstr>
      <vt:lpstr>Hierarki VP400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MS365-02 Inbold</dc:creator>
  <cp:lastModifiedBy>Julie Soerum</cp:lastModifiedBy>
  <cp:revision>27</cp:revision>
  <dcterms:created xsi:type="dcterms:W3CDTF">2024-12-18T09:19:17Z</dcterms:created>
  <dcterms:modified xsi:type="dcterms:W3CDTF">2025-02-11T11:46:07Z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2578482</vt:lpwstr>
  </property>
  <property fmtid="{D5CDD505-2E9C-101B-9397-08002B2CF9AE}" pid="3" name="NXPowerLiteSettings">
    <vt:lpwstr>A74006B004C800</vt:lpwstr>
  </property>
  <property fmtid="{D5CDD505-2E9C-101B-9397-08002B2CF9AE}" pid="4" name="NXPowerLiteVersion">
    <vt:lpwstr>D5.0.2</vt:lpwstr>
  </property>
  <property fmtid="{D5CDD505-2E9C-101B-9397-08002B2CF9AE}" pid="5" name="ContentTypeId">
    <vt:lpwstr>0x0101000D90E30D1931D74AA31AAF46CFE106EB</vt:lpwstr>
  </property>
  <property fmtid="{D5CDD505-2E9C-101B-9397-08002B2CF9AE}" pid="6" name="MSIP_Label_8af657d4-2045-4871-9872-e323e3545d60_Enabled">
    <vt:lpwstr>true</vt:lpwstr>
  </property>
  <property fmtid="{D5CDD505-2E9C-101B-9397-08002B2CF9AE}" pid="7" name="MSIP_Label_8af657d4-2045-4871-9872-e323e3545d60_SetDate">
    <vt:lpwstr>2022-03-07T09:52:37Z</vt:lpwstr>
  </property>
  <property fmtid="{D5CDD505-2E9C-101B-9397-08002B2CF9AE}" pid="8" name="MSIP_Label_8af657d4-2045-4871-9872-e323e3545d60_Method">
    <vt:lpwstr>Privileged</vt:lpwstr>
  </property>
  <property fmtid="{D5CDD505-2E9C-101B-9397-08002B2CF9AE}" pid="9" name="MSIP_Label_8af657d4-2045-4871-9872-e323e3545d60_Name">
    <vt:lpwstr>Open sublabel</vt:lpwstr>
  </property>
  <property fmtid="{D5CDD505-2E9C-101B-9397-08002B2CF9AE}" pid="10" name="MSIP_Label_8af657d4-2045-4871-9872-e323e3545d60_SiteId">
    <vt:lpwstr>753c5d99-05be-4237-b4c5-fdb2e6b32ab2</vt:lpwstr>
  </property>
  <property fmtid="{D5CDD505-2E9C-101B-9397-08002B2CF9AE}" pid="11" name="MSIP_Label_8af657d4-2045-4871-9872-e323e3545d60_ActionId">
    <vt:lpwstr>dc55aacb-2282-478e-992e-416176343d0e</vt:lpwstr>
  </property>
  <property fmtid="{D5CDD505-2E9C-101B-9397-08002B2CF9AE}" pid="12" name="MSIP_Label_8af657d4-2045-4871-9872-e323e3545d60_ContentBits">
    <vt:lpwstr>0</vt:lpwstr>
  </property>
</Properties>
</file>