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sldIdLst>
    <p:sldId id="273" r:id="rId5"/>
    <p:sldId id="272" r:id="rId6"/>
    <p:sldId id="286" r:id="rId7"/>
    <p:sldId id="287" r:id="rId8"/>
    <p:sldId id="288" r:id="rId9"/>
    <p:sldId id="289" r:id="rId10"/>
    <p:sldId id="290" r:id="rId11"/>
    <p:sldId id="296" r:id="rId12"/>
    <p:sldId id="291" r:id="rId13"/>
    <p:sldId id="292" r:id="rId14"/>
    <p:sldId id="293" r:id="rId15"/>
    <p:sldId id="294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25" r:id="rId27"/>
    <p:sldId id="333" r:id="rId28"/>
    <p:sldId id="334" r:id="rId29"/>
    <p:sldId id="328" r:id="rId30"/>
    <p:sldId id="329" r:id="rId31"/>
    <p:sldId id="330" r:id="rId32"/>
    <p:sldId id="331" r:id="rId33"/>
    <p:sldId id="332" r:id="rId34"/>
  </p:sldIdLst>
  <p:sldSz cx="12192000" cy="6858000"/>
  <p:notesSz cx="6797675" cy="9872663"/>
  <p:custDataLst>
    <p:tags r:id="rId36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0F0F0"/>
    <a:srgbClr val="336699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1" autoAdjust="0"/>
    <p:restoredTop sz="92949" autoAdjust="0"/>
  </p:normalViewPr>
  <p:slideViewPr>
    <p:cSldViewPr snapToGrid="0">
      <p:cViewPr varScale="1">
        <p:scale>
          <a:sx n="112" d="100"/>
          <a:sy n="112" d="100"/>
        </p:scale>
        <p:origin x="85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án Bora" userId="87776703-78bb-46fb-aaa4-c405ef74930d" providerId="ADAL" clId="{A7B93B92-08DF-4CF5-8075-2A64A05DEA7E}"/>
    <pc:docChg chg="modSld">
      <pc:chgData name="Adrián Bora" userId="87776703-78bb-46fb-aaa4-c405ef74930d" providerId="ADAL" clId="{A7B93B92-08DF-4CF5-8075-2A64A05DEA7E}" dt="2025-05-06T07:05:03.586" v="2" actId="20577"/>
      <pc:docMkLst>
        <pc:docMk/>
      </pc:docMkLst>
      <pc:sldChg chg="modSp mod">
        <pc:chgData name="Adrián Bora" userId="87776703-78bb-46fb-aaa4-c405ef74930d" providerId="ADAL" clId="{A7B93B92-08DF-4CF5-8075-2A64A05DEA7E}" dt="2025-05-06T07:05:03.586" v="2" actId="20577"/>
        <pc:sldMkLst>
          <pc:docMk/>
          <pc:sldMk cId="4178317396" sldId="273"/>
        </pc:sldMkLst>
        <pc:spChg chg="mod">
          <ac:chgData name="Adrián Bora" userId="87776703-78bb-46fb-aaa4-c405ef74930d" providerId="ADAL" clId="{A7B93B92-08DF-4CF5-8075-2A64A05DEA7E}" dt="2025-05-06T07:05:03.586" v="2" actId="20577"/>
          <ac:spMkLst>
            <pc:docMk/>
            <pc:sldMk cId="4178317396" sldId="273"/>
            <ac:spMk id="3" creationId="{08F58484-5BC4-4866-93A0-0360B816257A}"/>
          </ac:spMkLst>
        </pc:spChg>
      </pc:sldChg>
    </pc:docChg>
  </pc:docChgLst>
  <pc:docChgLst>
    <pc:chgData name="Adrián Bora" userId="87776703-78bb-46fb-aaa4-c405ef74930d" providerId="ADAL" clId="{5E0BE803-4BF7-4860-8E20-64C5319E84E6}"/>
    <pc:docChg chg="undo redo custSel delSld modSld">
      <pc:chgData name="Adrián Bora" userId="87776703-78bb-46fb-aaa4-c405ef74930d" providerId="ADAL" clId="{5E0BE803-4BF7-4860-8E20-64C5319E84E6}" dt="2025-05-20T07:42:32.515" v="139" actId="14100"/>
      <pc:docMkLst>
        <pc:docMk/>
      </pc:docMkLst>
      <pc:sldChg chg="addSp delSp modSp mod">
        <pc:chgData name="Adrián Bora" userId="87776703-78bb-46fb-aaa4-c405ef74930d" providerId="ADAL" clId="{5E0BE803-4BF7-4860-8E20-64C5319E84E6}" dt="2025-05-20T07:42:32.515" v="139" actId="14100"/>
        <pc:sldMkLst>
          <pc:docMk/>
          <pc:sldMk cId="1708403942" sldId="272"/>
        </pc:sldMkLst>
        <pc:spChg chg="mod">
          <ac:chgData name="Adrián Bora" userId="87776703-78bb-46fb-aaa4-c405ef74930d" providerId="ADAL" clId="{5E0BE803-4BF7-4860-8E20-64C5319E84E6}" dt="2025-05-20T07:42:32.515" v="139" actId="14100"/>
          <ac:spMkLst>
            <pc:docMk/>
            <pc:sldMk cId="1708403942" sldId="272"/>
            <ac:spMk id="4" creationId="{7B9F07C7-0ECF-4BF5-A045-4D8036A58FB3}"/>
          </ac:spMkLst>
        </pc:spChg>
        <pc:spChg chg="del">
          <ac:chgData name="Adrián Bora" userId="87776703-78bb-46fb-aaa4-c405ef74930d" providerId="ADAL" clId="{5E0BE803-4BF7-4860-8E20-64C5319E84E6}" dt="2025-05-20T07:41:25.079" v="87" actId="478"/>
          <ac:spMkLst>
            <pc:docMk/>
            <pc:sldMk cId="1708403942" sldId="272"/>
            <ac:spMk id="7" creationId="{40E66796-D33F-46D4-A7D4-01899DA7D614}"/>
          </ac:spMkLst>
        </pc:spChg>
        <pc:spChg chg="del">
          <ac:chgData name="Adrián Bora" userId="87776703-78bb-46fb-aaa4-c405ef74930d" providerId="ADAL" clId="{5E0BE803-4BF7-4860-8E20-64C5319E84E6}" dt="2025-05-20T07:41:26.267" v="88" actId="478"/>
          <ac:spMkLst>
            <pc:docMk/>
            <pc:sldMk cId="1708403942" sldId="272"/>
            <ac:spMk id="13" creationId="{42CE94A0-EF79-4011-8AF4-C263AF197290}"/>
          </ac:spMkLst>
        </pc:spChg>
        <pc:spChg chg="add del mod">
          <ac:chgData name="Adrián Bora" userId="87776703-78bb-46fb-aaa4-c405ef74930d" providerId="ADAL" clId="{5E0BE803-4BF7-4860-8E20-64C5319E84E6}" dt="2025-05-20T07:41:29.431" v="90" actId="478"/>
          <ac:spMkLst>
            <pc:docMk/>
            <pc:sldMk cId="1708403942" sldId="272"/>
            <ac:spMk id="14" creationId="{7A0C39EF-CBB3-623D-B910-6D8CD1430038}"/>
          </ac:spMkLst>
        </pc:spChg>
        <pc:spChg chg="add del mod">
          <ac:chgData name="Adrián Bora" userId="87776703-78bb-46fb-aaa4-c405ef74930d" providerId="ADAL" clId="{5E0BE803-4BF7-4860-8E20-64C5319E84E6}" dt="2025-05-20T07:41:28.459" v="89" actId="478"/>
          <ac:spMkLst>
            <pc:docMk/>
            <pc:sldMk cId="1708403942" sldId="272"/>
            <ac:spMk id="18" creationId="{C7DB36B8-9E99-C978-38B0-51D8A234CB92}"/>
          </ac:spMkLst>
        </pc:spChg>
        <pc:spChg chg="del">
          <ac:chgData name="Adrián Bora" userId="87776703-78bb-46fb-aaa4-c405ef74930d" providerId="ADAL" clId="{5E0BE803-4BF7-4860-8E20-64C5319E84E6}" dt="2025-05-20T07:41:34.127" v="92" actId="478"/>
          <ac:spMkLst>
            <pc:docMk/>
            <pc:sldMk cId="1708403942" sldId="272"/>
            <ac:spMk id="26" creationId="{DFAA14C1-42CA-253C-C4A1-F9DCA02E6C08}"/>
          </ac:spMkLst>
        </pc:spChg>
        <pc:spChg chg="del">
          <ac:chgData name="Adrián Bora" userId="87776703-78bb-46fb-aaa4-c405ef74930d" providerId="ADAL" clId="{5E0BE803-4BF7-4860-8E20-64C5319E84E6}" dt="2025-05-20T07:41:36.684" v="94" actId="478"/>
          <ac:spMkLst>
            <pc:docMk/>
            <pc:sldMk cId="1708403942" sldId="272"/>
            <ac:spMk id="27" creationId="{BCC82DC0-CA9F-2388-966E-648195EB3C9A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28" creationId="{532ACA76-D957-E6D1-9CE0-3673AFF1C875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29" creationId="{224EB822-25E9-A4F7-6260-4922F5AEA406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30" creationId="{86E9C1B0-8E0A-9A07-DBA3-3A68B1D4384E}"/>
          </ac:spMkLst>
        </pc:spChg>
        <pc:spChg chg="del">
          <ac:chgData name="Adrián Bora" userId="87776703-78bb-46fb-aaa4-c405ef74930d" providerId="ADAL" clId="{5E0BE803-4BF7-4860-8E20-64C5319E84E6}" dt="2025-05-20T07:41:32.600" v="91" actId="478"/>
          <ac:spMkLst>
            <pc:docMk/>
            <pc:sldMk cId="1708403942" sldId="272"/>
            <ac:spMk id="31" creationId="{2E45AA3C-844F-90ED-2D24-4889B75C7BC8}"/>
          </ac:spMkLst>
        </pc:spChg>
        <pc:spChg chg="del">
          <ac:chgData name="Adrián Bora" userId="87776703-78bb-46fb-aaa4-c405ef74930d" providerId="ADAL" clId="{5E0BE803-4BF7-4860-8E20-64C5319E84E6}" dt="2025-05-20T07:41:35.468" v="93" actId="478"/>
          <ac:spMkLst>
            <pc:docMk/>
            <pc:sldMk cId="1708403942" sldId="272"/>
            <ac:spMk id="32" creationId="{D1A49BCD-6287-842F-6D7D-47FF6C8BE0CF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33" creationId="{35AC0A98-BFC3-957F-7BC3-944261B0076A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34" creationId="{A191AB01-68E5-793E-150E-162E83C7E4F4}"/>
          </ac:spMkLst>
        </pc:spChg>
        <pc:spChg chg="mod">
          <ac:chgData name="Adrián Bora" userId="87776703-78bb-46fb-aaa4-c405ef74930d" providerId="ADAL" clId="{5E0BE803-4BF7-4860-8E20-64C5319E84E6}" dt="2025-05-20T07:42:06.534" v="136" actId="1076"/>
          <ac:spMkLst>
            <pc:docMk/>
            <pc:sldMk cId="1708403942" sldId="272"/>
            <ac:spMk id="35" creationId="{BB2ECF18-2EB6-E9AC-9BF4-9593DEB21B42}"/>
          </ac:spMkLst>
        </pc:spChg>
      </pc:sldChg>
      <pc:sldChg chg="modSp mod">
        <pc:chgData name="Adrián Bora" userId="87776703-78bb-46fb-aaa4-c405ef74930d" providerId="ADAL" clId="{5E0BE803-4BF7-4860-8E20-64C5319E84E6}" dt="2025-05-20T07:41:16.049" v="86" actId="20577"/>
        <pc:sldMkLst>
          <pc:docMk/>
          <pc:sldMk cId="4178317396" sldId="273"/>
        </pc:sldMkLst>
        <pc:spChg chg="mod">
          <ac:chgData name="Adrián Bora" userId="87776703-78bb-46fb-aaa4-c405ef74930d" providerId="ADAL" clId="{5E0BE803-4BF7-4860-8E20-64C5319E84E6}" dt="2025-05-20T07:41:16.049" v="86" actId="20577"/>
          <ac:spMkLst>
            <pc:docMk/>
            <pc:sldMk cId="4178317396" sldId="273"/>
            <ac:spMk id="3" creationId="{08F58484-5BC4-4866-93A0-0360B816257A}"/>
          </ac:spMkLst>
        </pc:spChg>
      </pc:sldChg>
      <pc:sldChg chg="modSp mod">
        <pc:chgData name="Adrián Bora" userId="87776703-78bb-46fb-aaa4-c405ef74930d" providerId="ADAL" clId="{5E0BE803-4BF7-4860-8E20-64C5319E84E6}" dt="2025-05-20T07:36:00.409" v="55" actId="20577"/>
        <pc:sldMkLst>
          <pc:docMk/>
          <pc:sldMk cId="1906037255" sldId="289"/>
        </pc:sldMkLst>
        <pc:spChg chg="mod">
          <ac:chgData name="Adrián Bora" userId="87776703-78bb-46fb-aaa4-c405ef74930d" providerId="ADAL" clId="{5E0BE803-4BF7-4860-8E20-64C5319E84E6}" dt="2025-05-20T07:36:00.409" v="55" actId="20577"/>
          <ac:spMkLst>
            <pc:docMk/>
            <pc:sldMk cId="1906037255" sldId="289"/>
            <ac:spMk id="9" creationId="{52DE5F28-3E35-2B2B-6769-75AAC5FCE894}"/>
          </ac:spMkLst>
        </pc:spChg>
      </pc:sldChg>
      <pc:sldChg chg="modSp mod">
        <pc:chgData name="Adrián Bora" userId="87776703-78bb-46fb-aaa4-c405ef74930d" providerId="ADAL" clId="{5E0BE803-4BF7-4860-8E20-64C5319E84E6}" dt="2025-05-20T07:42:20.193" v="137" actId="20577"/>
        <pc:sldMkLst>
          <pc:docMk/>
          <pc:sldMk cId="3270379167" sldId="291"/>
        </pc:sldMkLst>
        <pc:spChg chg="mod">
          <ac:chgData name="Adrián Bora" userId="87776703-78bb-46fb-aaa4-c405ef74930d" providerId="ADAL" clId="{5E0BE803-4BF7-4860-8E20-64C5319E84E6}" dt="2025-05-20T07:42:20.193" v="137" actId="20577"/>
          <ac:spMkLst>
            <pc:docMk/>
            <pc:sldMk cId="3270379167" sldId="291"/>
            <ac:spMk id="19" creationId="{23951358-B356-95DA-F2AF-F012B883DAD3}"/>
          </ac:spMkLst>
        </pc:spChg>
      </pc:sldChg>
      <pc:sldChg chg="modSp mod">
        <pc:chgData name="Adrián Bora" userId="87776703-78bb-46fb-aaa4-c405ef74930d" providerId="ADAL" clId="{5E0BE803-4BF7-4860-8E20-64C5319E84E6}" dt="2025-05-20T07:37:57.038" v="57" actId="20577"/>
        <pc:sldMkLst>
          <pc:docMk/>
          <pc:sldMk cId="551571567" sldId="301"/>
        </pc:sldMkLst>
        <pc:spChg chg="mod">
          <ac:chgData name="Adrián Bora" userId="87776703-78bb-46fb-aaa4-c405ef74930d" providerId="ADAL" clId="{5E0BE803-4BF7-4860-8E20-64C5319E84E6}" dt="2025-05-20T07:37:57.038" v="57" actId="20577"/>
          <ac:spMkLst>
            <pc:docMk/>
            <pc:sldMk cId="551571567" sldId="301"/>
            <ac:spMk id="111" creationId="{E84C8C6C-75F7-9B3D-7E3A-F92E2653750D}"/>
          </ac:spMkLst>
        </pc:spChg>
      </pc:sldChg>
      <pc:sldChg chg="del">
        <pc:chgData name="Adrián Bora" userId="87776703-78bb-46fb-aaa4-c405ef74930d" providerId="ADAL" clId="{5E0BE803-4BF7-4860-8E20-64C5319E84E6}" dt="2025-05-20T07:38:37.494" v="58" actId="47"/>
        <pc:sldMkLst>
          <pc:docMk/>
          <pc:sldMk cId="2980377108" sldId="307"/>
        </pc:sldMkLst>
      </pc:sldChg>
      <pc:sldChg chg="del">
        <pc:chgData name="Adrián Bora" userId="87776703-78bb-46fb-aaa4-c405ef74930d" providerId="ADAL" clId="{5E0BE803-4BF7-4860-8E20-64C5319E84E6}" dt="2025-05-20T07:38:38.946" v="59" actId="47"/>
        <pc:sldMkLst>
          <pc:docMk/>
          <pc:sldMk cId="2840757732" sldId="308"/>
        </pc:sldMkLst>
      </pc:sldChg>
      <pc:sldChg chg="del">
        <pc:chgData name="Adrián Bora" userId="87776703-78bb-46fb-aaa4-c405ef74930d" providerId="ADAL" clId="{5E0BE803-4BF7-4860-8E20-64C5319E84E6}" dt="2025-05-20T07:38:39.855" v="60" actId="47"/>
        <pc:sldMkLst>
          <pc:docMk/>
          <pc:sldMk cId="4276760801" sldId="310"/>
        </pc:sldMkLst>
      </pc:sldChg>
      <pc:sldChg chg="del">
        <pc:chgData name="Adrián Bora" userId="87776703-78bb-46fb-aaa4-c405ef74930d" providerId="ADAL" clId="{5E0BE803-4BF7-4860-8E20-64C5319E84E6}" dt="2025-05-20T07:38:40.712" v="61" actId="47"/>
        <pc:sldMkLst>
          <pc:docMk/>
          <pc:sldMk cId="4131261501" sldId="311"/>
        </pc:sldMkLst>
      </pc:sldChg>
      <pc:sldChg chg="del">
        <pc:chgData name="Adrián Bora" userId="87776703-78bb-46fb-aaa4-c405ef74930d" providerId="ADAL" clId="{5E0BE803-4BF7-4860-8E20-64C5319E84E6}" dt="2025-05-20T07:38:41.500" v="62" actId="47"/>
        <pc:sldMkLst>
          <pc:docMk/>
          <pc:sldMk cId="1675256295" sldId="312"/>
        </pc:sldMkLst>
      </pc:sldChg>
      <pc:sldChg chg="del">
        <pc:chgData name="Adrián Bora" userId="87776703-78bb-46fb-aaa4-c405ef74930d" providerId="ADAL" clId="{5E0BE803-4BF7-4860-8E20-64C5319E84E6}" dt="2025-05-20T07:38:42.318" v="63" actId="47"/>
        <pc:sldMkLst>
          <pc:docMk/>
          <pc:sldMk cId="323250233" sldId="313"/>
        </pc:sldMkLst>
      </pc:sldChg>
      <pc:sldChg chg="del">
        <pc:chgData name="Adrián Bora" userId="87776703-78bb-46fb-aaa4-c405ef74930d" providerId="ADAL" clId="{5E0BE803-4BF7-4860-8E20-64C5319E84E6}" dt="2025-05-20T07:38:43.309" v="64" actId="47"/>
        <pc:sldMkLst>
          <pc:docMk/>
          <pc:sldMk cId="611162131" sldId="314"/>
        </pc:sldMkLst>
      </pc:sldChg>
      <pc:sldChg chg="del">
        <pc:chgData name="Adrián Bora" userId="87776703-78bb-46fb-aaa4-c405ef74930d" providerId="ADAL" clId="{5E0BE803-4BF7-4860-8E20-64C5319E84E6}" dt="2025-05-20T07:38:44.093" v="65" actId="47"/>
        <pc:sldMkLst>
          <pc:docMk/>
          <pc:sldMk cId="2312718621" sldId="315"/>
        </pc:sldMkLst>
      </pc:sldChg>
      <pc:sldChg chg="del">
        <pc:chgData name="Adrián Bora" userId="87776703-78bb-46fb-aaa4-c405ef74930d" providerId="ADAL" clId="{5E0BE803-4BF7-4860-8E20-64C5319E84E6}" dt="2025-05-20T07:38:45.214" v="66" actId="47"/>
        <pc:sldMkLst>
          <pc:docMk/>
          <pc:sldMk cId="726528040" sldId="316"/>
        </pc:sldMkLst>
      </pc:sldChg>
      <pc:sldChg chg="del">
        <pc:chgData name="Adrián Bora" userId="87776703-78bb-46fb-aaa4-c405ef74930d" providerId="ADAL" clId="{5E0BE803-4BF7-4860-8E20-64C5319E84E6}" dt="2025-05-20T07:38:46.502" v="67" actId="47"/>
        <pc:sldMkLst>
          <pc:docMk/>
          <pc:sldMk cId="616741745" sldId="317"/>
        </pc:sldMkLst>
      </pc:sldChg>
      <pc:sldChg chg="del">
        <pc:chgData name="Adrián Bora" userId="87776703-78bb-46fb-aaa4-c405ef74930d" providerId="ADAL" clId="{5E0BE803-4BF7-4860-8E20-64C5319E84E6}" dt="2025-05-20T07:38:48.934" v="68" actId="47"/>
        <pc:sldMkLst>
          <pc:docMk/>
          <pc:sldMk cId="2373248838" sldId="318"/>
        </pc:sldMkLst>
      </pc:sldChg>
      <pc:sldChg chg="del">
        <pc:chgData name="Adrián Bora" userId="87776703-78bb-46fb-aaa4-c405ef74930d" providerId="ADAL" clId="{5E0BE803-4BF7-4860-8E20-64C5319E84E6}" dt="2025-05-20T07:38:52.899" v="69" actId="47"/>
        <pc:sldMkLst>
          <pc:docMk/>
          <pc:sldMk cId="3883687462" sldId="319"/>
        </pc:sldMkLst>
      </pc:sldChg>
      <pc:sldChg chg="del">
        <pc:chgData name="Adrián Bora" userId="87776703-78bb-46fb-aaa4-c405ef74930d" providerId="ADAL" clId="{5E0BE803-4BF7-4860-8E20-64C5319E84E6}" dt="2025-05-20T07:38:54.344" v="70" actId="47"/>
        <pc:sldMkLst>
          <pc:docMk/>
          <pc:sldMk cId="3347116903" sldId="320"/>
        </pc:sldMkLst>
      </pc:sldChg>
      <pc:sldChg chg="del">
        <pc:chgData name="Adrián Bora" userId="87776703-78bb-46fb-aaa4-c405ef74930d" providerId="ADAL" clId="{5E0BE803-4BF7-4860-8E20-64C5319E84E6}" dt="2025-05-20T07:38:55.817" v="71" actId="47"/>
        <pc:sldMkLst>
          <pc:docMk/>
          <pc:sldMk cId="1172483838" sldId="321"/>
        </pc:sldMkLst>
      </pc:sldChg>
      <pc:sldChg chg="del">
        <pc:chgData name="Adrián Bora" userId="87776703-78bb-46fb-aaa4-c405ef74930d" providerId="ADAL" clId="{5E0BE803-4BF7-4860-8E20-64C5319E84E6}" dt="2025-05-20T07:39:15.234" v="74" actId="47"/>
        <pc:sldMkLst>
          <pc:docMk/>
          <pc:sldMk cId="1541069443" sldId="322"/>
        </pc:sldMkLst>
      </pc:sldChg>
      <pc:sldChg chg="del">
        <pc:chgData name="Adrián Bora" userId="87776703-78bb-46fb-aaa4-c405ef74930d" providerId="ADAL" clId="{5E0BE803-4BF7-4860-8E20-64C5319E84E6}" dt="2025-05-20T07:39:10.632" v="72" actId="47"/>
        <pc:sldMkLst>
          <pc:docMk/>
          <pc:sldMk cId="736995549" sldId="323"/>
        </pc:sldMkLst>
      </pc:sldChg>
      <pc:sldChg chg="del">
        <pc:chgData name="Adrián Bora" userId="87776703-78bb-46fb-aaa4-c405ef74930d" providerId="ADAL" clId="{5E0BE803-4BF7-4860-8E20-64C5319E84E6}" dt="2025-05-20T07:39:11.165" v="73" actId="47"/>
        <pc:sldMkLst>
          <pc:docMk/>
          <pc:sldMk cId="1007961907" sldId="324"/>
        </pc:sldMkLst>
      </pc:sldChg>
      <pc:sldChg chg="modSp mod">
        <pc:chgData name="Adrián Bora" userId="87776703-78bb-46fb-aaa4-c405ef74930d" providerId="ADAL" clId="{5E0BE803-4BF7-4860-8E20-64C5319E84E6}" dt="2025-05-20T07:40:38.190" v="76" actId="20577"/>
        <pc:sldMkLst>
          <pc:docMk/>
          <pc:sldMk cId="3627274592" sldId="325"/>
        </pc:sldMkLst>
        <pc:spChg chg="mod">
          <ac:chgData name="Adrián Bora" userId="87776703-78bb-46fb-aaa4-c405ef74930d" providerId="ADAL" clId="{5E0BE803-4BF7-4860-8E20-64C5319E84E6}" dt="2025-05-20T07:40:38.190" v="76" actId="20577"/>
          <ac:spMkLst>
            <pc:docMk/>
            <pc:sldMk cId="3627274592" sldId="325"/>
            <ac:spMk id="18" creationId="{D70A894D-AC78-EA68-3BA9-60AB274EB97C}"/>
          </ac:spMkLst>
        </pc:spChg>
      </pc:sldChg>
      <pc:sldChg chg="modSp mod">
        <pc:chgData name="Adrián Bora" userId="87776703-78bb-46fb-aaa4-c405ef74930d" providerId="ADAL" clId="{5E0BE803-4BF7-4860-8E20-64C5319E84E6}" dt="2025-05-20T07:40:43.012" v="78" actId="20577"/>
        <pc:sldMkLst>
          <pc:docMk/>
          <pc:sldMk cId="2505340220" sldId="328"/>
        </pc:sldMkLst>
        <pc:spChg chg="mod">
          <ac:chgData name="Adrián Bora" userId="87776703-78bb-46fb-aaa4-c405ef74930d" providerId="ADAL" clId="{5E0BE803-4BF7-4860-8E20-64C5319E84E6}" dt="2025-05-20T07:40:43.012" v="78" actId="20577"/>
          <ac:spMkLst>
            <pc:docMk/>
            <pc:sldMk cId="2505340220" sldId="328"/>
            <ac:spMk id="18" creationId="{68020946-926D-D6A8-788A-7283130F3715}"/>
          </ac:spMkLst>
        </pc:spChg>
      </pc:sldChg>
      <pc:sldChg chg="modSp mod">
        <pc:chgData name="Adrián Bora" userId="87776703-78bb-46fb-aaa4-c405ef74930d" providerId="ADAL" clId="{5E0BE803-4BF7-4860-8E20-64C5319E84E6}" dt="2025-05-20T07:40:51.051" v="81" actId="20577"/>
        <pc:sldMkLst>
          <pc:docMk/>
          <pc:sldMk cId="3683466201" sldId="331"/>
        </pc:sldMkLst>
        <pc:spChg chg="mod">
          <ac:chgData name="Adrián Bora" userId="87776703-78bb-46fb-aaa4-c405ef74930d" providerId="ADAL" clId="{5E0BE803-4BF7-4860-8E20-64C5319E84E6}" dt="2025-05-20T07:40:51.051" v="81" actId="20577"/>
          <ac:spMkLst>
            <pc:docMk/>
            <pc:sldMk cId="3683466201" sldId="331"/>
            <ac:spMk id="18" creationId="{881ACCC7-2451-7549-D107-95DCD8974AB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pl-PL" noProof="0"/>
              <a:t>Kliknij ikonę, aby dodać obraz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4823AB15-4CF5-4EBF-A2F3-1C4DC7696E3C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0BAB46E5-09F0-43BC-AF10-D6FC5325C247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44305F3A-F05E-47FC-87A0-1CD0D86BD2B2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058152D4-FCD9-4991-9E15-E7AD1FF1EE6D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B256C5E7-8A56-4B27-AE63-7A586DD3748E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5C7541B0-EC25-45AB-8F28-AC3874C57D90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pl-PL"/>
              <a:t>Kliknij ikonę, aby dodać wykres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2136DFD6-81D6-4679-A9DB-E7E735A17591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9F6D6AAF-5704-461D-8C14-5CEE58DFD0B9}" type="datetime1">
              <a:rPr lang="en-US" smtClean="0"/>
              <a:t>5/20/2025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69125B5E-5992-4641-9C1B-FDE484EC6F5B}" type="datetime1">
              <a:rPr lang="en-US" smtClean="0"/>
              <a:t>5/20/2025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CC0BFB7B-24DA-4007-8F6A-146ABACB53F6}" type="datetime1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F6191FE2-5118-4E82-BB69-43FD5CBE201D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1DB19D6F-F873-4A72-B607-027CAD71C102}" type="datetime1">
              <a:rPr lang="en-US" smtClean="0"/>
              <a:t>5/20/2025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2D61A7A9-149F-42BA-9BB6-DC07B6F295C5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EB8B5A18-3B33-4FA1-9564-2EE470668E5C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C8AFE40-FF7F-47BD-9AE2-1559885C4B7E}" type="datetime1">
              <a:rPr lang="en-US" smtClean="0"/>
              <a:t>5/20/2025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69B04F37-F9B0-4AAC-80E7-A05B066B4F7F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54FAD31-0F7E-45B2-847E-963FED5799CF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583550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tif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tiff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microsoft.com/office/2007/relationships/hdphoto" Target="../media/hdphoto1.wdp"/><Relationship Id="rId7" Type="http://schemas.openxmlformats.org/officeDocument/2006/relationships/image" Target="../media/image14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623F94-08FF-74C8-5D5C-AB65F11CB1DC}"/>
              </a:ext>
            </a:extLst>
          </p:cNvPr>
          <p:cNvSpPr/>
          <p:nvPr/>
        </p:nvSpPr>
        <p:spPr>
          <a:xfrm>
            <a:off x="0" y="0"/>
            <a:ext cx="12191280" cy="62737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06C470-1950-F196-92DF-A4D2FF9CB775}"/>
              </a:ext>
            </a:extLst>
          </p:cNvPr>
          <p:cNvSpPr/>
          <p:nvPr/>
        </p:nvSpPr>
        <p:spPr>
          <a:xfrm>
            <a:off x="0" y="4419600"/>
            <a:ext cx="12191280" cy="1854197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76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3F1CC-DFCF-524B-F3E9-B79A0F01C315}"/>
              </a:ext>
            </a:extLst>
          </p:cNvPr>
          <p:cNvGrpSpPr/>
          <p:nvPr/>
        </p:nvGrpSpPr>
        <p:grpSpPr>
          <a:xfrm>
            <a:off x="3932422" y="2365451"/>
            <a:ext cx="4187457" cy="3897614"/>
            <a:chOff x="4011797" y="2365451"/>
            <a:chExt cx="4187457" cy="3897614"/>
          </a:xfrm>
        </p:grpSpPr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53B42C41-1271-ECDA-0CE6-9E15A5CC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02124" y="2403551"/>
              <a:ext cx="1997130" cy="3859514"/>
            </a:xfrm>
            <a:prstGeom prst="rect">
              <a:avLst/>
            </a:prstGeom>
          </p:spPr>
        </p:pic>
        <p:pic>
          <p:nvPicPr>
            <p:cNvPr id="9" name="Immagine 2">
              <a:extLst>
                <a:ext uri="{FF2B5EF4-FFF2-40B4-BE49-F238E27FC236}">
                  <a16:creationId xmlns:a16="http://schemas.microsoft.com/office/drawing/2014/main" id="{DB044A2C-E300-A362-1FFC-CF45B05F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011797" y="2365451"/>
              <a:ext cx="2190327" cy="382269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78411"/>
            <a:ext cx="11233150" cy="1538883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pc="100" dirty="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VHC010-VHC011</a:t>
            </a:r>
            <a:br>
              <a:rPr lang="en-US" dirty="0"/>
            </a:br>
            <a:r>
              <a:rPr lang="en-US" dirty="0"/>
              <a:t>Gama de </a:t>
            </a:r>
            <a:r>
              <a:rPr lang="en-US" dirty="0" err="1"/>
              <a:t>aspiradores</a:t>
            </a:r>
            <a:r>
              <a:rPr lang="en-US" dirty="0"/>
              <a:t> mini-</a:t>
            </a:r>
            <a:r>
              <a:rPr lang="en-US" dirty="0" err="1"/>
              <a:t>industriales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comprimido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B6158-5D76-64F3-1935-4524011FB21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3D71B-05BB-6A57-B269-46C564C5C96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26C748-9B3A-AAEC-6349-749C054D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Segmentos de interés y trabajos a realizar</a:t>
            </a:r>
            <a:endParaRPr lang="en-US" dirty="0"/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CE1B02DA-E91D-8525-60F0-80BBD9FF039E}"/>
              </a:ext>
            </a:extLst>
          </p:cNvPr>
          <p:cNvSpPr txBox="1">
            <a:spLocks/>
          </p:cNvSpPr>
          <p:nvPr/>
        </p:nvSpPr>
        <p:spPr>
          <a:xfrm>
            <a:off x="9126537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500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Industria AM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1" u="none" baseline="0" dirty="0">
                <a:solidFill>
                  <a:schemeClr val="tx2"/>
                </a:solidFill>
              </a:rPr>
              <a:t>Línea de producción, parte del proceso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s-es" sz="950" i="1" dirty="0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Tarea de limpieza típica: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Recogida y limpieza de impresoras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3D metálicas, guantes, piezas terminadas, contenedores de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vaciado...</a:t>
            </a:r>
            <a:endParaRPr lang="es-es" sz="950" dirty="0"/>
          </a:p>
          <a:p>
            <a:pPr marL="176400" lvl="1" indent="-1778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800" dirty="0"/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Características principales: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Certificado para polvo combustible conductivo, seguridad con carcasa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IP65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Eliminación segura del sistema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de bolsas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Opción disponible de filtros ULPA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en la salida del aire</a:t>
            </a:r>
          </a:p>
        </p:txBody>
      </p:sp>
      <p:pic>
        <p:nvPicPr>
          <p:cNvPr id="55" name="Immagine 2" descr="Immagine che contiene interno, muro, persona, vestiti&#10;&#10;Descrizione generata automaticamente">
            <a:extLst>
              <a:ext uri="{FF2B5EF4-FFF2-40B4-BE49-F238E27FC236}">
                <a16:creationId xmlns:a16="http://schemas.microsoft.com/office/drawing/2014/main" id="{932FCFFD-B45C-BF1D-21CA-134CD850D5F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" r="688"/>
          <a:stretch/>
        </p:blipFill>
        <p:spPr>
          <a:xfrm>
            <a:off x="9126537" y="1421000"/>
            <a:ext cx="2584800" cy="1483200"/>
          </a:xfrm>
          <a:prstGeom prst="rect">
            <a:avLst/>
          </a:prstGeom>
        </p:spPr>
      </p:pic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C3807E3C-ED38-54A6-018D-EC740AF09A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62208" y="1421000"/>
            <a:ext cx="2584800" cy="4852800"/>
          </a:xfrm>
        </p:spPr>
        <p:txBody>
          <a:bodyPr lIns="144000" tIns="1584000" rIns="144000" bIns="180000"/>
          <a:lstStyle/>
          <a:p>
            <a:pPr marL="0" indent="0" algn="l" rtl="0">
              <a:buNone/>
            </a:pPr>
            <a:r>
              <a:rPr lang="es-es" sz="1500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Industria química</a:t>
            </a:r>
            <a:endParaRPr lang="es-es" sz="1500" spc="10" dirty="0">
              <a:solidFill>
                <a:schemeClr val="accent3"/>
              </a:solidFill>
              <a:latin typeface="+mj-lt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1" u="none" baseline="0" dirty="0">
                <a:solidFill>
                  <a:schemeClr val="tx2"/>
                </a:solidFill>
              </a:rPr>
              <a:t>Laboratorios y producción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s-es" sz="950" i="1" dirty="0">
              <a:solidFill>
                <a:schemeClr val="tx2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Tarea de limpieza típica: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Recogida de polvos en entornos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con disolventes, lotes de prueba…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Limpieza de suelos, escritorios, superficies</a:t>
            </a:r>
            <a:endParaRPr lang="es-es" sz="950" dirty="0"/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es-es" sz="80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Características principales: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Para zonas ATEX Z1 y para polvos combustibles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Filtro de larga duración y sin consumibles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Depósito lavable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Opción disponible de filtros ULPA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en la salida del aire</a:t>
            </a:r>
          </a:p>
        </p:txBody>
      </p:sp>
      <p:pic>
        <p:nvPicPr>
          <p:cNvPr id="58" name="Immagine 24">
            <a:extLst>
              <a:ext uri="{FF2B5EF4-FFF2-40B4-BE49-F238E27FC236}">
                <a16:creationId xmlns:a16="http://schemas.microsoft.com/office/drawing/2014/main" id="{7F0BA242-C7DE-B0AB-58CA-92D9308D59E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" t="642" r="2472"/>
          <a:stretch/>
        </p:blipFill>
        <p:spPr>
          <a:xfrm>
            <a:off x="3362208" y="1419018"/>
            <a:ext cx="2586039" cy="1483200"/>
          </a:xfrm>
          <a:prstGeom prst="rect">
            <a:avLst/>
          </a:prstGeom>
        </p:spPr>
      </p:pic>
      <p:sp>
        <p:nvSpPr>
          <p:cNvPr id="59" name="Content Placeholder 13">
            <a:extLst>
              <a:ext uri="{FF2B5EF4-FFF2-40B4-BE49-F238E27FC236}">
                <a16:creationId xmlns:a16="http://schemas.microsoft.com/office/drawing/2014/main" id="{10911D24-5D10-52A8-B62D-87928E7BFE5C}"/>
              </a:ext>
            </a:extLst>
          </p:cNvPr>
          <p:cNvSpPr txBox="1">
            <a:spLocks/>
          </p:cNvSpPr>
          <p:nvPr/>
        </p:nvSpPr>
        <p:spPr>
          <a:xfrm>
            <a:off x="479425" y="1422627"/>
            <a:ext cx="2586038" cy="4851173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500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Industria electrónica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1" u="none" baseline="0" dirty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Producción de PCB, producción de componentes</a:t>
            </a:r>
            <a:endParaRPr lang="es-es" sz="950" b="0" i="1" dirty="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es-es" sz="95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/>
                <a:ea typeface="Roboto Bold"/>
                <a:cs typeface="Roboto Bold"/>
              </a:rPr>
              <a:t>Tarea de limpieza típica: 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Limpieza de bancos y zonas de trabajo con las tuberías neumáticas existentes</a:t>
            </a:r>
            <a:endParaRPr lang="es-es" sz="95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Limpieza de suelos y superficies</a:t>
            </a:r>
            <a:endParaRPr lang="es-es" sz="950" dirty="0">
              <a:ea typeface="Roboto Light"/>
              <a:cs typeface="Roboto Light"/>
            </a:endParaRPr>
          </a:p>
          <a:p>
            <a:pPr marL="355600" lvl="1" indent="-177800" algn="l" rtl="0">
              <a:spcBef>
                <a:spcPts val="0"/>
              </a:spcBef>
            </a:pPr>
            <a:endParaRPr lang="es-es" sz="800" dirty="0"/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/>
                <a:ea typeface="Roboto Bold"/>
                <a:cs typeface="Roboto Bold"/>
              </a:rPr>
              <a:t>Características principales: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Piezas no eléctricas</a:t>
            </a:r>
            <a:endParaRPr lang="es-es" sz="95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Fácil de conectar a la distribución neumática existente</a:t>
            </a:r>
            <a:endParaRPr lang="es-es" sz="95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Evitar la generación de chispas </a:t>
            </a:r>
            <a:endParaRPr lang="es-es" sz="950" dirty="0">
              <a:ea typeface="Roboto Light"/>
              <a:cs typeface="Roboto Light"/>
            </a:endParaRPr>
          </a:p>
        </p:txBody>
      </p:sp>
      <p:sp>
        <p:nvSpPr>
          <p:cNvPr id="62" name="Content Placeholder 11">
            <a:extLst>
              <a:ext uri="{FF2B5EF4-FFF2-40B4-BE49-F238E27FC236}">
                <a16:creationId xmlns:a16="http://schemas.microsoft.com/office/drawing/2014/main" id="{4D760DD2-B42B-D32D-1614-450446C7E9B7}"/>
              </a:ext>
            </a:extLst>
          </p:cNvPr>
          <p:cNvSpPr txBox="1">
            <a:spLocks/>
          </p:cNvSpPr>
          <p:nvPr/>
        </p:nvSpPr>
        <p:spPr>
          <a:xfrm>
            <a:off x="6243753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500" b="0" i="0" u="none" spc="10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Farmacéutica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1" u="none" baseline="0" dirty="0">
                <a:solidFill>
                  <a:schemeClr val="tx2"/>
                </a:solidFill>
              </a:rPr>
              <a:t>Envasado primario y secundario 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es-es" sz="950" i="1" dirty="0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Tarea de limpieza típica: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Limpieza de máquinas o equipos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de procesos farmacéuticos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Limpieza de equipos de laboratorio </a:t>
            </a:r>
            <a:br>
              <a:rPr lang="es-es" sz="950" dirty="0"/>
            </a:br>
            <a:r>
              <a:rPr lang="es-es" sz="950" b="0" i="0" u="none" baseline="0" dirty="0"/>
              <a:t>en las zonas Z1</a:t>
            </a:r>
            <a:endParaRPr lang="es-es" sz="950" dirty="0"/>
          </a:p>
          <a:p>
            <a:pPr marL="355600" lvl="1" indent="-177800" algn="l" rtl="0">
              <a:spcBef>
                <a:spcPts val="0"/>
              </a:spcBef>
            </a:pPr>
            <a:endParaRPr lang="es-es" sz="800" dirty="0"/>
          </a:p>
          <a:p>
            <a:pPr marL="0" indent="0" algn="l" rtl="0">
              <a:spcBef>
                <a:spcPts val="0"/>
              </a:spcBef>
              <a:buNone/>
            </a:pPr>
            <a:r>
              <a:rPr lang="es-es" sz="95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Características principales: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Cuerpo de acero inoxidable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Filtro HEPA14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No contamina el entorno de trabajo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950" b="0" i="0" u="none" baseline="0" dirty="0"/>
              <a:t>Opción disponible de filtros ULPA </a:t>
            </a:r>
            <a:br>
              <a:rPr lang="es-es" sz="950" b="0" i="0" u="none" baseline="0" dirty="0"/>
            </a:br>
            <a:r>
              <a:rPr lang="es-es" sz="950" b="0" i="0" u="none" baseline="0" dirty="0"/>
              <a:t>en la salida del aire</a:t>
            </a:r>
          </a:p>
        </p:txBody>
      </p:sp>
      <p:pic>
        <p:nvPicPr>
          <p:cNvPr id="64" name="Immagine 14">
            <a:extLst>
              <a:ext uri="{FF2B5EF4-FFF2-40B4-BE49-F238E27FC236}">
                <a16:creationId xmlns:a16="http://schemas.microsoft.com/office/drawing/2014/main" id="{B1A53928-8945-9D82-5F6A-5771DAA31C1C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" r="749"/>
          <a:stretch/>
        </p:blipFill>
        <p:spPr>
          <a:xfrm>
            <a:off x="6243753" y="1420999"/>
            <a:ext cx="2584800" cy="1483200"/>
          </a:xfrm>
          <a:prstGeom prst="rect">
            <a:avLst/>
          </a:prstGeom>
        </p:spPr>
      </p:pic>
      <p:pic>
        <p:nvPicPr>
          <p:cNvPr id="2" name="Picture 1" descr="People in white protective suits in a room with computers&#10;&#10;AI-generated content may be incorrect.">
            <a:extLst>
              <a:ext uri="{FF2B5EF4-FFF2-40B4-BE49-F238E27FC236}">
                <a16:creationId xmlns:a16="http://schemas.microsoft.com/office/drawing/2014/main" id="{42F7528A-2B79-A3D6-4D6E-1A681ADAD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" y="1419018"/>
            <a:ext cx="2591630" cy="14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2A9FF-337F-B60C-5B7E-F97BE6EE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B0247A9-C447-9073-E477-4A7EFEBCE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49EBD-E83D-5CFC-77C4-9D8B169AAC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4835525" cy="3355393"/>
          </a:xfrm>
        </p:spPr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y </a:t>
            </a:r>
            <a:br>
              <a:rPr lang="en-US" dirty="0"/>
            </a:br>
            <a:r>
              <a:rPr lang="en-US" dirty="0" err="1"/>
              <a:t>ventajas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r>
              <a:rPr lang="en-US" dirty="0"/>
              <a:t>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978C3-7ADD-543C-1587-2A61DC1B63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8395D7-B17F-6EF9-B692-4F4A7888F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9CAC15-17D3-C99E-632B-E66DDA011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3AA93-DD71-1142-9A68-9D1652A26AF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E233E-BBA0-AC03-C241-98138EAC412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49861A-1611-9A31-E9EC-41F3ADFA6D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VHC011 Z1 EXA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EE4DDF-CF1F-1330-4072-24443913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r>
              <a:rPr lang="en-US" dirty="0"/>
              <a:t> y </a:t>
            </a:r>
            <a:r>
              <a:rPr lang="en-US" dirty="0" err="1"/>
              <a:t>diseño</a:t>
            </a:r>
            <a:endParaRPr lang="en-US" dirty="0"/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43138B2F-2800-B494-69D9-E1EF85A5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pic>
        <p:nvPicPr>
          <p:cNvPr id="12" name="Immagine 9">
            <a:extLst>
              <a:ext uri="{FF2B5EF4-FFF2-40B4-BE49-F238E27FC236}">
                <a16:creationId xmlns:a16="http://schemas.microsoft.com/office/drawing/2014/main" id="{02BA285B-3BBD-3640-0D1C-EA2C09ABA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7777" y="1016283"/>
            <a:ext cx="2355494" cy="5335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14D93E-4ACE-B663-DC0F-C03AB71434CC}"/>
              </a:ext>
            </a:extLst>
          </p:cNvPr>
          <p:cNvSpPr/>
          <p:nvPr/>
        </p:nvSpPr>
        <p:spPr>
          <a:xfrm>
            <a:off x="479421" y="1649860"/>
            <a:ext cx="277812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Vacuómetro para un control constante del rendimiento y la eficacia de la filtración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9CD67-D690-843C-C001-554A696285EA}"/>
              </a:ext>
            </a:extLst>
          </p:cNvPr>
          <p:cNvSpPr/>
          <p:nvPr/>
        </p:nvSpPr>
        <p:spPr>
          <a:xfrm>
            <a:off x="479421" y="2392639"/>
            <a:ext cx="296298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Sistema de filtro de limpieza </a:t>
            </a:r>
            <a:r>
              <a:rPr lang="es-ES" sz="1100" dirty="0" err="1"/>
              <a:t>PullClean</a:t>
            </a:r>
            <a:r>
              <a:rPr lang="es-ES" sz="1100" dirty="0"/>
              <a:t>™, funcionamiento sencillo y eficiente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36DBFD-9D5A-4E7B-BCD9-DDB9023F4DC8}"/>
              </a:ext>
            </a:extLst>
          </p:cNvPr>
          <p:cNvSpPr/>
          <p:nvPr/>
        </p:nvSpPr>
        <p:spPr>
          <a:xfrm>
            <a:off x="479423" y="3135419"/>
            <a:ext cx="3590566" cy="889346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s-ES" sz="1100" b="0" i="0" u="none" baseline="0" dirty="0"/>
              <a:t>Filtros de alta eficiencia: Clase M (estándar) o PTFE;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filtro ascendente HEPA 14 opcional 99,995 %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0,1 – 0,2 micras (como opción), todos los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filtros son antiestáticos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6CEB2-091C-1F9B-7039-77CE606475D1}"/>
              </a:ext>
            </a:extLst>
          </p:cNvPr>
          <p:cNvSpPr/>
          <p:nvPr/>
        </p:nvSpPr>
        <p:spPr>
          <a:xfrm>
            <a:off x="479422" y="4398596"/>
            <a:ext cx="3326320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Conexión segura y a prueba de errores para accesorios certificados ATEX Ø40 EXA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8C3FA5-66B3-5B89-0CD6-AD0F5059D254}"/>
              </a:ext>
            </a:extLst>
          </p:cNvPr>
          <p:cNvSpPr/>
          <p:nvPr/>
        </p:nvSpPr>
        <p:spPr>
          <a:xfrm>
            <a:off x="479422" y="5112955"/>
            <a:ext cx="315531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Recipiente contenedor extraíble de 15 l AISI 304, fácil de lavar gracias a la base con ruedas extraíble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CFB75-CD20-CF31-AE13-FDC444A80626}"/>
              </a:ext>
            </a:extLst>
          </p:cNvPr>
          <p:cNvSpPr/>
          <p:nvPr/>
        </p:nvSpPr>
        <p:spPr>
          <a:xfrm>
            <a:off x="479422" y="5990958"/>
            <a:ext cx="3155319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/>
              <a:t>Ruedas </a:t>
            </a:r>
            <a:r>
              <a:rPr lang="en-US" sz="1100" dirty="0" err="1"/>
              <a:t>antiestáticas</a:t>
            </a:r>
            <a:endParaRPr lang="en-US" sz="1100" dirty="0"/>
          </a:p>
        </p:txBody>
      </p:sp>
      <p:cxnSp>
        <p:nvCxnSpPr>
          <p:cNvPr id="19" name="Straight Arrow Connector 38">
            <a:extLst>
              <a:ext uri="{FF2B5EF4-FFF2-40B4-BE49-F238E27FC236}">
                <a16:creationId xmlns:a16="http://schemas.microsoft.com/office/drawing/2014/main" id="{BA2AA451-7E99-441F-18A6-EA0854ABD674}"/>
              </a:ext>
            </a:extLst>
          </p:cNvPr>
          <p:cNvCxnSpPr>
            <a:cxnSpLocks/>
          </p:cNvCxnSpPr>
          <p:nvPr/>
        </p:nvCxnSpPr>
        <p:spPr>
          <a:xfrm flipV="1">
            <a:off x="475521" y="6072188"/>
            <a:ext cx="3739292" cy="202258"/>
          </a:xfrm>
          <a:prstGeom prst="bentConnector3">
            <a:avLst>
              <a:gd name="adj1" fmla="val 9993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2767FE-1B41-03FD-B1A8-09A4C62F1B34}"/>
              </a:ext>
            </a:extLst>
          </p:cNvPr>
          <p:cNvCxnSpPr>
            <a:cxnSpLocks/>
          </p:cNvCxnSpPr>
          <p:nvPr/>
        </p:nvCxnSpPr>
        <p:spPr>
          <a:xfrm>
            <a:off x="478619" y="2128083"/>
            <a:ext cx="402068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70A07C-C149-A5D7-398C-D9F9CB9E2AE8}"/>
              </a:ext>
            </a:extLst>
          </p:cNvPr>
          <p:cNvCxnSpPr>
            <a:cxnSpLocks/>
          </p:cNvCxnSpPr>
          <p:nvPr/>
        </p:nvCxnSpPr>
        <p:spPr>
          <a:xfrm>
            <a:off x="475521" y="4024399"/>
            <a:ext cx="445842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45C3AF-80E0-FE1F-2ABA-F5AF1E7C7200}"/>
              </a:ext>
            </a:extLst>
          </p:cNvPr>
          <p:cNvCxnSpPr>
            <a:cxnSpLocks/>
          </p:cNvCxnSpPr>
          <p:nvPr/>
        </p:nvCxnSpPr>
        <p:spPr>
          <a:xfrm>
            <a:off x="475521" y="4879811"/>
            <a:ext cx="402378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>
            <a:extLst>
              <a:ext uri="{FF2B5EF4-FFF2-40B4-BE49-F238E27FC236}">
                <a16:creationId xmlns:a16="http://schemas.microsoft.com/office/drawing/2014/main" id="{9372A48B-6D0B-89B0-132F-364018304DE1}"/>
              </a:ext>
            </a:extLst>
          </p:cNvPr>
          <p:cNvCxnSpPr>
            <a:cxnSpLocks/>
          </p:cNvCxnSpPr>
          <p:nvPr/>
        </p:nvCxnSpPr>
        <p:spPr>
          <a:xfrm flipV="1">
            <a:off x="475521" y="5422136"/>
            <a:ext cx="4400276" cy="178949"/>
          </a:xfrm>
          <a:prstGeom prst="bentConnector3">
            <a:avLst>
              <a:gd name="adj1" fmla="val 10002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A457C7-E66C-2866-8BEA-AF59AAF2ADFC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78707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4425BA-6040-3645-2585-D799FEE4DA4F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0" cy="711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6BDA674-C498-5979-BCF0-ED6169D4FB57}"/>
              </a:ext>
            </a:extLst>
          </p:cNvPr>
          <p:cNvSpPr/>
          <p:nvPr/>
        </p:nvSpPr>
        <p:spPr>
          <a:xfrm>
            <a:off x="6216307" y="2272922"/>
            <a:ext cx="206007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Forma redondeada para facilitar la limpieza de toda la superficie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F9C06-7863-7068-861E-1080C10D6CAD}"/>
              </a:ext>
            </a:extLst>
          </p:cNvPr>
          <p:cNvSpPr/>
          <p:nvPr/>
        </p:nvSpPr>
        <p:spPr>
          <a:xfrm>
            <a:off x="5901372" y="2895984"/>
            <a:ext cx="2375009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Silencioso: nivel de ruido </a:t>
            </a:r>
            <a:br>
              <a:rPr lang="es-ES" sz="1100" dirty="0"/>
            </a:br>
            <a:r>
              <a:rPr lang="es-ES" sz="1100" dirty="0"/>
              <a:t>de solo 70 dB(A)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96B94E-6CB5-9ABF-1DCA-ED2C08F24BB6}"/>
              </a:ext>
            </a:extLst>
          </p:cNvPr>
          <p:cNvSpPr/>
          <p:nvPr/>
        </p:nvSpPr>
        <p:spPr>
          <a:xfrm>
            <a:off x="5920887" y="3519046"/>
            <a:ext cx="235549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Mantenimiento fácil y rápido: </a:t>
            </a:r>
            <a:br>
              <a:rPr lang="es-ES" sz="1100" dirty="0"/>
            </a:br>
            <a:r>
              <a:rPr lang="es-ES" sz="1100" dirty="0"/>
              <a:t>todo a mano rápidamente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0F753D-0D0A-B3AA-E240-EA500DD0D1FA}"/>
              </a:ext>
            </a:extLst>
          </p:cNvPr>
          <p:cNvSpPr/>
          <p:nvPr/>
        </p:nvSpPr>
        <p:spPr>
          <a:xfrm>
            <a:off x="6332120" y="4088840"/>
            <a:ext cx="1944261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Totalmente conectado a tierra, evita chispas electrostáticas </a:t>
            </a:r>
            <a:br>
              <a:rPr lang="es-ES" sz="1100" dirty="0"/>
            </a:br>
            <a:r>
              <a:rPr lang="es-ES" sz="1100" dirty="0"/>
              <a:t>y riesgos eléctricos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5E9FC0-7525-E894-3D65-5AEBE7468D02}"/>
              </a:ext>
            </a:extLst>
          </p:cNvPr>
          <p:cNvSpPr/>
          <p:nvPr/>
        </p:nvSpPr>
        <p:spPr>
          <a:xfrm>
            <a:off x="6096000" y="4968302"/>
            <a:ext cx="218038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Freno de estacionamiento, estable también en pendientes ligeras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4D762C-C098-D0E4-32A4-6759A181D088}"/>
              </a:ext>
            </a:extLst>
          </p:cNvPr>
          <p:cNvSpPr/>
          <p:nvPr/>
        </p:nvSpPr>
        <p:spPr>
          <a:xfrm>
            <a:off x="6408637" y="5591362"/>
            <a:ext cx="1867743" cy="686213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Gran maniobrabilidad gracias a las 4 ruedas giratorias con rodamientos de bolas</a:t>
            </a:r>
          </a:p>
        </p:txBody>
      </p:sp>
      <p:cxnSp>
        <p:nvCxnSpPr>
          <p:cNvPr id="34" name="Straight Arrow Connector 88">
            <a:extLst>
              <a:ext uri="{FF2B5EF4-FFF2-40B4-BE49-F238E27FC236}">
                <a16:creationId xmlns:a16="http://schemas.microsoft.com/office/drawing/2014/main" id="{8853F2EE-70C2-2E11-6B0E-2EE1572E8672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1887515"/>
            <a:ext cx="2958446" cy="238029"/>
          </a:xfrm>
          <a:prstGeom prst="bentConnector3">
            <a:avLst>
              <a:gd name="adj1" fmla="val 10009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8">
            <a:extLst>
              <a:ext uri="{FF2B5EF4-FFF2-40B4-BE49-F238E27FC236}">
                <a16:creationId xmlns:a16="http://schemas.microsoft.com/office/drawing/2014/main" id="{DB3A3531-368A-71F4-4241-499112E4AB8C}"/>
              </a:ext>
            </a:extLst>
          </p:cNvPr>
          <p:cNvCxnSpPr>
            <a:cxnSpLocks/>
          </p:cNvCxnSpPr>
          <p:nvPr/>
        </p:nvCxnSpPr>
        <p:spPr>
          <a:xfrm rot="10800000">
            <a:off x="4933951" y="2104289"/>
            <a:ext cx="3342428" cy="662515"/>
          </a:xfrm>
          <a:prstGeom prst="bentConnector3">
            <a:avLst>
              <a:gd name="adj1" fmla="val 9992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8">
            <a:extLst>
              <a:ext uri="{FF2B5EF4-FFF2-40B4-BE49-F238E27FC236}">
                <a16:creationId xmlns:a16="http://schemas.microsoft.com/office/drawing/2014/main" id="{8E54141A-90CD-8EC3-9EE2-E4E61CC43841}"/>
              </a:ext>
            </a:extLst>
          </p:cNvPr>
          <p:cNvCxnSpPr>
            <a:cxnSpLocks/>
          </p:cNvCxnSpPr>
          <p:nvPr/>
        </p:nvCxnSpPr>
        <p:spPr>
          <a:xfrm rot="10800000">
            <a:off x="5317935" y="2952737"/>
            <a:ext cx="2924431" cy="446554"/>
          </a:xfrm>
          <a:prstGeom prst="bentConnector3">
            <a:avLst>
              <a:gd name="adj1" fmla="val 100019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88">
            <a:extLst>
              <a:ext uri="{FF2B5EF4-FFF2-40B4-BE49-F238E27FC236}">
                <a16:creationId xmlns:a16="http://schemas.microsoft.com/office/drawing/2014/main" id="{1BBB2E53-265B-0F56-48C4-64358A7FE3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7329" y="4007476"/>
            <a:ext cx="3049050" cy="391830"/>
          </a:xfrm>
          <a:prstGeom prst="bentConnector3">
            <a:avLst>
              <a:gd name="adj1" fmla="val 9998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88">
            <a:extLst>
              <a:ext uri="{FF2B5EF4-FFF2-40B4-BE49-F238E27FC236}">
                <a16:creationId xmlns:a16="http://schemas.microsoft.com/office/drawing/2014/main" id="{833EDA5F-3357-1011-CABE-3A236A96BBE0}"/>
              </a:ext>
            </a:extLst>
          </p:cNvPr>
          <p:cNvCxnSpPr>
            <a:cxnSpLocks/>
          </p:cNvCxnSpPr>
          <p:nvPr/>
        </p:nvCxnSpPr>
        <p:spPr>
          <a:xfrm flipH="1">
            <a:off x="5093451" y="6274968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3CD31527-8613-4D03-374E-7A2E51E646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8D23F76-A604-3240-0BC0-3349AAF13B21}"/>
              </a:ext>
            </a:extLst>
          </p:cNvPr>
          <p:cNvSpPr/>
          <p:nvPr/>
        </p:nvSpPr>
        <p:spPr>
          <a:xfrm>
            <a:off x="10691498" y="5156316"/>
            <a:ext cx="119423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s-es" sz="1100" b="0" i="0" u="none" baseline="0" dirty="0"/>
              <a:t>Abrazadera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de protección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F5C784-5C31-CD9F-30B0-50EF977B1667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n-US" sz="1100" dirty="0" err="1"/>
              <a:t>Regulador</a:t>
            </a:r>
            <a:r>
              <a:rPr lang="en-US" sz="1100" dirty="0"/>
              <a:t> de </a:t>
            </a:r>
            <a:br>
              <a:rPr lang="en-US" sz="1100" dirty="0"/>
            </a:br>
            <a:r>
              <a:rPr lang="en-US" sz="1100" dirty="0" err="1"/>
              <a:t>presión</a:t>
            </a:r>
            <a:r>
              <a:rPr lang="en-US" sz="1100" dirty="0"/>
              <a:t> </a:t>
            </a:r>
            <a:r>
              <a:rPr lang="en-US" sz="1100" dirty="0" err="1"/>
              <a:t>opcional</a:t>
            </a:r>
            <a:endParaRPr lang="en-US" sz="1100" dirty="0"/>
          </a:p>
        </p:txBody>
      </p:sp>
      <p:cxnSp>
        <p:nvCxnSpPr>
          <p:cNvPr id="45" name="Straight Arrow Connector 88">
            <a:extLst>
              <a:ext uri="{FF2B5EF4-FFF2-40B4-BE49-F238E27FC236}">
                <a16:creationId xmlns:a16="http://schemas.microsoft.com/office/drawing/2014/main" id="{BD676CBD-AC7F-A3B0-C440-746C5AD4FD4C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88">
            <a:extLst>
              <a:ext uri="{FF2B5EF4-FFF2-40B4-BE49-F238E27FC236}">
                <a16:creationId xmlns:a16="http://schemas.microsoft.com/office/drawing/2014/main" id="{B5D18F6C-C424-1973-9C5F-5F5773541EFC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166EDB-FA5B-9359-004D-12C45AC4F667}"/>
              </a:ext>
            </a:extLst>
          </p:cNvPr>
          <p:cNvSpPr/>
          <p:nvPr/>
        </p:nvSpPr>
        <p:spPr>
          <a:xfrm>
            <a:off x="10587226" y="4173146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dirty="0" err="1"/>
              <a:t>Válvula</a:t>
            </a:r>
            <a:r>
              <a:rPr lang="en-US" sz="1100" dirty="0"/>
              <a:t> de </a:t>
            </a:r>
            <a:br>
              <a:rPr lang="en-US" sz="1100" dirty="0"/>
            </a:br>
            <a:r>
              <a:rPr lang="en-US" sz="1100" dirty="0" err="1"/>
              <a:t>aire</a:t>
            </a:r>
            <a:r>
              <a:rPr lang="en-US" sz="1100" dirty="0"/>
              <a:t> manual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D1021664-3772-426E-C926-F7C8A939BCA8}"/>
              </a:ext>
            </a:extLst>
          </p:cNvPr>
          <p:cNvSpPr/>
          <p:nvPr/>
        </p:nvSpPr>
        <p:spPr>
          <a:xfrm>
            <a:off x="6025687" y="1649860"/>
            <a:ext cx="225069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Carcasa de la bomba libre de polvo con filtro ULPA posterior opcional</a:t>
            </a:r>
          </a:p>
        </p:txBody>
      </p:sp>
      <p:pic>
        <p:nvPicPr>
          <p:cNvPr id="63" name="Immagine 13">
            <a:extLst>
              <a:ext uri="{FF2B5EF4-FFF2-40B4-BE49-F238E27FC236}">
                <a16:creationId xmlns:a16="http://schemas.microsoft.com/office/drawing/2014/main" id="{6E85BB81-C1A2-DA0F-D37C-CB56B989B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64" name="Straight Arrow Connector 88">
            <a:extLst>
              <a:ext uri="{FF2B5EF4-FFF2-40B4-BE49-F238E27FC236}">
                <a16:creationId xmlns:a16="http://schemas.microsoft.com/office/drawing/2014/main" id="{AE21477E-E055-4596-4E3F-33CBA290B6EB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583BDA8B-9934-1E77-49E5-A5F27FD5471D}"/>
              </a:ext>
            </a:extLst>
          </p:cNvPr>
          <p:cNvSpPr/>
          <p:nvPr/>
        </p:nvSpPr>
        <p:spPr>
          <a:xfrm>
            <a:off x="10587226" y="769412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dirty="0" err="1"/>
              <a:t>Suministro</a:t>
            </a:r>
            <a:r>
              <a:rPr lang="en-US" sz="1100" dirty="0"/>
              <a:t> </a:t>
            </a:r>
            <a:br>
              <a:rPr lang="en-US" sz="1100" dirty="0"/>
            </a:br>
            <a:r>
              <a:rPr lang="en-US" sz="1100" dirty="0"/>
              <a:t>de </a:t>
            </a:r>
            <a:r>
              <a:rPr lang="en-US" sz="1100" dirty="0" err="1"/>
              <a:t>aire</a:t>
            </a:r>
            <a:endParaRPr lang="en-US" sz="11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0745BEB-A838-A36F-04F7-612B9DF133EF}"/>
              </a:ext>
            </a:extLst>
          </p:cNvPr>
          <p:cNvSpPr/>
          <p:nvPr/>
        </p:nvSpPr>
        <p:spPr>
          <a:xfrm>
            <a:off x="10678090" y="1699614"/>
            <a:ext cx="1207640" cy="463451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Abrazadera de puesta a tierra</a:t>
            </a:r>
          </a:p>
        </p:txBody>
      </p:sp>
      <p:cxnSp>
        <p:nvCxnSpPr>
          <p:cNvPr id="67" name="Straight Arrow Connector 88">
            <a:extLst>
              <a:ext uri="{FF2B5EF4-FFF2-40B4-BE49-F238E27FC236}">
                <a16:creationId xmlns:a16="http://schemas.microsoft.com/office/drawing/2014/main" id="{569F5833-E026-B074-115E-55DC32E927E5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7D586-A659-8E1C-4FD1-1BF504E305FD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69" name="Straight Arrow Connector 88">
              <a:extLst>
                <a:ext uri="{FF2B5EF4-FFF2-40B4-BE49-F238E27FC236}">
                  <a16:creationId xmlns:a16="http://schemas.microsoft.com/office/drawing/2014/main" id="{E51D52FF-0AF2-DDEA-4DF6-E22CDC2D3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88">
              <a:extLst>
                <a:ext uri="{FF2B5EF4-FFF2-40B4-BE49-F238E27FC236}">
                  <a16:creationId xmlns:a16="http://schemas.microsoft.com/office/drawing/2014/main" id="{954B6BDA-5E41-84D7-AFB8-5B39A3CAE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132">
            <a:extLst>
              <a:ext uri="{FF2B5EF4-FFF2-40B4-BE49-F238E27FC236}">
                <a16:creationId xmlns:a16="http://schemas.microsoft.com/office/drawing/2014/main" id="{4EF46D3A-A5D0-0643-9039-86A35A7BC411}"/>
              </a:ext>
            </a:extLst>
          </p:cNvPr>
          <p:cNvSpPr/>
          <p:nvPr/>
        </p:nvSpPr>
        <p:spPr>
          <a:xfrm>
            <a:off x="8903334" y="563955"/>
            <a:ext cx="1769288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1100" dirty="0"/>
              <a:t>Asa tiradora con soporte para cable de puesta a tierra</a:t>
            </a:r>
          </a:p>
        </p:txBody>
      </p:sp>
      <p:cxnSp>
        <p:nvCxnSpPr>
          <p:cNvPr id="72" name="Straight Arrow Connector 88">
            <a:extLst>
              <a:ext uri="{FF2B5EF4-FFF2-40B4-BE49-F238E27FC236}">
                <a16:creationId xmlns:a16="http://schemas.microsoft.com/office/drawing/2014/main" id="{D4216B6C-142E-D856-B3F3-BB92DB6021C4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132">
            <a:extLst>
              <a:ext uri="{FF2B5EF4-FFF2-40B4-BE49-F238E27FC236}">
                <a16:creationId xmlns:a16="http://schemas.microsoft.com/office/drawing/2014/main" id="{A0D5BA49-4692-2E94-82EE-EA68963439E9}"/>
              </a:ext>
            </a:extLst>
          </p:cNvPr>
          <p:cNvSpPr/>
          <p:nvPr/>
        </p:nvSpPr>
        <p:spPr>
          <a:xfrm>
            <a:off x="8966705" y="3385768"/>
            <a:ext cx="1700531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 err="1"/>
              <a:t>Soporte</a:t>
            </a:r>
            <a:r>
              <a:rPr lang="en-US" sz="1100" dirty="0"/>
              <a:t> para </a:t>
            </a:r>
            <a:r>
              <a:rPr lang="en-US" sz="1100" dirty="0" err="1"/>
              <a:t>accesorios</a:t>
            </a:r>
            <a:endParaRPr lang="en-US" sz="1100" dirty="0"/>
          </a:p>
        </p:txBody>
      </p:sp>
      <p:cxnSp>
        <p:nvCxnSpPr>
          <p:cNvPr id="2" name="Straight Arrow Connector 38">
            <a:extLst>
              <a:ext uri="{FF2B5EF4-FFF2-40B4-BE49-F238E27FC236}">
                <a16:creationId xmlns:a16="http://schemas.microsoft.com/office/drawing/2014/main" id="{958BD57E-09C4-A50A-4B8C-EA43A3C9FDA9}"/>
              </a:ext>
            </a:extLst>
          </p:cNvPr>
          <p:cNvCxnSpPr>
            <a:cxnSpLocks/>
          </p:cNvCxnSpPr>
          <p:nvPr/>
        </p:nvCxnSpPr>
        <p:spPr>
          <a:xfrm>
            <a:off x="475521" y="2871710"/>
            <a:ext cx="4096479" cy="170285"/>
          </a:xfrm>
          <a:prstGeom prst="bentConnector3">
            <a:avLst>
              <a:gd name="adj1" fmla="val 10000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88">
            <a:extLst>
              <a:ext uri="{FF2B5EF4-FFF2-40B4-BE49-F238E27FC236}">
                <a16:creationId xmlns:a16="http://schemas.microsoft.com/office/drawing/2014/main" id="{47B0C826-CDA9-99AD-455C-7DECD43F45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78288" y="5449240"/>
            <a:ext cx="2598091" cy="146795"/>
          </a:xfrm>
          <a:prstGeom prst="bentConnector3">
            <a:avLst>
              <a:gd name="adj1" fmla="val 1000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88">
            <a:extLst>
              <a:ext uri="{FF2B5EF4-FFF2-40B4-BE49-F238E27FC236}">
                <a16:creationId xmlns:a16="http://schemas.microsoft.com/office/drawing/2014/main" id="{2DD85120-5681-F909-EDCE-10795A35BF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48666" y="4764802"/>
            <a:ext cx="2819348" cy="144654"/>
          </a:xfrm>
          <a:prstGeom prst="bentConnector3">
            <a:avLst>
              <a:gd name="adj1" fmla="val 10002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6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4138-3032-9559-1BF0-E93DB938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8">
            <a:extLst>
              <a:ext uri="{FF2B5EF4-FFF2-40B4-BE49-F238E27FC236}">
                <a16:creationId xmlns:a16="http://schemas.microsoft.com/office/drawing/2014/main" id="{663E28ED-E935-D43C-5D2D-56F9F215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1866" y="1128971"/>
            <a:ext cx="2762635" cy="55062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F855F-7660-C7C7-EE02-4CDFA58846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AED1C-E526-AA49-3B86-52E44C274D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1BED9-FC4B-1FF9-4536-0B00917726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A4D75-6A33-468D-34B3-53F46895A3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VHC010 Z1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EBF774-C3BF-E544-FB91-F8E30773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r>
              <a:rPr lang="en-US" dirty="0"/>
              <a:t> y </a:t>
            </a:r>
            <a:r>
              <a:rPr lang="en-US" dirty="0" err="1"/>
              <a:t>diseño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C6BEBA-29D4-AC8B-4E2F-4B0811AB171E}"/>
              </a:ext>
            </a:extLst>
          </p:cNvPr>
          <p:cNvSpPr/>
          <p:nvPr/>
        </p:nvSpPr>
        <p:spPr>
          <a:xfrm>
            <a:off x="479422" y="2259037"/>
            <a:ext cx="3570063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Filtro de seguridad HEPA 14 de eficacia </a:t>
            </a:r>
            <a:br>
              <a:rPr lang="es-ES" sz="1100" dirty="0"/>
            </a:br>
            <a:r>
              <a:rPr lang="es-ES" sz="1100" dirty="0"/>
              <a:t>99,995 % 0,1 – 0,2 micras</a:t>
            </a:r>
          </a:p>
        </p:txBody>
      </p:sp>
      <p:cxnSp>
        <p:nvCxnSpPr>
          <p:cNvPr id="80" name="Straight Arrow Connector 21">
            <a:extLst>
              <a:ext uri="{FF2B5EF4-FFF2-40B4-BE49-F238E27FC236}">
                <a16:creationId xmlns:a16="http://schemas.microsoft.com/office/drawing/2014/main" id="{E3E969CE-62CF-1310-CF37-220E04841513}"/>
              </a:ext>
            </a:extLst>
          </p:cNvPr>
          <p:cNvCxnSpPr>
            <a:cxnSpLocks/>
          </p:cNvCxnSpPr>
          <p:nvPr/>
        </p:nvCxnSpPr>
        <p:spPr>
          <a:xfrm>
            <a:off x="478619" y="2744789"/>
            <a:ext cx="4277600" cy="930158"/>
          </a:xfrm>
          <a:prstGeom prst="bentConnector3">
            <a:avLst>
              <a:gd name="adj1" fmla="val 10032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AECECAC-5AB9-74C4-99E6-87F26318FA08}"/>
              </a:ext>
            </a:extLst>
          </p:cNvPr>
          <p:cNvSpPr/>
          <p:nvPr/>
        </p:nvSpPr>
        <p:spPr>
          <a:xfrm>
            <a:off x="479422" y="2872486"/>
            <a:ext cx="2570545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 err="1"/>
              <a:t>Recipiente</a:t>
            </a:r>
            <a:r>
              <a:rPr lang="en-US" sz="1100" dirty="0"/>
              <a:t> </a:t>
            </a:r>
            <a:r>
              <a:rPr lang="en-US" sz="1100" dirty="0" err="1"/>
              <a:t>contenedor</a:t>
            </a:r>
            <a:r>
              <a:rPr lang="en-US" sz="1100" dirty="0"/>
              <a:t> AISI 304 de 30 l pintado </a:t>
            </a:r>
            <a:r>
              <a:rPr lang="en-US" sz="1100" dirty="0" err="1"/>
              <a:t>externamente</a:t>
            </a:r>
            <a:endParaRPr lang="en-US" sz="1100" dirty="0"/>
          </a:p>
        </p:txBody>
      </p:sp>
      <p:cxnSp>
        <p:nvCxnSpPr>
          <p:cNvPr id="82" name="Straight Arrow Connector 26">
            <a:extLst>
              <a:ext uri="{FF2B5EF4-FFF2-40B4-BE49-F238E27FC236}">
                <a16:creationId xmlns:a16="http://schemas.microsoft.com/office/drawing/2014/main" id="{19AC6DEC-8064-50E3-5333-41717D1086D8}"/>
              </a:ext>
            </a:extLst>
          </p:cNvPr>
          <p:cNvCxnSpPr>
            <a:cxnSpLocks/>
          </p:cNvCxnSpPr>
          <p:nvPr/>
        </p:nvCxnSpPr>
        <p:spPr>
          <a:xfrm>
            <a:off x="475521" y="3352895"/>
            <a:ext cx="4088378" cy="735076"/>
          </a:xfrm>
          <a:prstGeom prst="bentConnector3">
            <a:avLst>
              <a:gd name="adj1" fmla="val 10032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18995235-BA80-1386-7783-F96B963193AD}"/>
              </a:ext>
            </a:extLst>
          </p:cNvPr>
          <p:cNvSpPr/>
          <p:nvPr/>
        </p:nvSpPr>
        <p:spPr>
          <a:xfrm>
            <a:off x="479422" y="3686397"/>
            <a:ext cx="3155318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Conexión segura y a prueba de errores para accesorios certificados ATEX EXA Ø40</a:t>
            </a:r>
          </a:p>
        </p:txBody>
      </p:sp>
      <p:cxnSp>
        <p:nvCxnSpPr>
          <p:cNvPr id="84" name="Straight Arrow Connector 36">
            <a:extLst>
              <a:ext uri="{FF2B5EF4-FFF2-40B4-BE49-F238E27FC236}">
                <a16:creationId xmlns:a16="http://schemas.microsoft.com/office/drawing/2014/main" id="{B30DC83A-0C39-EC26-693C-007235732724}"/>
              </a:ext>
            </a:extLst>
          </p:cNvPr>
          <p:cNvCxnSpPr>
            <a:cxnSpLocks/>
          </p:cNvCxnSpPr>
          <p:nvPr/>
        </p:nvCxnSpPr>
        <p:spPr>
          <a:xfrm>
            <a:off x="475521" y="4176984"/>
            <a:ext cx="4058853" cy="454167"/>
          </a:xfrm>
          <a:prstGeom prst="bentConnector3">
            <a:avLst>
              <a:gd name="adj1" fmla="val 999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F4C53E97-E887-856C-1A63-26D332287EC8}"/>
              </a:ext>
            </a:extLst>
          </p:cNvPr>
          <p:cNvSpPr/>
          <p:nvPr/>
        </p:nvSpPr>
        <p:spPr>
          <a:xfrm>
            <a:off x="479422" y="4507814"/>
            <a:ext cx="3155319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100" dirty="0"/>
              <a:t>Totalmente conectado a tierra, evita chispas electrostáticas y riesgos eléctricos</a:t>
            </a:r>
          </a:p>
        </p:txBody>
      </p:sp>
      <p:cxnSp>
        <p:nvCxnSpPr>
          <p:cNvPr id="86" name="Straight Arrow Connector 38">
            <a:extLst>
              <a:ext uri="{FF2B5EF4-FFF2-40B4-BE49-F238E27FC236}">
                <a16:creationId xmlns:a16="http://schemas.microsoft.com/office/drawing/2014/main" id="{19E0D058-FD81-C1B7-27D4-E6E3024E30BA}"/>
              </a:ext>
            </a:extLst>
          </p:cNvPr>
          <p:cNvCxnSpPr>
            <a:cxnSpLocks/>
          </p:cNvCxnSpPr>
          <p:nvPr/>
        </p:nvCxnSpPr>
        <p:spPr>
          <a:xfrm>
            <a:off x="475521" y="4995944"/>
            <a:ext cx="4280698" cy="271060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712C6BBD-442D-0E88-D7BF-681B017E3B25}"/>
              </a:ext>
            </a:extLst>
          </p:cNvPr>
          <p:cNvSpPr/>
          <p:nvPr/>
        </p:nvSpPr>
        <p:spPr>
          <a:xfrm>
            <a:off x="6284501" y="2644001"/>
            <a:ext cx="1991880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Forma redondeada para facilitar la limpieza de toda la superficie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0C9A305-DA9D-48CD-F4A5-35E3C7BB45E8}"/>
              </a:ext>
            </a:extLst>
          </p:cNvPr>
          <p:cNvSpPr/>
          <p:nvPr/>
        </p:nvSpPr>
        <p:spPr>
          <a:xfrm>
            <a:off x="6407010" y="3284890"/>
            <a:ext cx="1869371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Silencioso: nivel de ruido de solo 70 dB(A)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8FB0A0B-2F2A-DC7A-626C-9BD993AB64EC}"/>
              </a:ext>
            </a:extLst>
          </p:cNvPr>
          <p:cNvSpPr/>
          <p:nvPr/>
        </p:nvSpPr>
        <p:spPr>
          <a:xfrm>
            <a:off x="6677184" y="4058656"/>
            <a:ext cx="1599197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Sistema de eliminación cómodo y seguro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9ED650-7F23-C096-BFC2-791C9DF6CE03}"/>
              </a:ext>
            </a:extLst>
          </p:cNvPr>
          <p:cNvSpPr/>
          <p:nvPr/>
        </p:nvSpPr>
        <p:spPr>
          <a:xfrm>
            <a:off x="6025687" y="4837056"/>
            <a:ext cx="2250694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Freno de estacionamiento, estable también en pendientes ligeras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24D6A5D-6AC3-7189-342A-344816778AA6}"/>
              </a:ext>
            </a:extLst>
          </p:cNvPr>
          <p:cNvSpPr/>
          <p:nvPr/>
        </p:nvSpPr>
        <p:spPr>
          <a:xfrm>
            <a:off x="6235711" y="5589761"/>
            <a:ext cx="2040670" cy="686213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Alta maniobrabilidad, contenedor con 4 ruedas giratorias con rodamientos de bolas</a:t>
            </a:r>
          </a:p>
        </p:txBody>
      </p:sp>
      <p:cxnSp>
        <p:nvCxnSpPr>
          <p:cNvPr id="93" name="Straight Arrow Connector 88">
            <a:extLst>
              <a:ext uri="{FF2B5EF4-FFF2-40B4-BE49-F238E27FC236}">
                <a16:creationId xmlns:a16="http://schemas.microsoft.com/office/drawing/2014/main" id="{CC138682-C860-7F06-755D-011D0363DCAD}"/>
              </a:ext>
            </a:extLst>
          </p:cNvPr>
          <p:cNvCxnSpPr>
            <a:cxnSpLocks/>
          </p:cNvCxnSpPr>
          <p:nvPr/>
        </p:nvCxnSpPr>
        <p:spPr>
          <a:xfrm rot="10800000">
            <a:off x="4992862" y="2570129"/>
            <a:ext cx="3283518" cy="550573"/>
          </a:xfrm>
          <a:prstGeom prst="bentConnector3">
            <a:avLst>
              <a:gd name="adj1" fmla="val 1001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88">
            <a:extLst>
              <a:ext uri="{FF2B5EF4-FFF2-40B4-BE49-F238E27FC236}">
                <a16:creationId xmlns:a16="http://schemas.microsoft.com/office/drawing/2014/main" id="{B319D9FA-E163-186B-D2BC-708C174FEB5B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3425581"/>
            <a:ext cx="2958446" cy="343828"/>
          </a:xfrm>
          <a:prstGeom prst="bentConnector3">
            <a:avLst>
              <a:gd name="adj1" fmla="val 1001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88">
            <a:extLst>
              <a:ext uri="{FF2B5EF4-FFF2-40B4-BE49-F238E27FC236}">
                <a16:creationId xmlns:a16="http://schemas.microsoft.com/office/drawing/2014/main" id="{7AAD55A0-4D4C-E4EF-1AA1-F1C88B308DE2}"/>
              </a:ext>
            </a:extLst>
          </p:cNvPr>
          <p:cNvCxnSpPr>
            <a:cxnSpLocks/>
          </p:cNvCxnSpPr>
          <p:nvPr/>
        </p:nvCxnSpPr>
        <p:spPr>
          <a:xfrm flipH="1">
            <a:off x="5093451" y="6273367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008BDD31-4909-EE0C-0C9D-F1EC9107676C}"/>
              </a:ext>
            </a:extLst>
          </p:cNvPr>
          <p:cNvSpPr/>
          <p:nvPr/>
        </p:nvSpPr>
        <p:spPr>
          <a:xfrm>
            <a:off x="479422" y="5357255"/>
            <a:ext cx="3155319" cy="279948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/>
              <a:t>Ruedas </a:t>
            </a:r>
            <a:r>
              <a:rPr lang="en-US" sz="1100" dirty="0" err="1"/>
              <a:t>antiestáticas</a:t>
            </a:r>
            <a:endParaRPr lang="en-US" sz="1100" dirty="0"/>
          </a:p>
        </p:txBody>
      </p:sp>
      <p:cxnSp>
        <p:nvCxnSpPr>
          <p:cNvPr id="98" name="Straight Arrow Connector 38">
            <a:extLst>
              <a:ext uri="{FF2B5EF4-FFF2-40B4-BE49-F238E27FC236}">
                <a16:creationId xmlns:a16="http://schemas.microsoft.com/office/drawing/2014/main" id="{72B90BF8-F68C-E014-A0E1-B1DC7297AB2E}"/>
              </a:ext>
            </a:extLst>
          </p:cNvPr>
          <p:cNvCxnSpPr>
            <a:cxnSpLocks/>
          </p:cNvCxnSpPr>
          <p:nvPr/>
        </p:nvCxnSpPr>
        <p:spPr>
          <a:xfrm>
            <a:off x="475521" y="5637203"/>
            <a:ext cx="3477354" cy="281722"/>
          </a:xfrm>
          <a:prstGeom prst="bentConnector3">
            <a:avLst>
              <a:gd name="adj1" fmla="val 10012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28">
            <a:extLst>
              <a:ext uri="{FF2B5EF4-FFF2-40B4-BE49-F238E27FC236}">
                <a16:creationId xmlns:a16="http://schemas.microsoft.com/office/drawing/2014/main" id="{CE01E145-D275-15AE-5CB7-ADE2DBE7349E}"/>
              </a:ext>
            </a:extLst>
          </p:cNvPr>
          <p:cNvCxnSpPr>
            <a:cxnSpLocks/>
          </p:cNvCxnSpPr>
          <p:nvPr/>
        </p:nvCxnSpPr>
        <p:spPr>
          <a:xfrm>
            <a:off x="478619" y="2126482"/>
            <a:ext cx="4155121" cy="372513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88">
            <a:extLst>
              <a:ext uri="{FF2B5EF4-FFF2-40B4-BE49-F238E27FC236}">
                <a16:creationId xmlns:a16="http://schemas.microsoft.com/office/drawing/2014/main" id="{CCB18A19-61B1-0923-2DBE-8A983DB08334}"/>
              </a:ext>
            </a:extLst>
          </p:cNvPr>
          <p:cNvCxnSpPr>
            <a:cxnSpLocks/>
          </p:cNvCxnSpPr>
          <p:nvPr/>
        </p:nvCxnSpPr>
        <p:spPr>
          <a:xfrm flipH="1">
            <a:off x="5317934" y="4545630"/>
            <a:ext cx="295844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88">
            <a:extLst>
              <a:ext uri="{FF2B5EF4-FFF2-40B4-BE49-F238E27FC236}">
                <a16:creationId xmlns:a16="http://schemas.microsoft.com/office/drawing/2014/main" id="{659D28EA-88DF-5581-DBAA-043892501A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7934" y="2125544"/>
            <a:ext cx="2958446" cy="61395"/>
          </a:xfrm>
          <a:prstGeom prst="bentConnector3">
            <a:avLst>
              <a:gd name="adj1" fmla="val 9990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BF07788-0796-E357-EF44-3F78F3C09813}"/>
              </a:ext>
            </a:extLst>
          </p:cNvPr>
          <p:cNvSpPr/>
          <p:nvPr/>
        </p:nvSpPr>
        <p:spPr>
          <a:xfrm>
            <a:off x="479421" y="1649860"/>
            <a:ext cx="3312127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s-ES" sz="1100" b="0" i="0" u="none" baseline="0" dirty="0"/>
              <a:t>Vacuómetro para un control constante del rendimiento y la eficacia de la filtración</a:t>
            </a:r>
          </a:p>
        </p:txBody>
      </p:sp>
      <p:sp>
        <p:nvSpPr>
          <p:cNvPr id="122" name="Rectangle 68">
            <a:extLst>
              <a:ext uri="{FF2B5EF4-FFF2-40B4-BE49-F238E27FC236}">
                <a16:creationId xmlns:a16="http://schemas.microsoft.com/office/drawing/2014/main" id="{22A124F1-FD1B-AFC7-D7F4-ACA8E25ADF15}"/>
              </a:ext>
            </a:extLst>
          </p:cNvPr>
          <p:cNvSpPr/>
          <p:nvPr/>
        </p:nvSpPr>
        <p:spPr>
          <a:xfrm>
            <a:off x="6025687" y="1649860"/>
            <a:ext cx="225069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Carcasa de la bomba libre de polvo con filtro ULPA posterior opcional</a:t>
            </a:r>
          </a:p>
        </p:txBody>
      </p:sp>
      <p:pic>
        <p:nvPicPr>
          <p:cNvPr id="2" name="Immagine 16">
            <a:extLst>
              <a:ext uri="{FF2B5EF4-FFF2-40B4-BE49-F238E27FC236}">
                <a16:creationId xmlns:a16="http://schemas.microsoft.com/office/drawing/2014/main" id="{BB822E90-C53F-20F4-E0E6-7B7F7660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cxnSp>
        <p:nvCxnSpPr>
          <p:cNvPr id="3" name="Straight Arrow Connector 88">
            <a:extLst>
              <a:ext uri="{FF2B5EF4-FFF2-40B4-BE49-F238E27FC236}">
                <a16:creationId xmlns:a16="http://schemas.microsoft.com/office/drawing/2014/main" id="{FD805035-F048-0A7C-90C4-5AFBA6A8D6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72B58BB-0B71-2950-9049-4C9ACEE7CE8E}"/>
              </a:ext>
            </a:extLst>
          </p:cNvPr>
          <p:cNvSpPr/>
          <p:nvPr/>
        </p:nvSpPr>
        <p:spPr>
          <a:xfrm>
            <a:off x="10691498" y="5156316"/>
            <a:ext cx="119423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es-es" sz="1100" b="0" i="0" u="none" baseline="0" dirty="0"/>
              <a:t>Abrazadera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de protección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7186AF-5841-3662-A9C5-7ECED038444A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es-ES" sz="1100" dirty="0"/>
              <a:t>Kit de regulador de presión opcional</a:t>
            </a:r>
          </a:p>
        </p:txBody>
      </p:sp>
      <p:cxnSp>
        <p:nvCxnSpPr>
          <p:cNvPr id="12" name="Straight Arrow Connector 88">
            <a:extLst>
              <a:ext uri="{FF2B5EF4-FFF2-40B4-BE49-F238E27FC236}">
                <a16:creationId xmlns:a16="http://schemas.microsoft.com/office/drawing/2014/main" id="{FA105483-D09C-5CB7-1BDB-6163FFE2636C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88">
            <a:extLst>
              <a:ext uri="{FF2B5EF4-FFF2-40B4-BE49-F238E27FC236}">
                <a16:creationId xmlns:a16="http://schemas.microsoft.com/office/drawing/2014/main" id="{607B451D-3BE7-2C57-6C5E-22970ECF91B9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71B51-C6E0-B632-30F5-C8E7CC154A57}"/>
              </a:ext>
            </a:extLst>
          </p:cNvPr>
          <p:cNvSpPr/>
          <p:nvPr/>
        </p:nvSpPr>
        <p:spPr>
          <a:xfrm>
            <a:off x="10587226" y="4173146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dirty="0" err="1"/>
              <a:t>Válvula</a:t>
            </a:r>
            <a:r>
              <a:rPr lang="en-US" sz="1100" dirty="0"/>
              <a:t> de </a:t>
            </a:r>
            <a:br>
              <a:rPr lang="en-US" sz="1100" dirty="0"/>
            </a:br>
            <a:r>
              <a:rPr lang="en-US" sz="1100" dirty="0" err="1"/>
              <a:t>aire</a:t>
            </a:r>
            <a:r>
              <a:rPr lang="en-US" sz="1100" dirty="0"/>
              <a:t> manual</a:t>
            </a:r>
          </a:p>
        </p:txBody>
      </p:sp>
      <p:pic>
        <p:nvPicPr>
          <p:cNvPr id="15" name="Immagine 13">
            <a:extLst>
              <a:ext uri="{FF2B5EF4-FFF2-40B4-BE49-F238E27FC236}">
                <a16:creationId xmlns:a16="http://schemas.microsoft.com/office/drawing/2014/main" id="{46572F83-8CDA-1FE7-DC05-C786C2191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16" name="Straight Arrow Connector 88">
            <a:extLst>
              <a:ext uri="{FF2B5EF4-FFF2-40B4-BE49-F238E27FC236}">
                <a16:creationId xmlns:a16="http://schemas.microsoft.com/office/drawing/2014/main" id="{7EFF74CD-CAC4-E791-31E4-14DC7D3DC190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830E124-0813-8B85-D5EC-841D7B62D993}"/>
              </a:ext>
            </a:extLst>
          </p:cNvPr>
          <p:cNvSpPr/>
          <p:nvPr/>
        </p:nvSpPr>
        <p:spPr>
          <a:xfrm>
            <a:off x="10587226" y="769412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dirty="0" err="1"/>
              <a:t>Suministro</a:t>
            </a:r>
            <a:r>
              <a:rPr lang="en-US" sz="1100" dirty="0"/>
              <a:t> </a:t>
            </a:r>
            <a:br>
              <a:rPr lang="en-US" sz="1100" dirty="0"/>
            </a:br>
            <a:r>
              <a:rPr lang="en-US" sz="1100" dirty="0"/>
              <a:t>de </a:t>
            </a:r>
            <a:r>
              <a:rPr lang="en-US" sz="1100" dirty="0" err="1"/>
              <a:t>aire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2DC051-FF44-6AA9-2BD6-3F94BF6AC520}"/>
              </a:ext>
            </a:extLst>
          </p:cNvPr>
          <p:cNvSpPr/>
          <p:nvPr/>
        </p:nvSpPr>
        <p:spPr>
          <a:xfrm>
            <a:off x="10678090" y="1699614"/>
            <a:ext cx="1207640" cy="463451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ES" sz="1100" dirty="0"/>
              <a:t>Abrazadera de puesta a tierra</a:t>
            </a:r>
          </a:p>
        </p:txBody>
      </p:sp>
      <p:cxnSp>
        <p:nvCxnSpPr>
          <p:cNvPr id="19" name="Straight Arrow Connector 88">
            <a:extLst>
              <a:ext uri="{FF2B5EF4-FFF2-40B4-BE49-F238E27FC236}">
                <a16:creationId xmlns:a16="http://schemas.microsoft.com/office/drawing/2014/main" id="{DC4DB01F-B8AF-29B7-AC98-33B2AC3542DF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D72B65-7DF1-E9A0-5D14-50BC3AB6A5B8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21" name="Straight Arrow Connector 88">
              <a:extLst>
                <a:ext uri="{FF2B5EF4-FFF2-40B4-BE49-F238E27FC236}">
                  <a16:creationId xmlns:a16="http://schemas.microsoft.com/office/drawing/2014/main" id="{99AE078E-F47D-EDD1-97B7-085F98D4B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88">
              <a:extLst>
                <a:ext uri="{FF2B5EF4-FFF2-40B4-BE49-F238E27FC236}">
                  <a16:creationId xmlns:a16="http://schemas.microsoft.com/office/drawing/2014/main" id="{44B86206-BD54-ADFA-71F7-BAAC034E2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132">
            <a:extLst>
              <a:ext uri="{FF2B5EF4-FFF2-40B4-BE49-F238E27FC236}">
                <a16:creationId xmlns:a16="http://schemas.microsoft.com/office/drawing/2014/main" id="{43D898BC-7C84-2831-5C4E-621D51B1E956}"/>
              </a:ext>
            </a:extLst>
          </p:cNvPr>
          <p:cNvSpPr/>
          <p:nvPr/>
        </p:nvSpPr>
        <p:spPr>
          <a:xfrm>
            <a:off x="8903334" y="563955"/>
            <a:ext cx="1769288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1100" dirty="0"/>
              <a:t>Asa tiradora con soporte para cable de puesta a tierra</a:t>
            </a:r>
          </a:p>
        </p:txBody>
      </p:sp>
      <p:cxnSp>
        <p:nvCxnSpPr>
          <p:cNvPr id="24" name="Straight Arrow Connector 88">
            <a:extLst>
              <a:ext uri="{FF2B5EF4-FFF2-40B4-BE49-F238E27FC236}">
                <a16:creationId xmlns:a16="http://schemas.microsoft.com/office/drawing/2014/main" id="{596A6A62-3F1A-4F4B-03EE-D222C3209F92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32">
            <a:extLst>
              <a:ext uri="{FF2B5EF4-FFF2-40B4-BE49-F238E27FC236}">
                <a16:creationId xmlns:a16="http://schemas.microsoft.com/office/drawing/2014/main" id="{CCD5E686-5F73-4995-8CAC-FA27F4586528}"/>
              </a:ext>
            </a:extLst>
          </p:cNvPr>
          <p:cNvSpPr/>
          <p:nvPr/>
        </p:nvSpPr>
        <p:spPr>
          <a:xfrm>
            <a:off x="8966705" y="3385768"/>
            <a:ext cx="1700531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 err="1"/>
              <a:t>Soporte</a:t>
            </a:r>
            <a:r>
              <a:rPr lang="en-US" sz="1100" dirty="0"/>
              <a:t> para </a:t>
            </a:r>
            <a:r>
              <a:rPr lang="en-US" sz="1100" dirty="0" err="1"/>
              <a:t>accesorios</a:t>
            </a:r>
            <a:endParaRPr lang="en-US" sz="1100" dirty="0"/>
          </a:p>
        </p:txBody>
      </p:sp>
      <p:cxnSp>
        <p:nvCxnSpPr>
          <p:cNvPr id="26" name="Straight Arrow Connector 88">
            <a:extLst>
              <a:ext uri="{FF2B5EF4-FFF2-40B4-BE49-F238E27FC236}">
                <a16:creationId xmlns:a16="http://schemas.microsoft.com/office/drawing/2014/main" id="{AB7910AA-87D3-19BB-803E-8034B2C3FD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72150" y="5321153"/>
            <a:ext cx="2498688" cy="226839"/>
          </a:xfrm>
          <a:prstGeom prst="bentConnector3">
            <a:avLst>
              <a:gd name="adj1" fmla="val 100112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3001B2-2B9C-F509-A182-700AFF108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74408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Descripción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El sistema de limpieza del filtro por tracción es un sistema manual con el que el operario puede limpiar fácilmente el filtro y mantener alta la eficiencia de la aspiradora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Cómo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 limpieza del filtro se realiza con la entrada de la máquina cerrada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Las tres aperturas y cierres rápidos de la aleta azul crean un flujo </a:t>
            </a:r>
            <a:r>
              <a:rPr kumimoji="0" lang="es-es" sz="1200" b="0" i="0" u="none" strike="noStrike" kern="1200" cap="none" spc="0" normalizeH="0" baseline="0" dirty="0" err="1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contraimpulsivo</a:t>
            </a: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en el filtro que de esta forma se limpia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Repita rápidamente el proceso de limpieza tres veces para una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limpieza perfecta del filtro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y beneficio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Mantenimiento reducido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El rendimiento estable acelera el trabajo de limpieza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Método seguro para limpiar el filtro sin detener la aspiración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397CA-EAD5-A599-8D31-11E39DD7B3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29C30-CC4C-25CB-1D26-631C5B3A24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A9D2D7-324B-D96F-AE04-9B1E0A1FF8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VHC011 Z1 EXA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7C24E8-A0B9-9B96-3B50-4CC29340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PullClean</a:t>
            </a:r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™</a:t>
            </a:r>
          </a:p>
        </p:txBody>
      </p:sp>
      <p:pic>
        <p:nvPicPr>
          <p:cNvPr id="12" name="Immagine 12">
            <a:extLst>
              <a:ext uri="{FF2B5EF4-FFF2-40B4-BE49-F238E27FC236}">
                <a16:creationId xmlns:a16="http://schemas.microsoft.com/office/drawing/2014/main" id="{3F837744-F022-9D43-8975-B609B1BA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781" y="-11332"/>
            <a:ext cx="5537089" cy="6296462"/>
          </a:xfrm>
          <a:prstGeom prst="rect">
            <a:avLst/>
          </a:prstGeom>
        </p:spPr>
      </p:pic>
      <p:sp>
        <p:nvSpPr>
          <p:cNvPr id="13" name="Oval 14">
            <a:extLst>
              <a:ext uri="{FF2B5EF4-FFF2-40B4-BE49-F238E27FC236}">
                <a16:creationId xmlns:a16="http://schemas.microsoft.com/office/drawing/2014/main" id="{69A41C37-6264-6297-83B9-3A71C1FDBD24}"/>
              </a:ext>
            </a:extLst>
          </p:cNvPr>
          <p:cNvSpPr/>
          <p:nvPr/>
        </p:nvSpPr>
        <p:spPr>
          <a:xfrm>
            <a:off x="10244522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s-es" sz="1500" b="0" i="0" u="none" baseline="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Limpieza del filtro eficaz</a:t>
            </a:r>
          </a:p>
        </p:txBody>
      </p:sp>
    </p:spTree>
    <p:extLst>
      <p:ext uri="{BB962C8B-B14F-4D97-AF65-F5344CB8AC3E}">
        <p14:creationId xmlns:p14="http://schemas.microsoft.com/office/powerpoint/2010/main" val="17193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D5539-E8DB-10DF-B899-5BD29188A7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07555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Descripción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Los modelos SBS están equipados con el sistema de bolsa segura;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este sistema de eliminación permite desechar el material recogido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sin entrar en contacto con el propio material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Cómo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Está fabricado con un filtro de fibra de CLASE M y una entrada de bolsa especial con válvula de guillotina de seguridad, protegida externamente por una bolsa de plástico conductora y resistente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El filtro de bolsa recoge el material de forma segura y la bolsa de plástico externa protege al operario del contacto con la bolsa del filtro durante el procedimiento de eliminación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 válvula de guillotina, cuando se cierra manualmente, evita cualquier fuga de polvo de la entrada del sistema de bolsas seguras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y beneficio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Protección perfecta en función de los diferentes tipos de polvo peligroso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Protección secundaria con filtro certificado HEPA14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Sistema de eliminación seguro, sencillo y rápido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73A19-9EDB-562E-1F5D-E9D7E93E49A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297A4-57BC-91D3-1238-318617D95D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DDAFC-FDD7-3C0E-2C52-E38896F3BF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VHC010 Z1 EXA SBS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07E06F-5490-02D3-44E4-79F9EC43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Sistema de </a:t>
            </a:r>
            <a:r>
              <a:rPr lang="en-US" dirty="0" err="1"/>
              <a:t>bolsa</a:t>
            </a:r>
            <a:r>
              <a:rPr lang="en-US" dirty="0"/>
              <a:t> </a:t>
            </a:r>
            <a:r>
              <a:rPr lang="en-US" dirty="0" err="1"/>
              <a:t>segura</a:t>
            </a:r>
            <a:endParaRPr lang="en-US" dirty="0"/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BB85B482-014D-0B86-E507-76DE755D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61"/>
          <a:stretch/>
        </p:blipFill>
        <p:spPr>
          <a:xfrm>
            <a:off x="6240779" y="0"/>
            <a:ext cx="5951221" cy="6273798"/>
          </a:xfrm>
          <a:prstGeom prst="rect">
            <a:avLst/>
          </a:prstGeom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07746130-BD46-B8F6-9777-C2A195CA6190}"/>
              </a:ext>
            </a:extLst>
          </p:cNvPr>
          <p:cNvSpPr/>
          <p:nvPr/>
        </p:nvSpPr>
        <p:spPr>
          <a:xfrm>
            <a:off x="10244522" y="941641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Roboto Bold" panose="02000000000000000000" pitchFamily="2" charset="0"/>
              </a:rPr>
              <a:t>Sin </a:t>
            </a:r>
            <a:r>
              <a:rPr lang="en-US" sz="1500" dirty="0" err="1">
                <a:solidFill>
                  <a:schemeClr val="bg1"/>
                </a:solidFill>
                <a:latin typeface="Roboto Bold" panose="02000000000000000000" pitchFamily="2" charset="0"/>
              </a:rPr>
              <a:t>exposición</a:t>
            </a:r>
            <a:r>
              <a:rPr lang="en-US" sz="1500" dirty="0">
                <a:solidFill>
                  <a:schemeClr val="bg1"/>
                </a:solidFill>
                <a:latin typeface="Roboto Bold" panose="02000000000000000000" pitchFamily="2" charset="0"/>
              </a:rPr>
              <a:t> al </a:t>
            </a:r>
            <a:r>
              <a:rPr lang="en-US" sz="1500" dirty="0" err="1">
                <a:solidFill>
                  <a:schemeClr val="bg1"/>
                </a:solidFill>
                <a:latin typeface="Roboto Bold" panose="02000000000000000000" pitchFamily="2" charset="0"/>
              </a:rPr>
              <a:t>polvo</a:t>
            </a:r>
            <a:endParaRPr lang="en-US" sz="1500" dirty="0">
              <a:solidFill>
                <a:schemeClr val="bg1"/>
              </a:solidFill>
              <a:latin typeface="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3091-D482-C31A-B3A5-AE5992EC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4A72FC-68C5-4C0B-47F0-40FCE004D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B14578-DD32-FBB6-4D7D-08F531D8F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3463925" cy="3355393"/>
          </a:xfrm>
        </p:spPr>
        <p:txBody>
          <a:bodyPr/>
          <a:lstStyle/>
          <a:p>
            <a:r>
              <a:rPr lang="en-US" dirty="0" err="1"/>
              <a:t>Accesorios</a:t>
            </a:r>
            <a:r>
              <a:rPr lang="en-US" dirty="0"/>
              <a:t> y </a:t>
            </a:r>
            <a:r>
              <a:rPr lang="en-US" dirty="0" err="1"/>
              <a:t>accesorios</a:t>
            </a:r>
            <a:r>
              <a:rPr lang="en-US" dirty="0"/>
              <a:t> </a:t>
            </a:r>
            <a:r>
              <a:rPr lang="en-US" dirty="0" err="1"/>
              <a:t>opcionales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5B288C-85EC-7904-115E-17D33AD76D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AD45C0-8769-5FDF-C9CA-031AC9AD78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F0F9-3C2A-4CCA-D33C-BC36CDD2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00503-7469-3651-6D66-E2BC3D913EB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2F046-C9C1-E565-5F90-605260F729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777FBBF-58CA-6354-CAB7-E5B52B9E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r>
              <a:rPr lang="pl-PL" dirty="0"/>
              <a:t>Mini IVS VHC010 Z1/EXP y VHC011 Z1/EXP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E585D87-25BB-3578-9583-99D9BB2A09BC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Accesorios EXA Ø40 mm (también para IECEX y CID1)</a:t>
            </a:r>
          </a:p>
        </p:txBody>
      </p:sp>
      <p:pic>
        <p:nvPicPr>
          <p:cNvPr id="17" name="Immagine 18">
            <a:extLst>
              <a:ext uri="{FF2B5EF4-FFF2-40B4-BE49-F238E27FC236}">
                <a16:creationId xmlns:a16="http://schemas.microsoft.com/office/drawing/2014/main" id="{664B1078-1BBC-9485-DB58-6DCA4E0D3E5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1" b="-15856"/>
          <a:stretch/>
        </p:blipFill>
        <p:spPr>
          <a:xfrm>
            <a:off x="10971911" y="488645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18" name="CasellaDiTesto 19">
            <a:extLst>
              <a:ext uri="{FF2B5EF4-FFF2-40B4-BE49-F238E27FC236}">
                <a16:creationId xmlns:a16="http://schemas.microsoft.com/office/drawing/2014/main" id="{0894D7DA-C3B8-3BF0-5C63-3272DC3F87EE}"/>
              </a:ext>
            </a:extLst>
          </p:cNvPr>
          <p:cNvSpPr txBox="1"/>
          <p:nvPr/>
        </p:nvSpPr>
        <p:spPr>
          <a:xfrm>
            <a:off x="9481724" y="643534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/>
              <a:t>Conexión EXA con PIN</a:t>
            </a:r>
          </a:p>
        </p:txBody>
      </p:sp>
      <p:sp>
        <p:nvSpPr>
          <p:cNvPr id="83" name="Content Placeholder 7">
            <a:extLst>
              <a:ext uri="{FF2B5EF4-FFF2-40B4-BE49-F238E27FC236}">
                <a16:creationId xmlns:a16="http://schemas.microsoft.com/office/drawing/2014/main" id="{415C2BBD-1F82-F290-F278-C5828547D462}"/>
              </a:ext>
            </a:extLst>
          </p:cNvPr>
          <p:cNvSpPr txBox="1">
            <a:spLocks/>
          </p:cNvSpPr>
          <p:nvPr/>
        </p:nvSpPr>
        <p:spPr>
          <a:xfrm>
            <a:off x="912653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0584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Manguera antiestática EXA 3 m FDA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Conexión curvada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Cono conductor EXA negro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Lanza plana EXA AISI 304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300 mm </a:t>
            </a:r>
            <a:r>
              <a:rPr lang="es-es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Boquilla conductora EXA Ø 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s-es" sz="95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64D9018-64A9-1257-583F-19C866E56144}"/>
              </a:ext>
            </a:extLst>
          </p:cNvPr>
          <p:cNvGrpSpPr/>
          <p:nvPr/>
        </p:nvGrpSpPr>
        <p:grpSpPr>
          <a:xfrm>
            <a:off x="9590232" y="4159721"/>
            <a:ext cx="1671325" cy="1897681"/>
            <a:chOff x="9635497" y="4104813"/>
            <a:chExt cx="1580451" cy="1794500"/>
          </a:xfrm>
        </p:grpSpPr>
        <p:grpSp>
          <p:nvGrpSpPr>
            <p:cNvPr id="85" name="Gruppo 60">
              <a:extLst>
                <a:ext uri="{FF2B5EF4-FFF2-40B4-BE49-F238E27FC236}">
                  <a16:creationId xmlns:a16="http://schemas.microsoft.com/office/drawing/2014/main" id="{F98CCD56-C74B-9D57-406B-EC79C1408E04}"/>
                </a:ext>
              </a:extLst>
            </p:cNvPr>
            <p:cNvGrpSpPr/>
            <p:nvPr/>
          </p:nvGrpSpPr>
          <p:grpSpPr>
            <a:xfrm>
              <a:off x="9803651" y="4901091"/>
              <a:ext cx="1412297" cy="998222"/>
              <a:chOff x="3797626" y="2642162"/>
              <a:chExt cx="753811" cy="532799"/>
            </a:xfrm>
          </p:grpSpPr>
          <p:pic>
            <p:nvPicPr>
              <p:cNvPr id="89" name="Immagine 63">
                <a:extLst>
                  <a:ext uri="{FF2B5EF4-FFF2-40B4-BE49-F238E27FC236}">
                    <a16:creationId xmlns:a16="http://schemas.microsoft.com/office/drawing/2014/main" id="{477F3B9F-C16D-8074-3790-CBE2C3A25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90" name="Immagine 65">
                <a:extLst>
                  <a:ext uri="{FF2B5EF4-FFF2-40B4-BE49-F238E27FC236}">
                    <a16:creationId xmlns:a16="http://schemas.microsoft.com/office/drawing/2014/main" id="{79E108FC-1C61-EB5E-E59C-8F6E96D1A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86" name="Immagine 88">
              <a:extLst>
                <a:ext uri="{FF2B5EF4-FFF2-40B4-BE49-F238E27FC236}">
                  <a16:creationId xmlns:a16="http://schemas.microsoft.com/office/drawing/2014/main" id="{1CE1D3E0-AADD-A61D-4634-739ABECD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79609" flipH="1">
              <a:off x="9635497" y="4684528"/>
              <a:ext cx="657319" cy="403557"/>
            </a:xfrm>
            <a:prstGeom prst="rect">
              <a:avLst/>
            </a:prstGeom>
          </p:spPr>
        </p:pic>
        <p:pic>
          <p:nvPicPr>
            <p:cNvPr id="87" name="Immagine 90">
              <a:extLst>
                <a:ext uri="{FF2B5EF4-FFF2-40B4-BE49-F238E27FC236}">
                  <a16:creationId xmlns:a16="http://schemas.microsoft.com/office/drawing/2014/main" id="{946D507E-3B81-E6AB-58AB-97568B9E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32877">
              <a:off x="10209870" y="4200332"/>
              <a:ext cx="625814" cy="434776"/>
            </a:xfrm>
            <a:prstGeom prst="rect">
              <a:avLst/>
            </a:prstGeom>
          </p:spPr>
        </p:pic>
        <p:pic>
          <p:nvPicPr>
            <p:cNvPr id="88" name="Immagine 89">
              <a:extLst>
                <a:ext uri="{FF2B5EF4-FFF2-40B4-BE49-F238E27FC236}">
                  <a16:creationId xmlns:a16="http://schemas.microsoft.com/office/drawing/2014/main" id="{1FEB52CD-66AA-8018-0A06-CAFEB45D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546738">
              <a:off x="10486991" y="4549260"/>
              <a:ext cx="552313" cy="302286"/>
            </a:xfrm>
            <a:prstGeom prst="rect">
              <a:avLst/>
            </a:prstGeom>
          </p:spPr>
        </p:pic>
      </p:grpSp>
      <p:sp>
        <p:nvSpPr>
          <p:cNvPr id="91" name="Content Placeholder 5">
            <a:extLst>
              <a:ext uri="{FF2B5EF4-FFF2-40B4-BE49-F238E27FC236}">
                <a16:creationId xmlns:a16="http://schemas.microsoft.com/office/drawing/2014/main" id="{3B30944B-3C5F-9156-DF7A-A2433F9F501A}"/>
              </a:ext>
            </a:extLst>
          </p:cNvPr>
          <p:cNvSpPr txBox="1">
            <a:spLocks/>
          </p:cNvSpPr>
          <p:nvPr/>
        </p:nvSpPr>
        <p:spPr>
          <a:xfrm>
            <a:off x="624416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0584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Manguera antiestática EXA de 3 m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Conexión curvada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Cono antiestático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Lanza plana EXA AISI 304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300 mm </a:t>
            </a:r>
            <a:r>
              <a:rPr lang="es-es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Cepillo redondo antiestático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Mango EXA pequeño (para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conexión curva) </a:t>
            </a:r>
            <a:r>
              <a:rPr lang="es-es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Boquilla para suelos móvil EXA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AISI 304 300 mm </a:t>
            </a:r>
            <a:r>
              <a:rPr lang="es-es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s-es" sz="950" dirty="0"/>
          </a:p>
        </p:txBody>
      </p:sp>
      <p:pic>
        <p:nvPicPr>
          <p:cNvPr id="92" name="Immagine 62">
            <a:extLst>
              <a:ext uri="{FF2B5EF4-FFF2-40B4-BE49-F238E27FC236}">
                <a16:creationId xmlns:a16="http://schemas.microsoft.com/office/drawing/2014/main" id="{09FDD835-7666-ADC0-7F9A-D1DF0482D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29" y="4764881"/>
            <a:ext cx="1043976" cy="972358"/>
          </a:xfrm>
          <a:prstGeom prst="rect">
            <a:avLst/>
          </a:prstGeom>
        </p:spPr>
      </p:pic>
      <p:pic>
        <p:nvPicPr>
          <p:cNvPr id="93" name="Immagine 93">
            <a:extLst>
              <a:ext uri="{FF2B5EF4-FFF2-40B4-BE49-F238E27FC236}">
                <a16:creationId xmlns:a16="http://schemas.microsoft.com/office/drawing/2014/main" id="{8C370B7C-BB65-3C68-095F-75A36A64DE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59" y="4674858"/>
            <a:ext cx="515359" cy="1408648"/>
          </a:xfrm>
          <a:prstGeom prst="rect">
            <a:avLst/>
          </a:prstGeom>
        </p:spPr>
      </p:pic>
      <p:pic>
        <p:nvPicPr>
          <p:cNvPr id="94" name="Immagine 74">
            <a:extLst>
              <a:ext uri="{FF2B5EF4-FFF2-40B4-BE49-F238E27FC236}">
                <a16:creationId xmlns:a16="http://schemas.microsoft.com/office/drawing/2014/main" id="{3466858C-706A-0D3B-5C1F-A8F89375A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04426">
            <a:off x="6528772" y="4732552"/>
            <a:ext cx="682233" cy="473973"/>
          </a:xfrm>
          <a:prstGeom prst="rect">
            <a:avLst/>
          </a:prstGeom>
        </p:spPr>
      </p:pic>
      <p:pic>
        <p:nvPicPr>
          <p:cNvPr id="95" name="Immagine 5">
            <a:extLst>
              <a:ext uri="{FF2B5EF4-FFF2-40B4-BE49-F238E27FC236}">
                <a16:creationId xmlns:a16="http://schemas.microsoft.com/office/drawing/2014/main" id="{D76CBB27-37DE-234D-4F99-90B3C4585F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18" y="5107081"/>
            <a:ext cx="898810" cy="978028"/>
          </a:xfrm>
          <a:prstGeom prst="rect">
            <a:avLst/>
          </a:prstGeom>
        </p:spPr>
      </p:pic>
      <p:pic>
        <p:nvPicPr>
          <p:cNvPr id="96" name="Immagine 81">
            <a:extLst>
              <a:ext uri="{FF2B5EF4-FFF2-40B4-BE49-F238E27FC236}">
                <a16:creationId xmlns:a16="http://schemas.microsoft.com/office/drawing/2014/main" id="{FC5BB908-D1EC-A0B9-72A8-A7DB6E37C5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55951">
            <a:off x="6953482" y="4730011"/>
            <a:ext cx="552313" cy="302286"/>
          </a:xfrm>
          <a:prstGeom prst="rect">
            <a:avLst/>
          </a:prstGeom>
        </p:spPr>
      </p:pic>
      <p:sp>
        <p:nvSpPr>
          <p:cNvPr id="97" name="Content Placeholder 3">
            <a:extLst>
              <a:ext uri="{FF2B5EF4-FFF2-40B4-BE49-F238E27FC236}">
                <a16:creationId xmlns:a16="http://schemas.microsoft.com/office/drawing/2014/main" id="{5178C5E5-B831-4326-5BA5-70999A1D4544}"/>
              </a:ext>
            </a:extLst>
          </p:cNvPr>
          <p:cNvSpPr txBox="1">
            <a:spLocks/>
          </p:cNvSpPr>
          <p:nvPr/>
        </p:nvSpPr>
        <p:spPr>
          <a:xfrm>
            <a:off x="3361796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0584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Manguera antiestática EXA 3 m poliuretano FDA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Conexión curvada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Cono antiestático de silicona transparente EXA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Lanza plana EXA AISI 304 </a:t>
            </a:r>
            <a:br>
              <a:rPr lang="es-es" sz="1000" b="0" i="0" u="none" baseline="0" dirty="0"/>
            </a:br>
            <a:r>
              <a:rPr lang="es-es" sz="1000" b="0" i="0" u="none" baseline="0" dirty="0"/>
              <a:t>300 mm </a:t>
            </a:r>
            <a:r>
              <a:rPr lang="es-es" sz="10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Boquilla de silicona EXA con reducción D40-32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es-es" sz="950" dirty="0"/>
          </a:p>
        </p:txBody>
      </p:sp>
      <p:pic>
        <p:nvPicPr>
          <p:cNvPr id="98" name="Immagine 68">
            <a:extLst>
              <a:ext uri="{FF2B5EF4-FFF2-40B4-BE49-F238E27FC236}">
                <a16:creationId xmlns:a16="http://schemas.microsoft.com/office/drawing/2014/main" id="{A53A1429-62F8-FD27-3A1D-6CDA0BA8CA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6698">
            <a:off x="4404267" y="4586378"/>
            <a:ext cx="688865" cy="478580"/>
          </a:xfrm>
          <a:prstGeom prst="rect">
            <a:avLst/>
          </a:prstGeom>
        </p:spPr>
      </p:pic>
      <p:grpSp>
        <p:nvGrpSpPr>
          <p:cNvPr id="99" name="Gruppo 14">
            <a:extLst>
              <a:ext uri="{FF2B5EF4-FFF2-40B4-BE49-F238E27FC236}">
                <a16:creationId xmlns:a16="http://schemas.microsoft.com/office/drawing/2014/main" id="{BA284F2C-ED19-631E-B10A-964236A331CF}"/>
              </a:ext>
            </a:extLst>
          </p:cNvPr>
          <p:cNvGrpSpPr/>
          <p:nvPr/>
        </p:nvGrpSpPr>
        <p:grpSpPr>
          <a:xfrm>
            <a:off x="3980613" y="5159189"/>
            <a:ext cx="1324735" cy="905840"/>
            <a:chOff x="11994" y="205378"/>
            <a:chExt cx="686834" cy="461711"/>
          </a:xfrm>
        </p:grpSpPr>
        <p:pic>
          <p:nvPicPr>
            <p:cNvPr id="100" name="Immagine 16">
              <a:extLst>
                <a:ext uri="{FF2B5EF4-FFF2-40B4-BE49-F238E27FC236}">
                  <a16:creationId xmlns:a16="http://schemas.microsoft.com/office/drawing/2014/main" id="{3BB95F4E-60F5-040D-92D2-817990D5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84" y="205378"/>
              <a:ext cx="458444" cy="445707"/>
            </a:xfrm>
            <a:prstGeom prst="rect">
              <a:avLst/>
            </a:prstGeom>
          </p:spPr>
        </p:pic>
        <p:pic>
          <p:nvPicPr>
            <p:cNvPr id="101" name="Immagine 20">
              <a:extLst>
                <a:ext uri="{FF2B5EF4-FFF2-40B4-BE49-F238E27FC236}">
                  <a16:creationId xmlns:a16="http://schemas.microsoft.com/office/drawing/2014/main" id="{89CC0A5F-9D55-4504-0D0E-94488A8A2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4" y="555401"/>
              <a:ext cx="267311" cy="111688"/>
            </a:xfrm>
            <a:prstGeom prst="rect">
              <a:avLst/>
            </a:prstGeom>
          </p:spPr>
        </p:pic>
      </p:grpSp>
      <p:pic>
        <p:nvPicPr>
          <p:cNvPr id="102" name="Immagine 15">
            <a:extLst>
              <a:ext uri="{FF2B5EF4-FFF2-40B4-BE49-F238E27FC236}">
                <a16:creationId xmlns:a16="http://schemas.microsoft.com/office/drawing/2014/main" id="{C1F10E64-183F-40E8-0B8A-6810013A99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483" flipH="1">
            <a:off x="3830520" y="4990699"/>
            <a:ext cx="609415" cy="512422"/>
          </a:xfrm>
          <a:prstGeom prst="rect">
            <a:avLst/>
          </a:prstGeom>
        </p:spPr>
      </p:pic>
      <p:pic>
        <p:nvPicPr>
          <p:cNvPr id="103" name="Immagine 72">
            <a:extLst>
              <a:ext uri="{FF2B5EF4-FFF2-40B4-BE49-F238E27FC236}">
                <a16:creationId xmlns:a16="http://schemas.microsoft.com/office/drawing/2014/main" id="{4A7358C4-C50B-CD71-6554-80A229AD77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1801" flipH="1">
            <a:off x="3766524" y="5051497"/>
            <a:ext cx="703888" cy="383684"/>
          </a:xfrm>
          <a:prstGeom prst="rect">
            <a:avLst/>
          </a:prstGeom>
        </p:spPr>
      </p:pic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2C829702-7FE7-0E60-AD7F-6D052FE55C0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21419"/>
            <a:ext cx="2586038" cy="4852380"/>
          </a:xfrm>
          <a:solidFill>
            <a:schemeClr val="bg1"/>
          </a:solidFill>
        </p:spPr>
        <p:txBody>
          <a:bodyPr tIns="1005840" bIns="182880"/>
          <a:lstStyle/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Manguera antiestática EXA de 3 m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Conexión acodada EXA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000" b="0" i="0" u="none" baseline="0" dirty="0"/>
              <a:t>Cono conductor EXA</a:t>
            </a:r>
          </a:p>
          <a:p>
            <a:pPr algn="l" rtl="0">
              <a:lnSpc>
                <a:spcPct val="110000"/>
              </a:lnSpc>
            </a:pPr>
            <a:endParaRPr lang="es-es" sz="950" dirty="0"/>
          </a:p>
        </p:txBody>
      </p:sp>
      <p:grpSp>
        <p:nvGrpSpPr>
          <p:cNvPr id="105" name="Gruppo 67">
            <a:extLst>
              <a:ext uri="{FF2B5EF4-FFF2-40B4-BE49-F238E27FC236}">
                <a16:creationId xmlns:a16="http://schemas.microsoft.com/office/drawing/2014/main" id="{2C4A603D-6883-23A3-557E-AFF992C75CDC}"/>
              </a:ext>
            </a:extLst>
          </p:cNvPr>
          <p:cNvGrpSpPr/>
          <p:nvPr/>
        </p:nvGrpSpPr>
        <p:grpSpPr>
          <a:xfrm>
            <a:off x="976052" y="5004378"/>
            <a:ext cx="1651559" cy="1090174"/>
            <a:chOff x="4978312" y="1209593"/>
            <a:chExt cx="1651559" cy="1090174"/>
          </a:xfrm>
        </p:grpSpPr>
        <p:grpSp>
          <p:nvGrpSpPr>
            <p:cNvPr id="106" name="Gruppo 52">
              <a:extLst>
                <a:ext uri="{FF2B5EF4-FFF2-40B4-BE49-F238E27FC236}">
                  <a16:creationId xmlns:a16="http://schemas.microsoft.com/office/drawing/2014/main" id="{D3E9273F-AD7A-200A-7F80-5DA4758F5086}"/>
                </a:ext>
              </a:extLst>
            </p:cNvPr>
            <p:cNvGrpSpPr/>
            <p:nvPr/>
          </p:nvGrpSpPr>
          <p:grpSpPr>
            <a:xfrm>
              <a:off x="4978312" y="1209593"/>
              <a:ext cx="1651559" cy="1090174"/>
              <a:chOff x="3775331" y="2642162"/>
              <a:chExt cx="776106" cy="532799"/>
            </a:xfrm>
          </p:grpSpPr>
          <p:pic>
            <p:nvPicPr>
              <p:cNvPr id="108" name="Immagine 36">
                <a:extLst>
                  <a:ext uri="{FF2B5EF4-FFF2-40B4-BE49-F238E27FC236}">
                    <a16:creationId xmlns:a16="http://schemas.microsoft.com/office/drawing/2014/main" id="{2FDA45A7-3602-81B2-F4A0-358E75CA2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109" name="Immagine 37">
                <a:extLst>
                  <a:ext uri="{FF2B5EF4-FFF2-40B4-BE49-F238E27FC236}">
                    <a16:creationId xmlns:a16="http://schemas.microsoft.com/office/drawing/2014/main" id="{66D4B548-D12F-EF68-DDAF-918DB21D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5331" y="2651363"/>
                <a:ext cx="196668" cy="358444"/>
              </a:xfrm>
              <a:prstGeom prst="rect">
                <a:avLst/>
              </a:prstGeom>
            </p:spPr>
          </p:pic>
          <p:pic>
            <p:nvPicPr>
              <p:cNvPr id="110" name="Immagine 38">
                <a:extLst>
                  <a:ext uri="{FF2B5EF4-FFF2-40B4-BE49-F238E27FC236}">
                    <a16:creationId xmlns:a16="http://schemas.microsoft.com/office/drawing/2014/main" id="{D211CFB3-BD59-5D90-B156-4AE730AA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107" name="Immagine 59">
              <a:extLst>
                <a:ext uri="{FF2B5EF4-FFF2-40B4-BE49-F238E27FC236}">
                  <a16:creationId xmlns:a16="http://schemas.microsoft.com/office/drawing/2014/main" id="{69A2F6FC-3727-8D80-7DF6-C8F75B9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04426">
              <a:off x="4875922" y="1359312"/>
              <a:ext cx="688865" cy="478580"/>
            </a:xfrm>
            <a:prstGeom prst="rect">
              <a:avLst/>
            </a:prstGeom>
          </p:spPr>
        </p:pic>
      </p:grp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E84C8C6C-75F7-9B3D-7E3A-F92E26537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23351"/>
            <a:ext cx="2586038" cy="898708"/>
          </a:xfrm>
        </p:spPr>
        <p:txBody>
          <a:bodyPr/>
          <a:lstStyle/>
          <a:p>
            <a:pPr algn="l" rtl="0"/>
            <a:r>
              <a:rPr lang="es-es" sz="1200" b="0" i="0" u="none" dirty="0"/>
              <a:t>Básico Ø40 mm EXA </a:t>
            </a:r>
            <a:br>
              <a:rPr lang="es-es" sz="1200" b="0" i="0" u="none" dirty="0"/>
            </a:br>
            <a:r>
              <a:rPr lang="es-es" sz="1200" b="0" i="0" u="none" dirty="0">
                <a:latin typeface="+mn-lt"/>
                <a:ea typeface="+mn-lt"/>
                <a:cs typeface="+mn-lt"/>
              </a:rPr>
              <a:t>(también disponible en versión </a:t>
            </a:r>
            <a:br>
              <a:rPr lang="es-es" sz="1200" b="0" i="0" u="none" dirty="0">
                <a:latin typeface="+mn-lt"/>
                <a:ea typeface="+mn-lt"/>
                <a:cs typeface="+mn-lt"/>
              </a:rPr>
            </a:br>
            <a:r>
              <a:rPr lang="es-es" sz="1200" b="0" i="0" u="none" dirty="0">
                <a:latin typeface="+mn-lt"/>
                <a:ea typeface="+mn-lt"/>
                <a:cs typeface="+mn-lt"/>
              </a:rPr>
              <a:t>combinada: CB)</a:t>
            </a:r>
          </a:p>
          <a:p>
            <a:pPr algn="l" rtl="0">
              <a:lnSpc>
                <a:spcPct val="100000"/>
              </a:lnSpc>
            </a:pPr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4072400773</a:t>
            </a:r>
          </a:p>
          <a:p>
            <a:pPr algn="l" rtl="0">
              <a:lnSpc>
                <a:spcPct val="100000"/>
              </a:lnSpc>
            </a:pPr>
            <a:endParaRPr lang="es-es" sz="1150" dirty="0"/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995F1486-1762-6468-DC9D-17A0965FE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423351"/>
            <a:ext cx="2586038" cy="818896"/>
          </a:xfrm>
        </p:spPr>
        <p:txBody>
          <a:bodyPr/>
          <a:lstStyle/>
          <a:p>
            <a:pPr algn="l" rtl="0"/>
            <a:r>
              <a:rPr lang="es-es" sz="1200" b="1" i="0" u="none" baseline="0" dirty="0"/>
              <a:t>Maquinaria FDA Ø40 mm EXA </a:t>
            </a:r>
            <a:r>
              <a:rPr lang="es-es" sz="1200" b="0" i="0" u="none" baseline="0" dirty="0">
                <a:latin typeface="+mn-lt"/>
                <a:ea typeface="+mn-lt"/>
                <a:cs typeface="+mn-lt"/>
              </a:rPr>
              <a:t>(completo) Ø40 mm</a:t>
            </a:r>
          </a:p>
          <a:p>
            <a:pPr algn="l" rtl="0"/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4072400822</a:t>
            </a:r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7FFD0169-B3B4-CF17-7378-1EC516B8B6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423351"/>
            <a:ext cx="2586038" cy="898708"/>
          </a:xfrm>
        </p:spPr>
        <p:txBody>
          <a:bodyPr/>
          <a:lstStyle/>
          <a:p>
            <a:pPr algn="l" rtl="0"/>
            <a:r>
              <a:rPr lang="es-es" sz="1200" b="1" i="0" u="none" baseline="0" dirty="0"/>
              <a:t>Limpieza general </a:t>
            </a:r>
            <a:br>
              <a:rPr lang="es-es" sz="1200" b="1" i="0" u="none" baseline="0" dirty="0"/>
            </a:br>
            <a:r>
              <a:rPr lang="es-es" sz="1200" b="1" i="0" u="none" baseline="0" dirty="0"/>
              <a:t>Ø40 mm EXA</a:t>
            </a:r>
            <a:endParaRPr lang="es-es" sz="1200" b="0" i="1" dirty="0">
              <a:solidFill>
                <a:schemeClr val="tx2"/>
              </a:solidFill>
              <a:latin typeface="+mn-lt"/>
            </a:endParaRPr>
          </a:p>
          <a:p>
            <a:pPr algn="l" rtl="0"/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4072400824</a:t>
            </a:r>
          </a:p>
        </p:txBody>
      </p:sp>
      <p:sp>
        <p:nvSpPr>
          <p:cNvPr id="114" name="Text Placeholder 8">
            <a:extLst>
              <a:ext uri="{FF2B5EF4-FFF2-40B4-BE49-F238E27FC236}">
                <a16:creationId xmlns:a16="http://schemas.microsoft.com/office/drawing/2014/main" id="{8EEB39B0-9A9F-AD7F-87E9-28388A307B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423351"/>
            <a:ext cx="2586038" cy="818896"/>
          </a:xfrm>
        </p:spPr>
        <p:txBody>
          <a:bodyPr/>
          <a:lstStyle/>
          <a:p>
            <a:pPr algn="l" rtl="0"/>
            <a:r>
              <a:rPr lang="es-es" sz="1200" b="1" i="0" u="none" baseline="0" dirty="0"/>
              <a:t>Maquinaria conductora Ø40 mm EXA </a:t>
            </a:r>
            <a:r>
              <a:rPr lang="es-es" sz="1200" b="0" i="0" u="none" baseline="0" dirty="0">
                <a:latin typeface="+mn-lt"/>
                <a:ea typeface="+mn-lt"/>
                <a:cs typeface="+mn-lt"/>
              </a:rPr>
              <a:t>(completa) Ø40 mm</a:t>
            </a:r>
            <a:endParaRPr lang="es-es" sz="1200" b="0" dirty="0">
              <a:latin typeface="+mn-lt"/>
              <a:ea typeface="+mn-lt"/>
              <a:cs typeface="+mn-lt"/>
            </a:endParaRPr>
          </a:p>
          <a:p>
            <a:pPr algn="l" rtl="0"/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4072400823</a:t>
            </a:r>
          </a:p>
        </p:txBody>
      </p:sp>
      <p:sp>
        <p:nvSpPr>
          <p:cNvPr id="115" name="Ovale 23">
            <a:extLst>
              <a:ext uri="{FF2B5EF4-FFF2-40B4-BE49-F238E27FC236}">
                <a16:creationId xmlns:a16="http://schemas.microsoft.com/office/drawing/2014/main" id="{4EE8B74E-6C4B-1C0B-4ABB-608435412AF7}"/>
              </a:ext>
            </a:extLst>
          </p:cNvPr>
          <p:cNvSpPr/>
          <p:nvPr/>
        </p:nvSpPr>
        <p:spPr>
          <a:xfrm>
            <a:off x="2481299" y="582854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16" name="Ovale 25">
            <a:extLst>
              <a:ext uri="{FF2B5EF4-FFF2-40B4-BE49-F238E27FC236}">
                <a16:creationId xmlns:a16="http://schemas.microsoft.com/office/drawing/2014/main" id="{08B89946-B85C-FCFF-9A6A-782C2A36B1C2}"/>
              </a:ext>
            </a:extLst>
          </p:cNvPr>
          <p:cNvSpPr/>
          <p:nvPr/>
        </p:nvSpPr>
        <p:spPr>
          <a:xfrm>
            <a:off x="767709" y="584071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17" name="Ovale 24">
            <a:extLst>
              <a:ext uri="{FF2B5EF4-FFF2-40B4-BE49-F238E27FC236}">
                <a16:creationId xmlns:a16="http://schemas.microsoft.com/office/drawing/2014/main" id="{751A844D-BEF8-8F09-CCD3-83420EE3F318}"/>
              </a:ext>
            </a:extLst>
          </p:cNvPr>
          <p:cNvSpPr/>
          <p:nvPr/>
        </p:nvSpPr>
        <p:spPr>
          <a:xfrm>
            <a:off x="839089" y="498700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18" name="Ovale 26">
            <a:extLst>
              <a:ext uri="{FF2B5EF4-FFF2-40B4-BE49-F238E27FC236}">
                <a16:creationId xmlns:a16="http://schemas.microsoft.com/office/drawing/2014/main" id="{64F375B2-BD2C-A791-7957-F6E4A1FF73F2}"/>
              </a:ext>
            </a:extLst>
          </p:cNvPr>
          <p:cNvSpPr/>
          <p:nvPr/>
        </p:nvSpPr>
        <p:spPr>
          <a:xfrm>
            <a:off x="5281993" y="583177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19" name="Ovale 27">
            <a:extLst>
              <a:ext uri="{FF2B5EF4-FFF2-40B4-BE49-F238E27FC236}">
                <a16:creationId xmlns:a16="http://schemas.microsoft.com/office/drawing/2014/main" id="{02E7A820-DB1F-1045-9EB4-6D730045320C}"/>
              </a:ext>
            </a:extLst>
          </p:cNvPr>
          <p:cNvSpPr/>
          <p:nvPr/>
        </p:nvSpPr>
        <p:spPr>
          <a:xfrm>
            <a:off x="4289735" y="456677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0" name="Ovale 28">
            <a:extLst>
              <a:ext uri="{FF2B5EF4-FFF2-40B4-BE49-F238E27FC236}">
                <a16:creationId xmlns:a16="http://schemas.microsoft.com/office/drawing/2014/main" id="{1EE94BB7-812E-056D-46A4-8EF696C3F33B}"/>
              </a:ext>
            </a:extLst>
          </p:cNvPr>
          <p:cNvSpPr/>
          <p:nvPr/>
        </p:nvSpPr>
        <p:spPr>
          <a:xfrm>
            <a:off x="3665397" y="585213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21" name="Ovale 29">
            <a:extLst>
              <a:ext uri="{FF2B5EF4-FFF2-40B4-BE49-F238E27FC236}">
                <a16:creationId xmlns:a16="http://schemas.microsoft.com/office/drawing/2014/main" id="{9CCB4A52-C12B-CAD3-8AB5-33781836D7EF}"/>
              </a:ext>
            </a:extLst>
          </p:cNvPr>
          <p:cNvSpPr/>
          <p:nvPr/>
        </p:nvSpPr>
        <p:spPr>
          <a:xfrm>
            <a:off x="5207354" y="504280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2" name="Ovale 30">
            <a:extLst>
              <a:ext uri="{FF2B5EF4-FFF2-40B4-BE49-F238E27FC236}">
                <a16:creationId xmlns:a16="http://schemas.microsoft.com/office/drawing/2014/main" id="{D09B44A3-08C4-8D36-1CD5-237207BF14CF}"/>
              </a:ext>
            </a:extLst>
          </p:cNvPr>
          <p:cNvSpPr/>
          <p:nvPr/>
        </p:nvSpPr>
        <p:spPr>
          <a:xfrm>
            <a:off x="3945540" y="483978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23" name="Ovale 91">
            <a:extLst>
              <a:ext uri="{FF2B5EF4-FFF2-40B4-BE49-F238E27FC236}">
                <a16:creationId xmlns:a16="http://schemas.microsoft.com/office/drawing/2014/main" id="{0B93A92F-0AFA-A544-3B34-3538792EC476}"/>
              </a:ext>
            </a:extLst>
          </p:cNvPr>
          <p:cNvSpPr/>
          <p:nvPr/>
        </p:nvSpPr>
        <p:spPr>
          <a:xfrm>
            <a:off x="11188319" y="574446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24" name="Ovale 92">
            <a:extLst>
              <a:ext uri="{FF2B5EF4-FFF2-40B4-BE49-F238E27FC236}">
                <a16:creationId xmlns:a16="http://schemas.microsoft.com/office/drawing/2014/main" id="{B1766650-68DE-33C7-B184-594EF42EE9FE}"/>
              </a:ext>
            </a:extLst>
          </p:cNvPr>
          <p:cNvSpPr/>
          <p:nvPr/>
        </p:nvSpPr>
        <p:spPr>
          <a:xfrm>
            <a:off x="9539710" y="572818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25" name="Ovale 95">
            <a:extLst>
              <a:ext uri="{FF2B5EF4-FFF2-40B4-BE49-F238E27FC236}">
                <a16:creationId xmlns:a16="http://schemas.microsoft.com/office/drawing/2014/main" id="{08CF5DD7-5E43-BCF1-2EA3-ACA3E39961CB}"/>
              </a:ext>
            </a:extLst>
          </p:cNvPr>
          <p:cNvSpPr/>
          <p:nvPr/>
        </p:nvSpPr>
        <p:spPr>
          <a:xfrm>
            <a:off x="9692552" y="470529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26" name="Ovale 96">
            <a:extLst>
              <a:ext uri="{FF2B5EF4-FFF2-40B4-BE49-F238E27FC236}">
                <a16:creationId xmlns:a16="http://schemas.microsoft.com/office/drawing/2014/main" id="{CBD00228-95DB-20A1-4C08-05E03B1FEDD8}"/>
              </a:ext>
            </a:extLst>
          </p:cNvPr>
          <p:cNvSpPr/>
          <p:nvPr/>
        </p:nvSpPr>
        <p:spPr>
          <a:xfrm>
            <a:off x="10070875" y="431664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7" name="Ovale 97">
            <a:extLst>
              <a:ext uri="{FF2B5EF4-FFF2-40B4-BE49-F238E27FC236}">
                <a16:creationId xmlns:a16="http://schemas.microsoft.com/office/drawing/2014/main" id="{1D6D8E30-A3D7-BFB8-1386-EEFDF9974B9E}"/>
              </a:ext>
            </a:extLst>
          </p:cNvPr>
          <p:cNvSpPr/>
          <p:nvPr/>
        </p:nvSpPr>
        <p:spPr>
          <a:xfrm>
            <a:off x="11081756" y="486441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28" name="Ovale 34">
            <a:extLst>
              <a:ext uri="{FF2B5EF4-FFF2-40B4-BE49-F238E27FC236}">
                <a16:creationId xmlns:a16="http://schemas.microsoft.com/office/drawing/2014/main" id="{CFA1AFAD-5B7C-C390-475D-836B30FF7646}"/>
              </a:ext>
            </a:extLst>
          </p:cNvPr>
          <p:cNvSpPr/>
          <p:nvPr/>
        </p:nvSpPr>
        <p:spPr>
          <a:xfrm>
            <a:off x="7718099" y="460216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29" name="Ovale 35">
            <a:extLst>
              <a:ext uri="{FF2B5EF4-FFF2-40B4-BE49-F238E27FC236}">
                <a16:creationId xmlns:a16="http://schemas.microsoft.com/office/drawing/2014/main" id="{DD1FF8D3-95A4-EF3A-3EB0-38C46D68EDC6}"/>
              </a:ext>
            </a:extLst>
          </p:cNvPr>
          <p:cNvSpPr/>
          <p:nvPr/>
        </p:nvSpPr>
        <p:spPr>
          <a:xfrm>
            <a:off x="6364208" y="571335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30" name="Ovale 40">
            <a:extLst>
              <a:ext uri="{FF2B5EF4-FFF2-40B4-BE49-F238E27FC236}">
                <a16:creationId xmlns:a16="http://schemas.microsoft.com/office/drawing/2014/main" id="{EF2C0B4F-3FB8-0907-4056-833F33697800}"/>
              </a:ext>
            </a:extLst>
          </p:cNvPr>
          <p:cNvSpPr/>
          <p:nvPr/>
        </p:nvSpPr>
        <p:spPr>
          <a:xfrm>
            <a:off x="7160635" y="453753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31" name="Ovale 41">
            <a:extLst>
              <a:ext uri="{FF2B5EF4-FFF2-40B4-BE49-F238E27FC236}">
                <a16:creationId xmlns:a16="http://schemas.microsoft.com/office/drawing/2014/main" id="{C78BAFF4-CF0F-587F-0D36-A72ED6411BD8}"/>
              </a:ext>
            </a:extLst>
          </p:cNvPr>
          <p:cNvSpPr/>
          <p:nvPr/>
        </p:nvSpPr>
        <p:spPr>
          <a:xfrm>
            <a:off x="8332505" y="530062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32" name="Ovale 42">
            <a:extLst>
              <a:ext uri="{FF2B5EF4-FFF2-40B4-BE49-F238E27FC236}">
                <a16:creationId xmlns:a16="http://schemas.microsoft.com/office/drawing/2014/main" id="{FA19C357-343C-B2F8-5207-EFBFD1E0F75A}"/>
              </a:ext>
            </a:extLst>
          </p:cNvPr>
          <p:cNvSpPr/>
          <p:nvPr/>
        </p:nvSpPr>
        <p:spPr>
          <a:xfrm>
            <a:off x="8294884" y="462788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33" name="Ovale 39">
            <a:extLst>
              <a:ext uri="{FF2B5EF4-FFF2-40B4-BE49-F238E27FC236}">
                <a16:creationId xmlns:a16="http://schemas.microsoft.com/office/drawing/2014/main" id="{9188EE87-CC14-4A2C-AEB6-C1D8EAB0E837}"/>
              </a:ext>
            </a:extLst>
          </p:cNvPr>
          <p:cNvSpPr/>
          <p:nvPr/>
        </p:nvSpPr>
        <p:spPr>
          <a:xfrm>
            <a:off x="6406285" y="500829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34" name="Ovale 33">
            <a:extLst>
              <a:ext uri="{FF2B5EF4-FFF2-40B4-BE49-F238E27FC236}">
                <a16:creationId xmlns:a16="http://schemas.microsoft.com/office/drawing/2014/main" id="{965DACAB-A7D6-FC2F-6BF3-9A20E3145735}"/>
              </a:ext>
            </a:extLst>
          </p:cNvPr>
          <p:cNvSpPr/>
          <p:nvPr/>
        </p:nvSpPr>
        <p:spPr>
          <a:xfrm>
            <a:off x="7855532" y="576080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pic>
        <p:nvPicPr>
          <p:cNvPr id="135" name="Immagine 49">
            <a:extLst>
              <a:ext uri="{FF2B5EF4-FFF2-40B4-BE49-F238E27FC236}">
                <a16:creationId xmlns:a16="http://schemas.microsoft.com/office/drawing/2014/main" id="{A8E671DA-CA0A-DDE1-E130-424D9A1789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b="12456"/>
          <a:stretch/>
        </p:blipFill>
        <p:spPr>
          <a:xfrm>
            <a:off x="7988876" y="4833753"/>
            <a:ext cx="625966" cy="3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00733-31B3-10F4-28A2-1791AFC5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BF22-904A-9878-52FF-2D61863217A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14776-2FB6-46B9-1CA3-088E1882947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0579FEA-539C-5174-8C44-A7DBB4DD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r>
              <a:rPr lang="es-ES" dirty="0"/>
              <a:t>Polvo combustible Mini IVS VHC010 y VHC011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99CC532-7955-41FA-2DD7-7F325A647C00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Kits de accesorios ACD Ø40 mm </a:t>
            </a:r>
          </a:p>
        </p:txBody>
      </p:sp>
      <p:pic>
        <p:nvPicPr>
          <p:cNvPr id="2" name="Immagine 18">
            <a:extLst>
              <a:ext uri="{FF2B5EF4-FFF2-40B4-BE49-F238E27FC236}">
                <a16:creationId xmlns:a16="http://schemas.microsoft.com/office/drawing/2014/main" id="{EB6C311F-7B4A-4CEE-BB30-4B1CD550041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1" b="-10807"/>
          <a:stretch/>
        </p:blipFill>
        <p:spPr>
          <a:xfrm>
            <a:off x="10973863" y="480063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3" name="CasellaDiTesto 19">
            <a:extLst>
              <a:ext uri="{FF2B5EF4-FFF2-40B4-BE49-F238E27FC236}">
                <a16:creationId xmlns:a16="http://schemas.microsoft.com/office/drawing/2014/main" id="{8E22D034-1C3E-306F-44D8-E8A72B634C2B}"/>
              </a:ext>
            </a:extLst>
          </p:cNvPr>
          <p:cNvSpPr txBox="1"/>
          <p:nvPr/>
        </p:nvSpPr>
        <p:spPr>
          <a:xfrm>
            <a:off x="9483676" y="634952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/>
              <a:t>Conexión de manguito ACD</a:t>
            </a: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20356BFE-91B9-7568-1B49-F5F8A911F597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Manguera antiestática transparente </a:t>
            </a:r>
            <a:br>
              <a:rPr lang="es-es" b="0" i="0" u="none" baseline="0" dirty="0"/>
            </a:br>
            <a:r>
              <a:rPr lang="es-es" b="0" i="0" u="none" baseline="0" dirty="0"/>
              <a:t>FDA de 3 m + manguitos,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Conexión curvada AISI 304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Cono de silicona antiestático FDA 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Lanza plana AISI 300 mm </a:t>
            </a:r>
            <a:r>
              <a:rPr lang="es-es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Reductor Ø40/ Ø32 SS 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Boquilla flexible </a:t>
            </a:r>
            <a:r>
              <a:rPr lang="es-es" b="0" i="0" u="none" baseline="0" dirty="0" err="1"/>
              <a:t>autolavable</a:t>
            </a:r>
            <a:r>
              <a:rPr lang="es-es" b="0" i="0" u="none" baseline="0" dirty="0"/>
              <a:t> Ø32	 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Lanza plana AISI 304 (300 mm)</a:t>
            </a:r>
          </a:p>
          <a:p>
            <a:pPr algn="l" rtl="0">
              <a:lnSpc>
                <a:spcPct val="110000"/>
              </a:lnSpc>
            </a:pPr>
            <a:endParaRPr lang="es-e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3A7D48-288D-BFAA-5221-A47FA4874D40}"/>
              </a:ext>
            </a:extLst>
          </p:cNvPr>
          <p:cNvGrpSpPr/>
          <p:nvPr/>
        </p:nvGrpSpPr>
        <p:grpSpPr>
          <a:xfrm>
            <a:off x="8659549" y="4473122"/>
            <a:ext cx="2416945" cy="1598951"/>
            <a:chOff x="8659549" y="4132801"/>
            <a:chExt cx="2416945" cy="1598951"/>
          </a:xfrm>
        </p:grpSpPr>
        <p:pic>
          <p:nvPicPr>
            <p:cNvPr id="69" name="Immagine 9">
              <a:extLst>
                <a:ext uri="{FF2B5EF4-FFF2-40B4-BE49-F238E27FC236}">
                  <a16:creationId xmlns:a16="http://schemas.microsoft.com/office/drawing/2014/main" id="{C69D817C-3F8B-2671-9E16-E97EE6AF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7499" y="4625180"/>
              <a:ext cx="1048995" cy="1106572"/>
            </a:xfrm>
            <a:prstGeom prst="rect">
              <a:avLst/>
            </a:prstGeom>
          </p:spPr>
        </p:pic>
        <p:pic>
          <p:nvPicPr>
            <p:cNvPr id="70" name="Immagine 15">
              <a:extLst>
                <a:ext uri="{FF2B5EF4-FFF2-40B4-BE49-F238E27FC236}">
                  <a16:creationId xmlns:a16="http://schemas.microsoft.com/office/drawing/2014/main" id="{A88E418A-E0D9-664A-7350-1B2A6C5B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4191" y="5372113"/>
              <a:ext cx="734653" cy="259171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27D9620-5CAE-1B5D-CFD8-5E5DB0820F23}"/>
                </a:ext>
              </a:extLst>
            </p:cNvPr>
            <p:cNvGrpSpPr/>
            <p:nvPr/>
          </p:nvGrpSpPr>
          <p:grpSpPr>
            <a:xfrm>
              <a:off x="8659549" y="4132801"/>
              <a:ext cx="1389691" cy="1239306"/>
              <a:chOff x="7782578" y="2877162"/>
              <a:chExt cx="1201593" cy="1071562"/>
            </a:xfrm>
          </p:grpSpPr>
          <p:pic>
            <p:nvPicPr>
              <p:cNvPr id="72" name="Immagine 13">
                <a:extLst>
                  <a:ext uri="{FF2B5EF4-FFF2-40B4-BE49-F238E27FC236}">
                    <a16:creationId xmlns:a16="http://schemas.microsoft.com/office/drawing/2014/main" id="{737C484A-0429-405E-A35E-A9495A88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6972">
                <a:off x="7839171" y="3663337"/>
                <a:ext cx="387513" cy="285387"/>
              </a:xfrm>
              <a:prstGeom prst="rect">
                <a:avLst/>
              </a:prstGeom>
            </p:spPr>
          </p:pic>
          <p:pic>
            <p:nvPicPr>
              <p:cNvPr id="73" name="Immagine 14">
                <a:extLst>
                  <a:ext uri="{FF2B5EF4-FFF2-40B4-BE49-F238E27FC236}">
                    <a16:creationId xmlns:a16="http://schemas.microsoft.com/office/drawing/2014/main" id="{35845E0C-4DAD-7C9F-1A55-C5FD2472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8332899" y="3046785"/>
                <a:ext cx="607977" cy="694567"/>
              </a:xfrm>
              <a:prstGeom prst="rect">
                <a:avLst/>
              </a:prstGeom>
            </p:spPr>
          </p:pic>
          <p:pic>
            <p:nvPicPr>
              <p:cNvPr id="74" name="Immagine 2">
                <a:extLst>
                  <a:ext uri="{FF2B5EF4-FFF2-40B4-BE49-F238E27FC236}">
                    <a16:creationId xmlns:a16="http://schemas.microsoft.com/office/drawing/2014/main" id="{ED5D1477-07D8-41BD-606A-AE50BE43E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749839" flipH="1">
                <a:off x="7782578" y="3107388"/>
                <a:ext cx="387668" cy="300833"/>
              </a:xfrm>
              <a:prstGeom prst="rect">
                <a:avLst/>
              </a:prstGeom>
            </p:spPr>
          </p:pic>
          <p:pic>
            <p:nvPicPr>
              <p:cNvPr id="75" name="Immagine 22">
                <a:extLst>
                  <a:ext uri="{FF2B5EF4-FFF2-40B4-BE49-F238E27FC236}">
                    <a16:creationId xmlns:a16="http://schemas.microsoft.com/office/drawing/2014/main" id="{B26DC10B-9EC3-582A-8E3F-A6E63B6A7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637136">
                <a:off x="8160728" y="2900669"/>
                <a:ext cx="205688" cy="158674"/>
              </a:xfrm>
              <a:prstGeom prst="rect">
                <a:avLst/>
              </a:prstGeom>
            </p:spPr>
          </p:pic>
        </p:grpSp>
      </p:grp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70FCFC3-3AD9-A8E2-8EF8-E0C09103B039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en-US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Manguera conductora flexible </a:t>
            </a:r>
            <a:br>
              <a:rPr lang="es-es" b="0" i="0" u="none" baseline="0" dirty="0"/>
            </a:br>
            <a:r>
              <a:rPr lang="es-es" b="0" i="0" u="none" baseline="0" dirty="0"/>
              <a:t>de 3 m + manguitos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Conexión curvada AISI 304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Cono conductor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Lanza plana AISI 304 300 mm </a:t>
            </a:r>
            <a:r>
              <a:rPr lang="es-es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Boquilla para suelos antiestática </a:t>
            </a:r>
            <a:br>
              <a:rPr lang="es-es" b="0" i="0" u="none" baseline="0" dirty="0"/>
            </a:br>
            <a:r>
              <a:rPr lang="es-es" b="0" i="0" u="none" baseline="0" dirty="0"/>
              <a:t>300 mm </a:t>
            </a:r>
            <a:r>
              <a:rPr lang="es-es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NUEVA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AISI 304 empuñadura pequeña 2 piezas </a:t>
            </a:r>
            <a:r>
              <a:rPr lang="es-es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NUEVO</a:t>
            </a:r>
          </a:p>
          <a:p>
            <a:pPr algn="l" rtl="0">
              <a:lnSpc>
                <a:spcPct val="110000"/>
              </a:lnSpc>
            </a:pPr>
            <a:r>
              <a:rPr lang="es-es" b="0" i="0" u="none" baseline="0" dirty="0"/>
              <a:t>Cepillo redondo antiestático</a:t>
            </a:r>
          </a:p>
          <a:p>
            <a:pPr algn="l" rtl="0">
              <a:lnSpc>
                <a:spcPct val="110000"/>
              </a:lnSpc>
            </a:pPr>
            <a:endParaRPr lang="es-e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F222100-B704-5319-DC35-B7E3BD9B5822}"/>
              </a:ext>
            </a:extLst>
          </p:cNvPr>
          <p:cNvGrpSpPr/>
          <p:nvPr/>
        </p:nvGrpSpPr>
        <p:grpSpPr>
          <a:xfrm>
            <a:off x="4570213" y="4317128"/>
            <a:ext cx="2934857" cy="1796246"/>
            <a:chOff x="4570213" y="3976807"/>
            <a:chExt cx="2934857" cy="179624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8EC018-AA07-8D3D-1735-D8FD760A568A}"/>
                </a:ext>
              </a:extLst>
            </p:cNvPr>
            <p:cNvGrpSpPr/>
            <p:nvPr/>
          </p:nvGrpSpPr>
          <p:grpSpPr>
            <a:xfrm>
              <a:off x="5895992" y="3976807"/>
              <a:ext cx="1602523" cy="1667333"/>
              <a:chOff x="5895992" y="3976807"/>
              <a:chExt cx="1602523" cy="1667333"/>
            </a:xfrm>
          </p:grpSpPr>
          <p:pic>
            <p:nvPicPr>
              <p:cNvPr id="138" name="Immagine 52">
                <a:extLst>
                  <a:ext uri="{FF2B5EF4-FFF2-40B4-BE49-F238E27FC236}">
                    <a16:creationId xmlns:a16="http://schemas.microsoft.com/office/drawing/2014/main" id="{D2410941-EB64-78FC-E9C0-7C3D76487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992" y="3976807"/>
                <a:ext cx="1602523" cy="1185510"/>
              </a:xfrm>
              <a:prstGeom prst="rect">
                <a:avLst/>
              </a:prstGeom>
            </p:spPr>
          </p:pic>
          <p:pic>
            <p:nvPicPr>
              <p:cNvPr id="139" name="Immagine 4">
                <a:extLst>
                  <a:ext uri="{FF2B5EF4-FFF2-40B4-BE49-F238E27FC236}">
                    <a16:creationId xmlns:a16="http://schemas.microsoft.com/office/drawing/2014/main" id="{5A652FEA-AD5B-BDAC-F255-37E72CE45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91352" y="5331699"/>
                <a:ext cx="364141" cy="312441"/>
              </a:xfrm>
              <a:prstGeom prst="rect">
                <a:avLst/>
              </a:prstGeom>
            </p:spPr>
          </p:pic>
          <p:pic>
            <p:nvPicPr>
              <p:cNvPr id="140" name="Immagine 47">
                <a:extLst>
                  <a:ext uri="{FF2B5EF4-FFF2-40B4-BE49-F238E27FC236}">
                    <a16:creationId xmlns:a16="http://schemas.microsoft.com/office/drawing/2014/main" id="{9694083B-EAAE-3CC7-D4FF-679C86C4E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4400" y="4518606"/>
                <a:ext cx="538353" cy="370842"/>
              </a:xfrm>
              <a:prstGeom prst="rect">
                <a:avLst/>
              </a:prstGeom>
            </p:spPr>
          </p:pic>
        </p:grpSp>
        <p:grpSp>
          <p:nvGrpSpPr>
            <p:cNvPr id="79" name="Gruppo 77">
              <a:extLst>
                <a:ext uri="{FF2B5EF4-FFF2-40B4-BE49-F238E27FC236}">
                  <a16:creationId xmlns:a16="http://schemas.microsoft.com/office/drawing/2014/main" id="{77302107-2DA8-8B4F-6E89-681C72758BC9}"/>
                </a:ext>
              </a:extLst>
            </p:cNvPr>
            <p:cNvGrpSpPr/>
            <p:nvPr/>
          </p:nvGrpSpPr>
          <p:grpSpPr>
            <a:xfrm>
              <a:off x="4570213" y="4096686"/>
              <a:ext cx="2102449" cy="1676367"/>
              <a:chOff x="4548304" y="3177721"/>
              <a:chExt cx="795715" cy="634456"/>
            </a:xfrm>
          </p:grpSpPr>
          <p:pic>
            <p:nvPicPr>
              <p:cNvPr id="82" name="Immagine 44">
                <a:extLst>
                  <a:ext uri="{FF2B5EF4-FFF2-40B4-BE49-F238E27FC236}">
                    <a16:creationId xmlns:a16="http://schemas.microsoft.com/office/drawing/2014/main" id="{566B8387-7D4E-B1E6-5A80-436D0A5EB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4782016" y="3158489"/>
                <a:ext cx="250021" cy="288486"/>
              </a:xfrm>
              <a:prstGeom prst="rect">
                <a:avLst/>
              </a:prstGeom>
            </p:spPr>
          </p:pic>
          <p:pic>
            <p:nvPicPr>
              <p:cNvPr id="136" name="Immagine 50">
                <a:extLst>
                  <a:ext uri="{FF2B5EF4-FFF2-40B4-BE49-F238E27FC236}">
                    <a16:creationId xmlns:a16="http://schemas.microsoft.com/office/drawing/2014/main" id="{48A24F1D-5AA4-F12D-02FC-40A1B546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700000">
                <a:off x="4612223" y="3384894"/>
                <a:ext cx="77236" cy="205074"/>
              </a:xfrm>
              <a:prstGeom prst="rect">
                <a:avLst/>
              </a:prstGeom>
            </p:spPr>
          </p:pic>
          <p:pic>
            <p:nvPicPr>
              <p:cNvPr id="137" name="Immagine 48">
                <a:extLst>
                  <a:ext uri="{FF2B5EF4-FFF2-40B4-BE49-F238E27FC236}">
                    <a16:creationId xmlns:a16="http://schemas.microsoft.com/office/drawing/2014/main" id="{6A95A9AD-D72F-C3D1-A7DB-786653C30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8942" y="3423954"/>
                <a:ext cx="435077" cy="388223"/>
              </a:xfrm>
              <a:prstGeom prst="rect">
                <a:avLst/>
              </a:prstGeom>
            </p:spPr>
          </p:pic>
        </p:grpSp>
        <p:pic>
          <p:nvPicPr>
            <p:cNvPr id="80" name="Immagine 81">
              <a:extLst>
                <a:ext uri="{FF2B5EF4-FFF2-40B4-BE49-F238E27FC236}">
                  <a16:creationId xmlns:a16="http://schemas.microsoft.com/office/drawing/2014/main" id="{96D21FEE-141B-3CBC-45D9-494F8981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71" y="5494390"/>
              <a:ext cx="668781" cy="233597"/>
            </a:xfrm>
            <a:prstGeom prst="rect">
              <a:avLst/>
            </a:prstGeom>
          </p:spPr>
        </p:pic>
        <p:pic>
          <p:nvPicPr>
            <p:cNvPr id="81" name="Immagine 47">
              <a:extLst>
                <a:ext uri="{FF2B5EF4-FFF2-40B4-BE49-F238E27FC236}">
                  <a16:creationId xmlns:a16="http://schemas.microsoft.com/office/drawing/2014/main" id="{34B6A279-302D-5043-5657-681B42DB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3855" y="4541263"/>
              <a:ext cx="531215" cy="365925"/>
            </a:xfrm>
            <a:prstGeom prst="rect">
              <a:avLst/>
            </a:prstGeom>
          </p:spPr>
        </p:pic>
      </p:grpSp>
      <p:sp>
        <p:nvSpPr>
          <p:cNvPr id="141" name="Content Placeholder 1">
            <a:extLst>
              <a:ext uri="{FF2B5EF4-FFF2-40B4-BE49-F238E27FC236}">
                <a16:creationId xmlns:a16="http://schemas.microsoft.com/office/drawing/2014/main" id="{A5AF2971-F192-6CEC-08B0-F27D3D660084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100" b="0" i="0" u="none" baseline="0" dirty="0"/>
              <a:t>Manguera conductora flexible </a:t>
            </a:r>
            <a:br>
              <a:rPr lang="es-es" sz="1100" b="0" i="0" u="none" baseline="0" dirty="0"/>
            </a:br>
            <a:r>
              <a:rPr lang="es-es" sz="1100" b="0" i="0" u="none" baseline="0" dirty="0"/>
              <a:t>de 3 m + manguitos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100" b="0" i="0" u="none" baseline="0" dirty="0"/>
              <a:t>Conexión curvada AISI 304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s-es" sz="1100" b="0" i="0" u="none" baseline="0" dirty="0"/>
              <a:t>Cono conductor</a:t>
            </a:r>
          </a:p>
          <a:p>
            <a:pPr algn="l" rtl="0">
              <a:lnSpc>
                <a:spcPct val="110000"/>
              </a:lnSpc>
            </a:pPr>
            <a:endParaRPr lang="es-es" sz="1100" dirty="0"/>
          </a:p>
        </p:txBody>
      </p:sp>
      <p:grpSp>
        <p:nvGrpSpPr>
          <p:cNvPr id="142" name="Gruppo 86">
            <a:extLst>
              <a:ext uri="{FF2B5EF4-FFF2-40B4-BE49-F238E27FC236}">
                <a16:creationId xmlns:a16="http://schemas.microsoft.com/office/drawing/2014/main" id="{EFBA3B36-4F54-405C-979B-8C8AC1D48438}"/>
              </a:ext>
            </a:extLst>
          </p:cNvPr>
          <p:cNvGrpSpPr/>
          <p:nvPr/>
        </p:nvGrpSpPr>
        <p:grpSpPr>
          <a:xfrm>
            <a:off x="983428" y="4352133"/>
            <a:ext cx="2245249" cy="1716175"/>
            <a:chOff x="4515126" y="4549966"/>
            <a:chExt cx="799196" cy="610872"/>
          </a:xfrm>
        </p:grpSpPr>
        <p:pic>
          <p:nvPicPr>
            <p:cNvPr id="143" name="Immagine 83">
              <a:extLst>
                <a:ext uri="{FF2B5EF4-FFF2-40B4-BE49-F238E27FC236}">
                  <a16:creationId xmlns:a16="http://schemas.microsoft.com/office/drawing/2014/main" id="{9F582775-6167-AFC6-2749-8ED27F85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46960" flipH="1" flipV="1">
              <a:off x="4748838" y="4530734"/>
              <a:ext cx="250021" cy="288486"/>
            </a:xfrm>
            <a:prstGeom prst="rect">
              <a:avLst/>
            </a:prstGeom>
          </p:spPr>
        </p:pic>
        <p:pic>
          <p:nvPicPr>
            <p:cNvPr id="144" name="Immagine 84">
              <a:extLst>
                <a:ext uri="{FF2B5EF4-FFF2-40B4-BE49-F238E27FC236}">
                  <a16:creationId xmlns:a16="http://schemas.microsoft.com/office/drawing/2014/main" id="{19B7DA4E-22F4-F3AD-5826-F4CA39DC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00000">
              <a:off x="4579045" y="4757139"/>
              <a:ext cx="77236" cy="205074"/>
            </a:xfrm>
            <a:prstGeom prst="rect">
              <a:avLst/>
            </a:prstGeom>
          </p:spPr>
        </p:pic>
        <p:pic>
          <p:nvPicPr>
            <p:cNvPr id="145" name="Immagine 85">
              <a:extLst>
                <a:ext uri="{FF2B5EF4-FFF2-40B4-BE49-F238E27FC236}">
                  <a16:creationId xmlns:a16="http://schemas.microsoft.com/office/drawing/2014/main" id="{E97D6AFD-4AB8-3DBD-FCBD-1EF4BC80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9244" y="4772614"/>
              <a:ext cx="435078" cy="388224"/>
            </a:xfrm>
            <a:prstGeom prst="rect">
              <a:avLst/>
            </a:prstGeom>
          </p:spPr>
        </p:pic>
      </p:grp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312ACD19-E237-561B-8369-37EEFAD05DB7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ANTIST básico Kit ACD Ø40</a:t>
            </a:r>
          </a:p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4072400825</a:t>
            </a:r>
            <a:endParaRPr lang="es-es" sz="1800" dirty="0">
              <a:solidFill>
                <a:schemeClr val="accent3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415F8DD1-7F0C-47BD-99E4-68D4D3A0D6A6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Kit general ACD Ø40</a:t>
            </a:r>
          </a:p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4072400774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50D5A15-F95F-F238-C47D-FFECD014E4DF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Maquinaria FDA kit ACD Ø40</a:t>
            </a:r>
          </a:p>
          <a:p>
            <a:pPr marL="0" indent="0" algn="l" rtl="0">
              <a:buNone/>
            </a:pPr>
            <a:r>
              <a:rPr lang="es-es" sz="1200" b="0" i="0" u="none" baseline="0" dirty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4072400826</a:t>
            </a:r>
          </a:p>
        </p:txBody>
      </p:sp>
      <p:sp>
        <p:nvSpPr>
          <p:cNvPr id="149" name="Ovale 1">
            <a:extLst>
              <a:ext uri="{FF2B5EF4-FFF2-40B4-BE49-F238E27FC236}">
                <a16:creationId xmlns:a16="http://schemas.microsoft.com/office/drawing/2014/main" id="{2914BE07-7C74-F407-6622-F521021698BD}"/>
              </a:ext>
            </a:extLst>
          </p:cNvPr>
          <p:cNvSpPr/>
          <p:nvPr/>
        </p:nvSpPr>
        <p:spPr>
          <a:xfrm>
            <a:off x="1712587" y="552332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50" name="Ovale 11">
            <a:extLst>
              <a:ext uri="{FF2B5EF4-FFF2-40B4-BE49-F238E27FC236}">
                <a16:creationId xmlns:a16="http://schemas.microsoft.com/office/drawing/2014/main" id="{6462E7A6-9FF1-941C-198D-67445F5D86E5}"/>
              </a:ext>
            </a:extLst>
          </p:cNvPr>
          <p:cNvSpPr/>
          <p:nvPr/>
        </p:nvSpPr>
        <p:spPr>
          <a:xfrm>
            <a:off x="1532728" y="445830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51" name="Ovale 17">
            <a:extLst>
              <a:ext uri="{FF2B5EF4-FFF2-40B4-BE49-F238E27FC236}">
                <a16:creationId xmlns:a16="http://schemas.microsoft.com/office/drawing/2014/main" id="{2A3D9F7E-6E6E-7F8A-BDAD-E8A27DD8D7F1}"/>
              </a:ext>
            </a:extLst>
          </p:cNvPr>
          <p:cNvSpPr/>
          <p:nvPr/>
        </p:nvSpPr>
        <p:spPr>
          <a:xfrm>
            <a:off x="1106930" y="482842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2" name="Ovale 25">
            <a:extLst>
              <a:ext uri="{FF2B5EF4-FFF2-40B4-BE49-F238E27FC236}">
                <a16:creationId xmlns:a16="http://schemas.microsoft.com/office/drawing/2014/main" id="{51EFF463-AE65-EE86-8089-FEC5E8F943E3}"/>
              </a:ext>
            </a:extLst>
          </p:cNvPr>
          <p:cNvSpPr/>
          <p:nvPr/>
        </p:nvSpPr>
        <p:spPr>
          <a:xfrm>
            <a:off x="5492671" y="505564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53" name="Ovale 26">
            <a:extLst>
              <a:ext uri="{FF2B5EF4-FFF2-40B4-BE49-F238E27FC236}">
                <a16:creationId xmlns:a16="http://schemas.microsoft.com/office/drawing/2014/main" id="{5A677230-5D65-1441-FE51-663112BFC29E}"/>
              </a:ext>
            </a:extLst>
          </p:cNvPr>
          <p:cNvSpPr/>
          <p:nvPr/>
        </p:nvSpPr>
        <p:spPr>
          <a:xfrm>
            <a:off x="5129692" y="442575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54" name="Ovale 27">
            <a:extLst>
              <a:ext uri="{FF2B5EF4-FFF2-40B4-BE49-F238E27FC236}">
                <a16:creationId xmlns:a16="http://schemas.microsoft.com/office/drawing/2014/main" id="{63C5D0DB-85E7-D439-CF0A-D22DAA2BE8DA}"/>
              </a:ext>
            </a:extLst>
          </p:cNvPr>
          <p:cNvSpPr/>
          <p:nvPr/>
        </p:nvSpPr>
        <p:spPr>
          <a:xfrm>
            <a:off x="4673184" y="478153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5" name="Ovale 28">
            <a:extLst>
              <a:ext uri="{FF2B5EF4-FFF2-40B4-BE49-F238E27FC236}">
                <a16:creationId xmlns:a16="http://schemas.microsoft.com/office/drawing/2014/main" id="{7E50D287-ED24-98CA-020F-C3C1C6DC05F6}"/>
              </a:ext>
            </a:extLst>
          </p:cNvPr>
          <p:cNvSpPr/>
          <p:nvPr/>
        </p:nvSpPr>
        <p:spPr>
          <a:xfrm>
            <a:off x="5084941" y="563171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56" name="Ovale 29">
            <a:extLst>
              <a:ext uri="{FF2B5EF4-FFF2-40B4-BE49-F238E27FC236}">
                <a16:creationId xmlns:a16="http://schemas.microsoft.com/office/drawing/2014/main" id="{5181738E-115E-3503-B8BD-D59065E969CD}"/>
              </a:ext>
            </a:extLst>
          </p:cNvPr>
          <p:cNvSpPr/>
          <p:nvPr/>
        </p:nvSpPr>
        <p:spPr>
          <a:xfrm>
            <a:off x="7239462" y="469504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57" name="Ovale 30">
            <a:extLst>
              <a:ext uri="{FF2B5EF4-FFF2-40B4-BE49-F238E27FC236}">
                <a16:creationId xmlns:a16="http://schemas.microsoft.com/office/drawing/2014/main" id="{465BA1D5-B2A5-5F36-C479-7EB4E4237671}"/>
              </a:ext>
            </a:extLst>
          </p:cNvPr>
          <p:cNvSpPr/>
          <p:nvPr/>
        </p:nvSpPr>
        <p:spPr>
          <a:xfrm>
            <a:off x="6124458" y="453045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8" name="Ovale 31">
            <a:extLst>
              <a:ext uri="{FF2B5EF4-FFF2-40B4-BE49-F238E27FC236}">
                <a16:creationId xmlns:a16="http://schemas.microsoft.com/office/drawing/2014/main" id="{14539FC4-C9CF-23CA-8214-E2BED9921679}"/>
              </a:ext>
            </a:extLst>
          </p:cNvPr>
          <p:cNvSpPr/>
          <p:nvPr/>
        </p:nvSpPr>
        <p:spPr>
          <a:xfrm>
            <a:off x="7284284" y="560878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59" name="Ovale 32">
            <a:extLst>
              <a:ext uri="{FF2B5EF4-FFF2-40B4-BE49-F238E27FC236}">
                <a16:creationId xmlns:a16="http://schemas.microsoft.com/office/drawing/2014/main" id="{6FDE0000-BB8A-7694-8867-48A9B14FB70C}"/>
              </a:ext>
            </a:extLst>
          </p:cNvPr>
          <p:cNvSpPr/>
          <p:nvPr/>
        </p:nvSpPr>
        <p:spPr>
          <a:xfrm>
            <a:off x="10848942" y="476564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60" name="Ovale 33">
            <a:extLst>
              <a:ext uri="{FF2B5EF4-FFF2-40B4-BE49-F238E27FC236}">
                <a16:creationId xmlns:a16="http://schemas.microsoft.com/office/drawing/2014/main" id="{6ECA285D-634D-D72C-AA49-7BECE63BD9F8}"/>
              </a:ext>
            </a:extLst>
          </p:cNvPr>
          <p:cNvSpPr/>
          <p:nvPr/>
        </p:nvSpPr>
        <p:spPr>
          <a:xfrm>
            <a:off x="9258502" y="484794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61" name="Ovale 34">
            <a:extLst>
              <a:ext uri="{FF2B5EF4-FFF2-40B4-BE49-F238E27FC236}">
                <a16:creationId xmlns:a16="http://schemas.microsoft.com/office/drawing/2014/main" id="{3E2D2017-A35C-D97B-440C-19F2A6F0C1E0}"/>
              </a:ext>
            </a:extLst>
          </p:cNvPr>
          <p:cNvSpPr/>
          <p:nvPr/>
        </p:nvSpPr>
        <p:spPr>
          <a:xfrm>
            <a:off x="8744809" y="529687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62" name="Ovale 36">
            <a:extLst>
              <a:ext uri="{FF2B5EF4-FFF2-40B4-BE49-F238E27FC236}">
                <a16:creationId xmlns:a16="http://schemas.microsoft.com/office/drawing/2014/main" id="{F6CED104-3785-C045-BF0A-31935BB1E55D}"/>
              </a:ext>
            </a:extLst>
          </p:cNvPr>
          <p:cNvSpPr/>
          <p:nvPr/>
        </p:nvSpPr>
        <p:spPr>
          <a:xfrm>
            <a:off x="8716110" y="461378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63" name="Ovale 37">
            <a:extLst>
              <a:ext uri="{FF2B5EF4-FFF2-40B4-BE49-F238E27FC236}">
                <a16:creationId xmlns:a16="http://schemas.microsoft.com/office/drawing/2014/main" id="{9A479190-B2C9-C2CD-4D8E-FD03AF1C82D7}"/>
              </a:ext>
            </a:extLst>
          </p:cNvPr>
          <p:cNvSpPr/>
          <p:nvPr/>
        </p:nvSpPr>
        <p:spPr>
          <a:xfrm>
            <a:off x="9046207" y="431094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64" name="Ovale 38">
            <a:extLst>
              <a:ext uri="{FF2B5EF4-FFF2-40B4-BE49-F238E27FC236}">
                <a16:creationId xmlns:a16="http://schemas.microsoft.com/office/drawing/2014/main" id="{1678BC8A-1A10-DB89-8EDE-632FE00E8C40}"/>
              </a:ext>
            </a:extLst>
          </p:cNvPr>
          <p:cNvSpPr/>
          <p:nvPr/>
        </p:nvSpPr>
        <p:spPr>
          <a:xfrm>
            <a:off x="9483903" y="5535348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5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4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F00758-82E4-424D-E7BC-8408D6E4A5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2" name="Picture 21" descr="A close-up of a vacuum cleaner&#10;&#10;AI-generated content may be incorrect.">
            <a:extLst>
              <a:ext uri="{FF2B5EF4-FFF2-40B4-BE49-F238E27FC236}">
                <a16:creationId xmlns:a16="http://schemas.microsoft.com/office/drawing/2014/main" id="{BBEB74D0-AC5C-0BF8-64A6-ECBED49BDD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0" y="-1032063"/>
            <a:ext cx="4879379" cy="731538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D8EF45-81AF-08C3-3A74-FE2269BD94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6" y="1412875"/>
            <a:ext cx="5031462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Descripción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Cuatro clips prácticos y robustos, dos a cada lado, útiles para transportar fácilmente hasta 4 herramientas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Cómo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Cuando el IVAC está estacionado, el soporte para accesorios puede guardar fácilmente el nuevo mango pequeño y la boquilla para suelos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Desconecte la manguera de la entrada del IVAC y la empuñadura para facilitar su colocación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Desconecte los accesorios voluminosos, como la empuñadura y la boquilla para suelos, antes de mover las máquinas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y beneficio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Accesorios siempre a mano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Estacionar ocupando el mínimo espacio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898238-15DC-6D83-F6F2-74DAB8E9F68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ED04B4-DF9B-A93A-E44C-88AFE1A837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322C570-144B-0062-D342-C555EA6D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Soporte</a:t>
            </a:r>
            <a:r>
              <a:rPr lang="en-US" dirty="0"/>
              <a:t> para </a:t>
            </a:r>
            <a:r>
              <a:rPr lang="en-US" dirty="0" err="1"/>
              <a:t>accesorios</a:t>
            </a:r>
            <a:endParaRPr lang="en-US" dirty="0"/>
          </a:p>
        </p:txBody>
      </p:sp>
      <p:sp>
        <p:nvSpPr>
          <p:cNvPr id="19" name="CasellaDiTesto 1">
            <a:extLst>
              <a:ext uri="{FF2B5EF4-FFF2-40B4-BE49-F238E27FC236}">
                <a16:creationId xmlns:a16="http://schemas.microsoft.com/office/drawing/2014/main" id="{AF7CB752-33FC-9650-7C0E-9894CBA1F06A}"/>
              </a:ext>
            </a:extLst>
          </p:cNvPr>
          <p:cNvSpPr txBox="1"/>
          <p:nvPr/>
        </p:nvSpPr>
        <p:spPr>
          <a:xfrm>
            <a:off x="6205538" y="5991193"/>
            <a:ext cx="5507037" cy="293721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/>
            <a:r>
              <a:rPr lang="en-US" sz="1200" dirty="0" err="1"/>
              <a:t>Representada</a:t>
            </a:r>
            <a:r>
              <a:rPr lang="en-US" sz="1200" dirty="0"/>
              <a:t> la </a:t>
            </a:r>
            <a:r>
              <a:rPr lang="en-US" sz="1200" dirty="0" err="1"/>
              <a:t>versión</a:t>
            </a:r>
            <a:r>
              <a:rPr lang="en-US" sz="1200" dirty="0"/>
              <a:t> </a:t>
            </a:r>
            <a:r>
              <a:rPr lang="en-US" sz="1200" dirty="0" err="1"/>
              <a:t>eléctrica</a:t>
            </a:r>
            <a:endParaRPr lang="en-US" sz="1200" dirty="0"/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D79BE321-C430-7F62-4220-37CC8F8C68E7}"/>
              </a:ext>
            </a:extLst>
          </p:cNvPr>
          <p:cNvSpPr/>
          <p:nvPr/>
        </p:nvSpPr>
        <p:spPr>
          <a:xfrm>
            <a:off x="10244522" y="4944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Roboto Bold" panose="02000000000000000000" pitchFamily="2" charset="0"/>
              </a:rPr>
              <a:t>Posición</a:t>
            </a:r>
            <a:r>
              <a:rPr lang="en-US" sz="1500" dirty="0">
                <a:solidFill>
                  <a:schemeClr val="bg1"/>
                </a:solidFill>
                <a:latin typeface="Roboto Bold" panose="02000000000000000000" pitchFamily="2" charset="0"/>
              </a:rPr>
              <a:t> </a:t>
            </a:r>
            <a:br>
              <a:rPr lang="en-US" sz="1500" dirty="0">
                <a:solidFill>
                  <a:schemeClr val="bg1"/>
                </a:solidFill>
                <a:latin typeface="Roboto Bold" panose="02000000000000000000" pitchFamily="2" charset="0"/>
              </a:rPr>
            </a:br>
            <a:r>
              <a:rPr lang="en-US" sz="1500" dirty="0">
                <a:solidFill>
                  <a:schemeClr val="bg1"/>
                </a:solidFill>
                <a:latin typeface="Roboto Bold" panose="02000000000000000000" pitchFamily="2" charset="0"/>
              </a:rPr>
              <a:t>de </a:t>
            </a:r>
            <a:r>
              <a:rPr lang="en-US" sz="1500" dirty="0" err="1">
                <a:solidFill>
                  <a:schemeClr val="bg1"/>
                </a:solidFill>
                <a:latin typeface="Roboto Bold" panose="02000000000000000000" pitchFamily="2" charset="0"/>
              </a:rPr>
              <a:t>estacio-namiento</a:t>
            </a:r>
            <a:endParaRPr lang="en-US" sz="1500" dirty="0">
              <a:solidFill>
                <a:schemeClr val="bg1"/>
              </a:solidFill>
              <a:latin typeface="Roboto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29993" y="1609725"/>
            <a:ext cx="1551550" cy="698238"/>
          </a:xfrm>
        </p:spPr>
        <p:txBody>
          <a:bodyPr/>
          <a:lstStyle/>
          <a:p>
            <a:r>
              <a:rPr lang="es-ES" dirty="0"/>
              <a:t>Gama y diseños de mini IVS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29992" y="2451444"/>
            <a:ext cx="1643944" cy="698238"/>
          </a:xfrm>
        </p:spPr>
        <p:txBody>
          <a:bodyPr/>
          <a:lstStyle/>
          <a:p>
            <a:r>
              <a:rPr lang="es-ES" dirty="0"/>
              <a:t>Trabajos a realizar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29993" y="3293163"/>
            <a:ext cx="1973278" cy="698238"/>
          </a:xfrm>
        </p:spPr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y </a:t>
            </a:r>
            <a:r>
              <a:rPr lang="en-US" dirty="0" err="1"/>
              <a:t>ventajas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9992" y="4134882"/>
            <a:ext cx="2368883" cy="698238"/>
          </a:xfrm>
        </p:spPr>
        <p:txBody>
          <a:bodyPr/>
          <a:lstStyle/>
          <a:p>
            <a:r>
              <a:rPr lang="en-DK" dirty="0"/>
              <a:t>Accesorios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9425" y="1609725"/>
            <a:ext cx="698400" cy="698238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9425" y="2451444"/>
            <a:ext cx="698400" cy="698238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79425" y="3293163"/>
            <a:ext cx="698400" cy="698238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9425" y="4134882"/>
            <a:ext cx="698400" cy="698238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1" name="Picture Placeholder 18">
            <a:extLst>
              <a:ext uri="{FF2B5EF4-FFF2-40B4-BE49-F238E27FC236}">
                <a16:creationId xmlns:a16="http://schemas.microsoft.com/office/drawing/2014/main" id="{F7AF1D20-0525-81CF-2ECD-4F3F55B3EE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06" r="32152" b="3909"/>
          <a:stretch/>
        </p:blipFill>
        <p:spPr>
          <a:xfrm>
            <a:off x="7934326" y="0"/>
            <a:ext cx="4257674" cy="6273800"/>
          </a:xfr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2ACA76-D957-E6D1-9CE0-3673AFF1C875}"/>
              </a:ext>
            </a:extLst>
          </p:cNvPr>
          <p:cNvSpPr txBox="1">
            <a:spLocks/>
          </p:cNvSpPr>
          <p:nvPr/>
        </p:nvSpPr>
        <p:spPr>
          <a:xfrm>
            <a:off x="4987728" y="1609725"/>
            <a:ext cx="1662215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err="1"/>
              <a:t>Especificaciones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24EB822-25E9-A4F7-6260-4922F5AEA406}"/>
              </a:ext>
            </a:extLst>
          </p:cNvPr>
          <p:cNvSpPr txBox="1">
            <a:spLocks/>
          </p:cNvSpPr>
          <p:nvPr/>
        </p:nvSpPr>
        <p:spPr>
          <a:xfrm>
            <a:off x="4987728" y="2451444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Nombre y </a:t>
            </a:r>
            <a:r>
              <a:rPr lang="en-US" dirty="0" err="1"/>
              <a:t>jerarquía</a:t>
            </a:r>
            <a:endParaRPr lang="en-US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6E9C1B0-8E0A-9A07-DBA3-3A68B1D4384E}"/>
              </a:ext>
            </a:extLst>
          </p:cNvPr>
          <p:cNvSpPr txBox="1">
            <a:spLocks/>
          </p:cNvSpPr>
          <p:nvPr/>
        </p:nvSpPr>
        <p:spPr>
          <a:xfrm>
            <a:off x="4987728" y="3293163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/>
              <a:t>La responsabilidad corporativa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5AC0A98-BFC3-957F-7BC3-944261B0076A}"/>
              </a:ext>
            </a:extLst>
          </p:cNvPr>
          <p:cNvSpPr txBox="1">
            <a:spLocks/>
          </p:cNvSpPr>
          <p:nvPr/>
        </p:nvSpPr>
        <p:spPr>
          <a:xfrm>
            <a:off x="4137161" y="16097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191AB01-68E5-793E-150E-162E83C7E4F4}"/>
              </a:ext>
            </a:extLst>
          </p:cNvPr>
          <p:cNvSpPr txBox="1">
            <a:spLocks/>
          </p:cNvSpPr>
          <p:nvPr/>
        </p:nvSpPr>
        <p:spPr>
          <a:xfrm>
            <a:off x="4137161" y="24514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2ECF18-2EB6-E9AC-9BF4-9593DEB21B42}"/>
              </a:ext>
            </a:extLst>
          </p:cNvPr>
          <p:cNvSpPr txBox="1">
            <a:spLocks/>
          </p:cNvSpPr>
          <p:nvPr/>
        </p:nvSpPr>
        <p:spPr>
          <a:xfrm>
            <a:off x="4137161" y="32931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08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6834-85DE-CD8D-423E-BF7B91330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21830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Descripción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El kit de regulador de la presión opcional se puede instalar fácilmente con los tornillos del soporte para accesorios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Cómo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Ajuste la presión de suministro adecuada reduciéndola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al valor deseado (5-6 bar)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Garantiza siempre el máximo rendimiento al controlar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la pérdida de presión de la línea de suministro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Se recomienda cuando el IVAC está conectado lejos </a:t>
            </a:r>
            <a:b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 la línea principal de suministro neumático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y beneficio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 pequeño, compacto y fácil de instalar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 ergonómico y está bien protegido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Garantiza siempre el mejor rendimiento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0959C-3946-3F1C-30DB-7E2A508E3D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92DA-D0E7-E406-4F31-67F29F23D7A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589CC9-AF11-29BA-A57D-1963A0BF0B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Nuevo kit de regulador de la presión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77E4B6-F263-B190-DCD9-97A2110E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Definición</a:t>
            </a:r>
            <a:r>
              <a:rPr lang="en-US" dirty="0"/>
              <a:t> del </a:t>
            </a:r>
            <a:r>
              <a:rPr lang="en-US" dirty="0" err="1"/>
              <a:t>producto</a:t>
            </a:r>
            <a:endParaRPr lang="en-US" dirty="0"/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2B68B66C-C487-57E5-CA10-8679D0C0C7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331" r="29085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EAB8B6E8-68E4-EF90-D51B-99D2B9AAF820}"/>
              </a:ext>
            </a:extLst>
          </p:cNvPr>
          <p:cNvSpPr/>
          <p:nvPr/>
        </p:nvSpPr>
        <p:spPr>
          <a:xfrm>
            <a:off x="6756400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500" dirty="0">
                <a:solidFill>
                  <a:schemeClr val="bg1"/>
                </a:solidFill>
                <a:latin typeface="Roboto Bold" panose="02000000000000000000" pitchFamily="2" charset="0"/>
              </a:rPr>
              <a:t>Kit de regulador de la presión</a:t>
            </a:r>
          </a:p>
        </p:txBody>
      </p:sp>
    </p:spTree>
    <p:extLst>
      <p:ext uri="{BB962C8B-B14F-4D97-AF65-F5344CB8AC3E}">
        <p14:creationId xmlns:p14="http://schemas.microsoft.com/office/powerpoint/2010/main" val="40716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D72A5D-ACB6-1D94-5D36-014AC0009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9332D-AACB-D878-906B-E41FF91502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D14AE-BC6C-94E8-04A5-CEC6941D4A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2B4D2-B846-C163-A013-4AB81E592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Filtro de repuesto y filtros de bolsa para VHC010...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15E789-6BDF-451E-7F1B-BC00E6BD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2850" cy="388013"/>
          </a:xfrm>
        </p:spPr>
        <p:txBody>
          <a:bodyPr/>
          <a:lstStyle/>
          <a:p>
            <a:r>
              <a:rPr lang="en-US" dirty="0" err="1"/>
              <a:t>Filtros</a:t>
            </a:r>
            <a:r>
              <a:rPr lang="en-US" dirty="0"/>
              <a:t> VHC010 Z1 EXA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7DE2C00-9DC5-4EAC-E1C5-E471947960A3}"/>
              </a:ext>
            </a:extLst>
          </p:cNvPr>
          <p:cNvSpPr txBox="1">
            <a:spLocks/>
          </p:cNvSpPr>
          <p:nvPr/>
        </p:nvSpPr>
        <p:spPr>
          <a:xfrm>
            <a:off x="479425" y="5156974"/>
            <a:ext cx="7674704" cy="116942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es-es" sz="1100" b="0" i="0" u="none" baseline="0" dirty="0"/>
              <a:t>Filtro de repuesto HEPA14: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4081701910 (solo filtro) </a:t>
            </a:r>
          </a:p>
          <a:p>
            <a:pPr marL="144000" indent="-144000" algn="l" rtl="0"/>
            <a:r>
              <a:rPr lang="es-es" sz="1100" b="0" i="0" u="none" baseline="0" dirty="0"/>
              <a:t>5 unidades de filtro de fibra: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107419592 (modelos estándar)</a:t>
            </a:r>
          </a:p>
          <a:p>
            <a:pPr marL="144000" indent="-144000" algn="l" rtl="0"/>
            <a:r>
              <a:rPr lang="es-es" sz="1100" b="0" i="0" u="none" baseline="0" dirty="0"/>
              <a:t>Filtro de fibra de 5 piezas + válvula de guillotina: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4089101208 (solo modelos estándar) </a:t>
            </a:r>
          </a:p>
          <a:p>
            <a:pPr marL="144000" indent="-144000" algn="l" rtl="0"/>
            <a:r>
              <a:rPr lang="es-es" sz="1100" b="0" i="0" u="none" baseline="0" dirty="0"/>
              <a:t>Sistema de bolsa segura de 5 piezas: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4089101209 (solo modelos SBS)</a:t>
            </a:r>
            <a:endParaRPr lang="es-es" sz="1100" dirty="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100" dirty="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100" b="0" i="0" u="none" baseline="0" dirty="0">
                <a:solidFill>
                  <a:srgbClr val="8997A4"/>
                </a:solidFill>
              </a:rPr>
              <a:t>* Consulte el manual de usuario y la lista de piezas de recambio para conocer los kits de mantenimiento y repuestos</a:t>
            </a:r>
          </a:p>
        </p:txBody>
      </p:sp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0F5D757F-252C-C3F0-7120-A2D5F74468D3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HEPA H14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4081701910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Todas las versiones </a:t>
            </a:r>
            <a:b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de VHS010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(cuerpo 10)</a:t>
            </a:r>
          </a:p>
        </p:txBody>
      </p:sp>
      <p:pic>
        <p:nvPicPr>
          <p:cNvPr id="43" name="Immagine 9">
            <a:extLst>
              <a:ext uri="{FF2B5EF4-FFF2-40B4-BE49-F238E27FC236}">
                <a16:creationId xmlns:a16="http://schemas.microsoft.com/office/drawing/2014/main" id="{208DD13F-EC5C-6D2B-0ED6-53518EA0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40703" y="1150427"/>
            <a:ext cx="2375776" cy="4591259"/>
          </a:xfrm>
          <a:prstGeom prst="rect">
            <a:avLst/>
          </a:prstGeom>
        </p:spPr>
      </p:pic>
      <p:sp>
        <p:nvSpPr>
          <p:cNvPr id="48" name="Content Placeholder 13">
            <a:extLst>
              <a:ext uri="{FF2B5EF4-FFF2-40B4-BE49-F238E27FC236}">
                <a16:creationId xmlns:a16="http://schemas.microsoft.com/office/drawing/2014/main" id="{A36A3154-72D0-2F29-AE85-0E7A8BDEC3FD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Estándar</a:t>
            </a:r>
            <a:endParaRPr lang="en-US" sz="1500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107419592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VHC010 Z1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</a:p>
        </p:txBody>
      </p:sp>
      <p:sp>
        <p:nvSpPr>
          <p:cNvPr id="49" name="Content Placeholder 13">
            <a:extLst>
              <a:ext uri="{FF2B5EF4-FFF2-40B4-BE49-F238E27FC236}">
                <a16:creationId xmlns:a16="http://schemas.microsoft.com/office/drawing/2014/main" id="{36CFB108-53F6-E5EB-66B3-03B2FF8AC753}"/>
              </a:ext>
            </a:extLst>
          </p:cNvPr>
          <p:cNvSpPr txBox="1">
            <a:spLocks/>
          </p:cNvSpPr>
          <p:nvPr/>
        </p:nvSpPr>
        <p:spPr>
          <a:xfrm>
            <a:off x="4110694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Sistema de </a:t>
            </a: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bolsa</a:t>
            </a: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segura</a:t>
            </a:r>
            <a:endParaRPr lang="en-US" sz="1500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4089101208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VHC010 Z1 DBS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</a:p>
        </p:txBody>
      </p:sp>
      <p:sp>
        <p:nvSpPr>
          <p:cNvPr id="50" name="Content Placeholder 13">
            <a:extLst>
              <a:ext uri="{FF2B5EF4-FFF2-40B4-BE49-F238E27FC236}">
                <a16:creationId xmlns:a16="http://schemas.microsoft.com/office/drawing/2014/main" id="{C2937E43-453F-0FFE-AF70-0C2F140A5AFD}"/>
              </a:ext>
            </a:extLst>
          </p:cNvPr>
          <p:cNvSpPr txBox="1">
            <a:spLocks/>
          </p:cNvSpPr>
          <p:nvPr/>
        </p:nvSpPr>
        <p:spPr>
          <a:xfrm>
            <a:off x="5929256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Sistema de </a:t>
            </a: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bolsa</a:t>
            </a: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segura</a:t>
            </a:r>
            <a:endParaRPr lang="en-US" sz="1500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4089101209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VHC010 Z1 SBS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5PC</a:t>
            </a:r>
          </a:p>
        </p:txBody>
      </p:sp>
      <p:pic>
        <p:nvPicPr>
          <p:cNvPr id="51" name="Immagine 9">
            <a:extLst>
              <a:ext uri="{FF2B5EF4-FFF2-40B4-BE49-F238E27FC236}">
                <a16:creationId xmlns:a16="http://schemas.microsoft.com/office/drawing/2014/main" id="{6D08F5DC-403C-2AEE-338C-F6D92D36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159" y="2014673"/>
            <a:ext cx="881818" cy="992558"/>
          </a:xfrm>
          <a:prstGeom prst="rect">
            <a:avLst/>
          </a:prstGeom>
        </p:spPr>
      </p:pic>
      <p:pic>
        <p:nvPicPr>
          <p:cNvPr id="52" name="Immagine 20">
            <a:extLst>
              <a:ext uri="{FF2B5EF4-FFF2-40B4-BE49-F238E27FC236}">
                <a16:creationId xmlns:a16="http://schemas.microsoft.com/office/drawing/2014/main" id="{D5695E32-381A-B0F7-74D2-DEB76A7796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971" y="2119146"/>
            <a:ext cx="719070" cy="800238"/>
          </a:xfrm>
          <a:prstGeom prst="rect">
            <a:avLst/>
          </a:prstGeom>
        </p:spPr>
      </p:pic>
      <p:pic>
        <p:nvPicPr>
          <p:cNvPr id="53" name="Immagine 29">
            <a:extLst>
              <a:ext uri="{FF2B5EF4-FFF2-40B4-BE49-F238E27FC236}">
                <a16:creationId xmlns:a16="http://schemas.microsoft.com/office/drawing/2014/main" id="{76AF4C6D-B54E-E558-4886-41E4005B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54" name="Immagine 8">
            <a:extLst>
              <a:ext uri="{FF2B5EF4-FFF2-40B4-BE49-F238E27FC236}">
                <a16:creationId xmlns:a16="http://schemas.microsoft.com/office/drawing/2014/main" id="{E5D7EB23-B13B-3C20-F6A4-9F06E65F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726" y="2181618"/>
            <a:ext cx="1399830" cy="6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B54C4-D558-A54E-4E92-9CF4ED89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610250-8776-0F5E-178C-E6EC157EF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C2248-45CC-4490-DFD5-E9831975A0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B85B9-5BC8-5BBF-32FA-1031541630D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B40B99-FE6D-C696-CD8A-4E3CE3B78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Filtros</a:t>
            </a:r>
            <a:r>
              <a:rPr lang="en-US" dirty="0"/>
              <a:t> de </a:t>
            </a:r>
            <a:r>
              <a:rPr lang="en-US" dirty="0" err="1"/>
              <a:t>repuesto</a:t>
            </a:r>
            <a:r>
              <a:rPr lang="en-US" dirty="0"/>
              <a:t> para VHC011...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3302EA-6BD6-AAB3-5EB5-AE83639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Filtros</a:t>
            </a:r>
            <a:r>
              <a:rPr lang="en-US" dirty="0"/>
              <a:t> VHC011 Z1 EXA </a:t>
            </a:r>
          </a:p>
        </p:txBody>
      </p:sp>
      <p:pic>
        <p:nvPicPr>
          <p:cNvPr id="44" name="Immagine 2">
            <a:extLst>
              <a:ext uri="{FF2B5EF4-FFF2-40B4-BE49-F238E27FC236}">
                <a16:creationId xmlns:a16="http://schemas.microsoft.com/office/drawing/2014/main" id="{3EAB69EF-AC8B-1E43-7E47-5C5A1234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3242" y="1116137"/>
            <a:ext cx="2630697" cy="459126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9DB6D25-67F5-64EB-BFA0-27B3E760A0CD}"/>
              </a:ext>
            </a:extLst>
          </p:cNvPr>
          <p:cNvSpPr txBox="1">
            <a:spLocks/>
          </p:cNvSpPr>
          <p:nvPr/>
        </p:nvSpPr>
        <p:spPr>
          <a:xfrm>
            <a:off x="479425" y="5351325"/>
            <a:ext cx="7674704" cy="966290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es-es" sz="1100" b="0" i="0" u="none" baseline="0" dirty="0"/>
              <a:t>Filtro de repuesto HEPA14: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4081701910</a:t>
            </a:r>
          </a:p>
          <a:p>
            <a:pPr marL="144000" indent="-144000" algn="l" rtl="0"/>
            <a:r>
              <a:rPr lang="es-es" sz="1100" b="0" i="0" u="none" baseline="0" dirty="0"/>
              <a:t>Cat. filtro primario M: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4081701855</a:t>
            </a:r>
          </a:p>
          <a:p>
            <a:pPr marL="144000" indent="-144000" algn="l" rtl="0"/>
            <a:r>
              <a:rPr lang="es-es" sz="1100" b="0" i="0" u="none" baseline="0" dirty="0"/>
              <a:t>Cat. filtro primario M PTFE: </a:t>
            </a:r>
            <a:r>
              <a:rPr lang="es-es" sz="1100" b="0" i="0" u="none" baseline="0" dirty="0">
                <a:latin typeface="+mj-lt"/>
                <a:ea typeface="+mj-lt"/>
                <a:cs typeface="+mj-lt"/>
              </a:rPr>
              <a:t>4081701856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100" dirty="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100" b="0" i="0" u="none" baseline="0" dirty="0">
                <a:solidFill>
                  <a:srgbClr val="8997A4"/>
                </a:solidFill>
              </a:rPr>
              <a:t>* Consulte el manual de usuario y la lista de piezas de recambio para conocer los kits de mantenimiento y repuestos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F9DE103F-0608-BF9F-D44D-2132363C4CF8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>
                <a:solidFill>
                  <a:schemeClr val="accent3"/>
                </a:solidFill>
                <a:latin typeface="+mj-lt"/>
              </a:rPr>
              <a:t>HEPA H14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4081701910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Incluido en </a:t>
            </a:r>
            <a:b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las versiones </a:t>
            </a:r>
            <a:b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VHC011 AU</a:t>
            </a:r>
            <a:br>
              <a:rPr lang="es-ES" sz="1000" dirty="0">
                <a:latin typeface="Roboto Bold" panose="02000000000000000000" pitchFamily="2" charset="0"/>
                <a:ea typeface="Roboto Bold" panose="02000000000000000000" pitchFamily="2" charset="0"/>
              </a:rPr>
            </a:br>
            <a:endParaRPr lang="es-E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05CA943F-5826-A5E1-11C2-5D62318F5FD0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spc="10" dirty="0" err="1">
                <a:solidFill>
                  <a:schemeClr val="accent3"/>
                </a:solidFill>
                <a:latin typeface="+mj-lt"/>
              </a:rPr>
              <a:t>Estándar</a:t>
            </a:r>
            <a:endParaRPr lang="en-US" sz="1500" spc="10" dirty="0">
              <a:solidFill>
                <a:schemeClr val="accent3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000" b="0" i="1" dirty="0">
                <a:solidFill>
                  <a:schemeClr val="tx2"/>
                </a:solidFill>
                <a:latin typeface="+mn-lt"/>
              </a:rPr>
              <a:t>4081701855*</a:t>
            </a:r>
            <a:endParaRPr lang="en-US" sz="1000" dirty="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000" dirty="0">
                <a:latin typeface="Roboto Bold" panose="02000000000000000000" pitchFamily="2" charset="0"/>
                <a:ea typeface="Roboto Bold" panose="02000000000000000000" pitchFamily="2" charset="0"/>
              </a:rPr>
              <a:t>VHC011</a:t>
            </a:r>
          </a:p>
        </p:txBody>
      </p:sp>
      <p:pic>
        <p:nvPicPr>
          <p:cNvPr id="20" name="Immagine 29">
            <a:extLst>
              <a:ext uri="{FF2B5EF4-FFF2-40B4-BE49-F238E27FC236}">
                <a16:creationId xmlns:a16="http://schemas.microsoft.com/office/drawing/2014/main" id="{F429C7B9-BFCE-4C46-D803-F37D03F9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22" name="Immagine 13">
            <a:extLst>
              <a:ext uri="{FF2B5EF4-FFF2-40B4-BE49-F238E27FC236}">
                <a16:creationId xmlns:a16="http://schemas.microsoft.com/office/drawing/2014/main" id="{426B2899-DB67-3861-8458-81C0C6B8D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393" y="2102947"/>
            <a:ext cx="1069099" cy="8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FAF0-D355-1443-E5C2-216B41A6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70A894D-AC78-EA68-3BA9-60AB274EB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B52E854-9418-0B81-1C92-5BB97D9E4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Especificaciones</a:t>
            </a:r>
            <a:r>
              <a:rPr lang="en-US" dirty="0"/>
              <a:t> </a:t>
            </a:r>
            <a:r>
              <a:rPr lang="en-US" dirty="0" err="1"/>
              <a:t>técnicas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724BC42-9535-9499-31A7-433062D941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535DC4E-0CF2-DB41-9E86-8C953083D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6EED2-FCA7-94F5-DA5A-ED367BDD54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F8B5F-A388-0A14-6EA2-E569F58C5A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24</a:t>
            </a:fld>
            <a:endParaRPr lang="es-e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EDA80-5635-04C0-5180-AD354255B3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Mini IVS comprimido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9CCF24-321C-3A8E-7358-38D256DE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Datos técnicos UE-Reino Unido</a:t>
            </a:r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1F5FBA47-7E48-4D98-256B-4BFEE4A66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328380"/>
              </p:ext>
            </p:extLst>
          </p:nvPr>
        </p:nvGraphicFramePr>
        <p:xfrm>
          <a:off x="479425" y="1472715"/>
          <a:ext cx="11229840" cy="466392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19725259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27336059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06767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Información técnica 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Unidad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AU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AU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/ 3X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023967" rtl="0" fontAlgn="ctr"/>
                      <a:endParaRPr lang="es-e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Consumo de aire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NL/min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Presión de alimentación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Bares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Flujo de aire máximo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</a:t>
                      </a:r>
                      <a:r>
                        <a:rPr lang="es-es" sz="900" b="0" i="0" u="none" strike="noStrike" kern="1200" cap="none" spc="0" normalizeH="0" baseline="300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</a:t>
                      </a: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Flujo de aire con manguera de 3 metros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</a:t>
                      </a:r>
                      <a:r>
                        <a:rPr lang="es-es" sz="900" b="0" i="0" u="none" strike="noStrike" kern="1200" cap="none" spc="0" normalizeH="0" baseline="300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</a:t>
                      </a: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Vacío máx.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 – mbar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Ø Manguera de suministro de aire </a:t>
                      </a:r>
                      <a:b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externa-interna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Nivel de presión acústica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 (A)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Capacidad del depósito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de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Fibra de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Área del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HEPA ascendente área h14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Entrada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2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Longitud x Ancho x Altura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3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Peso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85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FCD6-CB05-0248-A864-C66254A6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4FF0D-6C5D-0B5B-38EC-88F5AE9C93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INFORMACIÓN CONFIDENCIAL DE LA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75407-BED5-46B1-3E37-4AE5C90AF5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25</a:t>
            </a:fld>
            <a:endParaRPr lang="es-e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B5E65-D695-D955-907E-44D52281BD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s-es" b="0" i="0" u="none" baseline="0"/>
              <a:t>Mini IVS comprimido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24D649-05D7-1C9A-BC30-246A1BE0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s-es" b="1" i="0" u="none" baseline="0"/>
              <a:t>Datos técnicos (EE. UU.)</a:t>
            </a:r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A56DA059-246B-B1C2-F395-508CE6E0C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372513"/>
              </p:ext>
            </p:extLst>
          </p:nvPr>
        </p:nvGraphicFramePr>
        <p:xfrm>
          <a:off x="479425" y="1472715"/>
          <a:ext cx="11229840" cy="466392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41972525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Información técnica 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Unidad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EXP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EXP 2X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EXP AU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EXP AU 3X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023967" rtl="0" fontAlgn="ctr"/>
                      <a:endParaRPr lang="es-es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4061300048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4061300049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4061300050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4061300051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Consumo de aire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NL/min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Presión de alimentación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Bares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Flujo de aire máximo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L/min – m</a:t>
                      </a:r>
                      <a:r>
                        <a:rPr lang="es-es" sz="900" b="0" i="0" u="none" strike="noStrike" kern="1200" cap="none" spc="0" normalizeH="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</a:t>
                      </a: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Flujo de aire con manguera de 3 metros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L/min – m</a:t>
                      </a:r>
                      <a:r>
                        <a:rPr lang="es-es" sz="900" b="0" i="0" u="none" strike="noStrike" kern="1200" cap="none" spc="0" normalizeH="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</a:t>
                      </a: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Vacío máx.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kPa – mbar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– </a:t>
                      </a: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Ø Manguera de suministro de aire </a:t>
                      </a:r>
                      <a:b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externa-interna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Nivel de presión acústica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dB (A)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Capacidad del depósito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Tipo de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Cartucho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Cartucho CLASE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Área del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  <a:endParaRPr lang="es-es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  <a:endParaRPr lang="es-es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9000.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Filtro HEPA ascendente área h14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Entrada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2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Longitud x Ancho x Altura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3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Peso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85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8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98C6-522B-BFB4-BF12-6DBCE1ED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8020946-926D-D6A8-788A-7283130F3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418577E-4BE9-DE0A-89D7-8D607FAFF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3555365" cy="3355393"/>
          </a:xfrm>
        </p:spPr>
        <p:txBody>
          <a:bodyPr/>
          <a:lstStyle/>
          <a:p>
            <a:r>
              <a:rPr lang="es-ES" dirty="0"/>
              <a:t>Denominación y jerarquía de productos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7235222-73AA-207B-9169-BF5A2216A3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7C7F4A4-023D-95AB-1BA5-E729A68835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icture Placeholder 17">
            <a:extLst>
              <a:ext uri="{FF2B5EF4-FFF2-40B4-BE49-F238E27FC236}">
                <a16:creationId xmlns:a16="http://schemas.microsoft.com/office/drawing/2014/main" id="{E11E6A41-610C-E0A0-3671-F07DB58489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3656" y="1"/>
            <a:ext cx="5108344" cy="4051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7" name="Picture Placeholder 17">
            <a:extLst>
              <a:ext uri="{FF2B5EF4-FFF2-40B4-BE49-F238E27FC236}">
                <a16:creationId xmlns:a16="http://schemas.microsoft.com/office/drawing/2014/main" id="{C0820B14-86E9-DB6A-32D0-83D1A6C08206}"/>
              </a:ext>
            </a:extLst>
          </p:cNvPr>
          <p:cNvSpPr txBox="1">
            <a:spLocks/>
          </p:cNvSpPr>
          <p:nvPr/>
        </p:nvSpPr>
        <p:spPr>
          <a:xfrm>
            <a:off x="7083656" y="4082290"/>
            <a:ext cx="5108344" cy="22026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458" tIns="60458" rIns="60458" bIns="61200" rtlCol="0" anchor="ctr" anchorCtr="0">
            <a:noAutofit/>
          </a:bodyPr>
          <a:lstStyle>
            <a:lvl1pPr marL="0" indent="0" algn="ctr" defTabSz="1023967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B587E-C18E-9E03-9C63-3B114E01DBE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CE332-73E0-4D26-EBF8-F17F921FF59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0DDF39-D0BD-D89A-06A9-FCBA2E3B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6276975" cy="388013"/>
          </a:xfrm>
        </p:spPr>
        <p:txBody>
          <a:bodyPr/>
          <a:lstStyle/>
          <a:p>
            <a:r>
              <a:rPr lang="es-ES" spc="-20" dirty="0"/>
              <a:t>Denominación y jerarquía de productos</a:t>
            </a:r>
            <a:endParaRPr lang="en-US" spc="-20" dirty="0"/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DFE36392-5600-B288-6855-05A70100FE56}"/>
              </a:ext>
            </a:extLst>
          </p:cNvPr>
          <p:cNvSpPr txBox="1"/>
          <p:nvPr/>
        </p:nvSpPr>
        <p:spPr>
          <a:xfrm>
            <a:off x="559910" y="4868892"/>
            <a:ext cx="143097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es-es" sz="1400" b="0" i="0" u="none" baseline="0" dirty="0"/>
              <a:t>accionado </a:t>
            </a:r>
            <a:br>
              <a:rPr lang="es-es" sz="1400" b="0" i="0" u="none" baseline="0" dirty="0"/>
            </a:br>
            <a:r>
              <a:rPr lang="es-es" sz="1400" b="0" i="0" u="none" baseline="0" dirty="0"/>
              <a:t>por aire comprimido</a:t>
            </a:r>
          </a:p>
        </p:txBody>
      </p:sp>
      <p:sp>
        <p:nvSpPr>
          <p:cNvPr id="44" name="Titolo 6">
            <a:extLst>
              <a:ext uri="{FF2B5EF4-FFF2-40B4-BE49-F238E27FC236}">
                <a16:creationId xmlns:a16="http://schemas.microsoft.com/office/drawing/2014/main" id="{09011FA7-30B9-0D62-836E-7A1CB8C3338F}"/>
              </a:ext>
            </a:extLst>
          </p:cNvPr>
          <p:cNvSpPr txBox="1">
            <a:spLocks/>
          </p:cNvSpPr>
          <p:nvPr/>
        </p:nvSpPr>
        <p:spPr>
          <a:xfrm>
            <a:off x="1181684" y="1675646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s-es" sz="3500" b="1" i="0" u="none" baseline="0" dirty="0"/>
              <a:t>VHC010 Z1 </a:t>
            </a:r>
            <a:r>
              <a:rPr lang="es-es" sz="3500" b="1" i="0" u="none" baseline="0" dirty="0">
                <a:ea typeface="+mj-lt"/>
                <a:cs typeface="+mj-lt"/>
              </a:rPr>
              <a:t>EXA SBS </a:t>
            </a:r>
            <a:endParaRPr lang="es-es" sz="3500" dirty="0">
              <a:ea typeface="Roboto Bold"/>
              <a:cs typeface="Roboto Bold"/>
            </a:endParaRPr>
          </a:p>
        </p:txBody>
      </p:sp>
      <p:cxnSp>
        <p:nvCxnSpPr>
          <p:cNvPr id="45" name="Connettore diritto 7">
            <a:extLst>
              <a:ext uri="{FF2B5EF4-FFF2-40B4-BE49-F238E27FC236}">
                <a16:creationId xmlns:a16="http://schemas.microsoft.com/office/drawing/2014/main" id="{C7B33421-6FCA-8813-C3E7-CC171B263049}"/>
              </a:ext>
            </a:extLst>
          </p:cNvPr>
          <p:cNvCxnSpPr>
            <a:cxnSpLocks/>
          </p:cNvCxnSpPr>
          <p:nvPr/>
        </p:nvCxnSpPr>
        <p:spPr>
          <a:xfrm rot="5400000">
            <a:off x="1623001" y="2264954"/>
            <a:ext cx="497931" cy="9955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7">
            <a:extLst>
              <a:ext uri="{FF2B5EF4-FFF2-40B4-BE49-F238E27FC236}">
                <a16:creationId xmlns:a16="http://schemas.microsoft.com/office/drawing/2014/main" id="{10966A19-430B-237F-2B67-DC222C377EC5}"/>
              </a:ext>
            </a:extLst>
          </p:cNvPr>
          <p:cNvSpPr txBox="1"/>
          <p:nvPr/>
        </p:nvSpPr>
        <p:spPr>
          <a:xfrm>
            <a:off x="2862867" y="3053757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es-es" sz="1400" b="0" i="0" u="none" baseline="0" dirty="0"/>
              <a:t>Plataforma de 320 mm</a:t>
            </a:r>
          </a:p>
        </p:txBody>
      </p:sp>
      <p:cxnSp>
        <p:nvCxnSpPr>
          <p:cNvPr id="47" name="Connettore diritto 19">
            <a:extLst>
              <a:ext uri="{FF2B5EF4-FFF2-40B4-BE49-F238E27FC236}">
                <a16:creationId xmlns:a16="http://schemas.microsoft.com/office/drawing/2014/main" id="{9A66C9F7-77C4-BF6B-E23F-2D069F3DDDC6}"/>
              </a:ext>
            </a:extLst>
          </p:cNvPr>
          <p:cNvCxnSpPr>
            <a:cxnSpLocks/>
            <a:endCxn id="46" idx="1"/>
          </p:cNvCxnSpPr>
          <p:nvPr/>
        </p:nvCxnSpPr>
        <p:spPr>
          <a:xfrm rot="16200000" flipH="1">
            <a:off x="1946629" y="2291408"/>
            <a:ext cx="1142392" cy="690083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D86572E5-4FDA-3FAD-03D5-7F631A49D46A}"/>
              </a:ext>
            </a:extLst>
          </p:cNvPr>
          <p:cNvSpPr txBox="1"/>
          <p:nvPr/>
        </p:nvSpPr>
        <p:spPr>
          <a:xfrm>
            <a:off x="2862867" y="2327551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es-es" sz="1400" b="0" i="0" u="none" baseline="0" dirty="0"/>
              <a:t>Eliminación segura</a:t>
            </a:r>
          </a:p>
        </p:txBody>
      </p:sp>
      <p:cxnSp>
        <p:nvCxnSpPr>
          <p:cNvPr id="49" name="Connettore diritto 25">
            <a:extLst>
              <a:ext uri="{FF2B5EF4-FFF2-40B4-BE49-F238E27FC236}">
                <a16:creationId xmlns:a16="http://schemas.microsoft.com/office/drawing/2014/main" id="{98874158-4C6F-4265-9852-E41D4DDB284B}"/>
              </a:ext>
            </a:extLst>
          </p:cNvPr>
          <p:cNvCxnSpPr>
            <a:cxnSpLocks/>
            <a:endCxn id="48" idx="1"/>
          </p:cNvCxnSpPr>
          <p:nvPr/>
        </p:nvCxnSpPr>
        <p:spPr>
          <a:xfrm rot="16200000" flipH="1">
            <a:off x="2568185" y="2186758"/>
            <a:ext cx="408686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14">
            <a:extLst>
              <a:ext uri="{FF2B5EF4-FFF2-40B4-BE49-F238E27FC236}">
                <a16:creationId xmlns:a16="http://schemas.microsoft.com/office/drawing/2014/main" id="{E8194ACD-E4F5-16F6-C06E-1D28192F879F}"/>
              </a:ext>
            </a:extLst>
          </p:cNvPr>
          <p:cNvCxnSpPr>
            <a:cxnSpLocks/>
            <a:endCxn id="75" idx="1"/>
          </p:cNvCxnSpPr>
          <p:nvPr/>
        </p:nvCxnSpPr>
        <p:spPr>
          <a:xfrm rot="16200000" flipH="1">
            <a:off x="2256827" y="2238073"/>
            <a:ext cx="771361" cy="440719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BAF262-04A9-0B94-44E7-92A6EBFB0B9D}"/>
              </a:ext>
            </a:extLst>
          </p:cNvPr>
          <p:cNvCxnSpPr/>
          <p:nvPr/>
        </p:nvCxnSpPr>
        <p:spPr>
          <a:xfrm>
            <a:off x="1831453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84D569-F6C1-688B-61A1-906008DD9311}"/>
              </a:ext>
            </a:extLst>
          </p:cNvPr>
          <p:cNvCxnSpPr/>
          <p:nvPr/>
        </p:nvCxnSpPr>
        <p:spPr>
          <a:xfrm>
            <a:off x="208081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60BD6C7-E8BE-BDEF-C91A-7CC77D40BD3B}"/>
              </a:ext>
            </a:extLst>
          </p:cNvPr>
          <p:cNvCxnSpPr/>
          <p:nvPr/>
        </p:nvCxnSpPr>
        <p:spPr>
          <a:xfrm>
            <a:off x="232797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BC1513-54E0-4C64-B7F8-F560AC524F58}"/>
              </a:ext>
            </a:extLst>
          </p:cNvPr>
          <p:cNvCxnSpPr/>
          <p:nvPr/>
        </p:nvCxnSpPr>
        <p:spPr>
          <a:xfrm>
            <a:off x="2603346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olo 6">
            <a:extLst>
              <a:ext uri="{FF2B5EF4-FFF2-40B4-BE49-F238E27FC236}">
                <a16:creationId xmlns:a16="http://schemas.microsoft.com/office/drawing/2014/main" id="{BEAE2CB8-3FAF-3CDD-C0E0-256EC8C49C6F}"/>
              </a:ext>
            </a:extLst>
          </p:cNvPr>
          <p:cNvSpPr txBox="1">
            <a:spLocks/>
          </p:cNvSpPr>
          <p:nvPr/>
        </p:nvSpPr>
        <p:spPr>
          <a:xfrm>
            <a:off x="1181684" y="4284405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dirty="0"/>
              <a:t>VHC011 Z1 EXA</a:t>
            </a:r>
          </a:p>
        </p:txBody>
      </p:sp>
      <p:cxnSp>
        <p:nvCxnSpPr>
          <p:cNvPr id="56" name="Connettore diritto 7">
            <a:extLst>
              <a:ext uri="{FF2B5EF4-FFF2-40B4-BE49-F238E27FC236}">
                <a16:creationId xmlns:a16="http://schemas.microsoft.com/office/drawing/2014/main" id="{D9A2C129-70EA-A4FB-40B6-8514073A18AD}"/>
              </a:ext>
            </a:extLst>
          </p:cNvPr>
          <p:cNvCxnSpPr>
            <a:cxnSpLocks/>
          </p:cNvCxnSpPr>
          <p:nvPr/>
        </p:nvCxnSpPr>
        <p:spPr>
          <a:xfrm rot="5400000">
            <a:off x="1517479" y="4947392"/>
            <a:ext cx="671933" cy="12517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7">
            <a:extLst>
              <a:ext uri="{FF2B5EF4-FFF2-40B4-BE49-F238E27FC236}">
                <a16:creationId xmlns:a16="http://schemas.microsoft.com/office/drawing/2014/main" id="{898D8743-A0BB-E3DF-9992-2B295FB877CF}"/>
              </a:ext>
            </a:extLst>
          </p:cNvPr>
          <p:cNvSpPr txBox="1"/>
          <p:nvPr/>
        </p:nvSpPr>
        <p:spPr>
          <a:xfrm>
            <a:off x="2862867" y="5669418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</a:t>
            </a:r>
            <a:r>
              <a:rPr lang="es-es" sz="1400" b="0" i="0" u="none" baseline="0" dirty="0"/>
              <a:t> Plataforma de 320 mm</a:t>
            </a:r>
          </a:p>
        </p:txBody>
      </p:sp>
      <p:cxnSp>
        <p:nvCxnSpPr>
          <p:cNvPr id="58" name="Connettore diritto 19">
            <a:extLst>
              <a:ext uri="{FF2B5EF4-FFF2-40B4-BE49-F238E27FC236}">
                <a16:creationId xmlns:a16="http://schemas.microsoft.com/office/drawing/2014/main" id="{6C0644A6-F575-0759-C299-3805D36C415E}"/>
              </a:ext>
            </a:extLst>
          </p:cNvPr>
          <p:cNvCxnSpPr>
            <a:cxnSpLocks/>
            <a:endCxn id="57" idx="1"/>
          </p:cNvCxnSpPr>
          <p:nvPr/>
        </p:nvCxnSpPr>
        <p:spPr>
          <a:xfrm rot="16200000" flipH="1">
            <a:off x="1942364" y="4902804"/>
            <a:ext cx="1150924" cy="690082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7">
            <a:extLst>
              <a:ext uri="{FF2B5EF4-FFF2-40B4-BE49-F238E27FC236}">
                <a16:creationId xmlns:a16="http://schemas.microsoft.com/office/drawing/2014/main" id="{F69EBF55-1618-5F92-6183-EACB3BC1A9CC}"/>
              </a:ext>
            </a:extLst>
          </p:cNvPr>
          <p:cNvSpPr txBox="1"/>
          <p:nvPr/>
        </p:nvSpPr>
        <p:spPr>
          <a:xfrm>
            <a:off x="2862867" y="494583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s-es" sz="1400" b="0" i="0" u="none" baseline="0" dirty="0"/>
              <a:t>Versión </a:t>
            </a:r>
            <a:r>
              <a:rPr lang="es-es" sz="1400" b="0" i="0" u="none" baseline="0" dirty="0" err="1"/>
              <a:t>PullClean</a:t>
            </a:r>
            <a:r>
              <a:rPr lang="es-ES" sz="1400" b="0" i="0" u="none" baseline="0" dirty="0"/>
              <a:t>™</a:t>
            </a:r>
            <a:endParaRPr lang="es-es" sz="1400" b="0" i="0" u="none" baseline="0" dirty="0"/>
          </a:p>
        </p:txBody>
      </p:sp>
      <p:cxnSp>
        <p:nvCxnSpPr>
          <p:cNvPr id="60" name="Connettore diritto 25">
            <a:extLst>
              <a:ext uri="{FF2B5EF4-FFF2-40B4-BE49-F238E27FC236}">
                <a16:creationId xmlns:a16="http://schemas.microsoft.com/office/drawing/2014/main" id="{8D881573-530B-DAEE-3FB8-793C85CC735C}"/>
              </a:ext>
            </a:extLst>
          </p:cNvPr>
          <p:cNvCxnSpPr>
            <a:cxnSpLocks/>
            <a:endCxn id="59" idx="1"/>
          </p:cNvCxnSpPr>
          <p:nvPr/>
        </p:nvCxnSpPr>
        <p:spPr>
          <a:xfrm rot="16200000" flipH="1">
            <a:off x="2568186" y="4805043"/>
            <a:ext cx="408684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14">
            <a:extLst>
              <a:ext uri="{FF2B5EF4-FFF2-40B4-BE49-F238E27FC236}">
                <a16:creationId xmlns:a16="http://schemas.microsoft.com/office/drawing/2014/main" id="{1B0AF3A6-ACF8-076C-7763-D312BB2B2A10}"/>
              </a:ext>
            </a:extLst>
          </p:cNvPr>
          <p:cNvCxnSpPr>
            <a:cxnSpLocks/>
            <a:endCxn id="74" idx="1"/>
          </p:cNvCxnSpPr>
          <p:nvPr/>
        </p:nvCxnSpPr>
        <p:spPr>
          <a:xfrm rot="16200000" flipH="1">
            <a:off x="2246615" y="4841197"/>
            <a:ext cx="783438" cy="449066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A50A33-013E-34A0-42D4-DC3C89A596F4}"/>
              </a:ext>
            </a:extLst>
          </p:cNvPr>
          <p:cNvCxnSpPr/>
          <p:nvPr/>
        </p:nvCxnSpPr>
        <p:spPr>
          <a:xfrm>
            <a:off x="1831453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B1E219A-F386-F149-3E0F-27B4C618A3E9}"/>
              </a:ext>
            </a:extLst>
          </p:cNvPr>
          <p:cNvCxnSpPr/>
          <p:nvPr/>
        </p:nvCxnSpPr>
        <p:spPr>
          <a:xfrm>
            <a:off x="208081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0D4CFE9-A1D8-5B60-500D-42D3FD39F1F0}"/>
              </a:ext>
            </a:extLst>
          </p:cNvPr>
          <p:cNvCxnSpPr/>
          <p:nvPr/>
        </p:nvCxnSpPr>
        <p:spPr>
          <a:xfrm>
            <a:off x="232797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262A68-B3F3-F65B-9A22-15702A44DF18}"/>
              </a:ext>
            </a:extLst>
          </p:cNvPr>
          <p:cNvCxnSpPr/>
          <p:nvPr/>
        </p:nvCxnSpPr>
        <p:spPr>
          <a:xfrm>
            <a:off x="2603346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28">
            <a:extLst>
              <a:ext uri="{FF2B5EF4-FFF2-40B4-BE49-F238E27FC236}">
                <a16:creationId xmlns:a16="http://schemas.microsoft.com/office/drawing/2014/main" id="{01D157A0-DB4F-02C6-43F7-272891A2A21D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4304744" y="206525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7">
            <a:extLst>
              <a:ext uri="{FF2B5EF4-FFF2-40B4-BE49-F238E27FC236}">
                <a16:creationId xmlns:a16="http://schemas.microsoft.com/office/drawing/2014/main" id="{515297ED-9E3F-88DF-F08B-17A747FAA7B0}"/>
              </a:ext>
            </a:extLst>
          </p:cNvPr>
          <p:cNvSpPr txBox="1"/>
          <p:nvPr/>
        </p:nvSpPr>
        <p:spPr>
          <a:xfrm>
            <a:off x="5157602" y="256898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1400" b="0" i="0" u="none" baseline="0" dirty="0"/>
              <a:t>Acrónimos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6D0EE6-DF9B-DE34-97CA-1BAA9B953658}"/>
              </a:ext>
            </a:extLst>
          </p:cNvPr>
          <p:cNvCxnSpPr>
            <a:cxnSpLocks/>
          </p:cNvCxnSpPr>
          <p:nvPr/>
        </p:nvCxnSpPr>
        <p:spPr>
          <a:xfrm>
            <a:off x="2962301" y="206526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28">
            <a:extLst>
              <a:ext uri="{FF2B5EF4-FFF2-40B4-BE49-F238E27FC236}">
                <a16:creationId xmlns:a16="http://schemas.microsoft.com/office/drawing/2014/main" id="{93B755B8-8246-037D-5ECB-9DCE938BBE6D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4304744" y="467401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sellaDiTesto 7">
            <a:extLst>
              <a:ext uri="{FF2B5EF4-FFF2-40B4-BE49-F238E27FC236}">
                <a16:creationId xmlns:a16="http://schemas.microsoft.com/office/drawing/2014/main" id="{1E9C1C71-A672-44B8-8792-D110035AAF7F}"/>
              </a:ext>
            </a:extLst>
          </p:cNvPr>
          <p:cNvSpPr txBox="1"/>
          <p:nvPr/>
        </p:nvSpPr>
        <p:spPr>
          <a:xfrm>
            <a:off x="5157602" y="517774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s-es" sz="1400" b="0" i="0" u="none" baseline="0" dirty="0"/>
              <a:t>Acrónimos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6D788F2-849F-5EFB-44C9-AB2A71331193}"/>
              </a:ext>
            </a:extLst>
          </p:cNvPr>
          <p:cNvCxnSpPr>
            <a:cxnSpLocks/>
          </p:cNvCxnSpPr>
          <p:nvPr/>
        </p:nvCxnSpPr>
        <p:spPr>
          <a:xfrm>
            <a:off x="2962301" y="467402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">
            <a:extLst>
              <a:ext uri="{FF2B5EF4-FFF2-40B4-BE49-F238E27FC236}">
                <a16:creationId xmlns:a16="http://schemas.microsoft.com/office/drawing/2014/main" id="{A3DE67BC-FFFD-C556-716F-2BA26E96AC8E}"/>
              </a:ext>
            </a:extLst>
          </p:cNvPr>
          <p:cNvSpPr txBox="1"/>
          <p:nvPr/>
        </p:nvSpPr>
        <p:spPr>
          <a:xfrm>
            <a:off x="582179" y="2258971"/>
            <a:ext cx="1430972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es-es" sz="1400" b="0" i="0" u="none" baseline="0" dirty="0"/>
              <a:t>accionado </a:t>
            </a:r>
            <a:br>
              <a:rPr lang="es-es" sz="1400" b="0" i="0" u="none" baseline="0" dirty="0"/>
            </a:br>
            <a:r>
              <a:rPr lang="es-es" sz="1400" b="0" i="0" u="none" baseline="0" dirty="0"/>
              <a:t>por aire comprimido</a:t>
            </a:r>
          </a:p>
        </p:txBody>
      </p:sp>
      <p:sp>
        <p:nvSpPr>
          <p:cNvPr id="74" name="CasellaDiTesto 7">
            <a:extLst>
              <a:ext uri="{FF2B5EF4-FFF2-40B4-BE49-F238E27FC236}">
                <a16:creationId xmlns:a16="http://schemas.microsoft.com/office/drawing/2014/main" id="{86FB906A-9777-3BD9-7221-862F3B0B7AAD}"/>
              </a:ext>
            </a:extLst>
          </p:cNvPr>
          <p:cNvSpPr txBox="1"/>
          <p:nvPr/>
        </p:nvSpPr>
        <p:spPr>
          <a:xfrm>
            <a:off x="2862867" y="5303560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s-es" sz="1400" b="0" i="0" u="none" baseline="0" dirty="0"/>
              <a:t>Bomba neumática</a:t>
            </a:r>
          </a:p>
        </p:txBody>
      </p:sp>
      <p:sp>
        <p:nvSpPr>
          <p:cNvPr id="75" name="CasellaDiTesto 7">
            <a:extLst>
              <a:ext uri="{FF2B5EF4-FFF2-40B4-BE49-F238E27FC236}">
                <a16:creationId xmlns:a16="http://schemas.microsoft.com/office/drawing/2014/main" id="{985A155D-EE6F-348C-D58C-503C282CD929}"/>
              </a:ext>
            </a:extLst>
          </p:cNvPr>
          <p:cNvSpPr txBox="1"/>
          <p:nvPr/>
        </p:nvSpPr>
        <p:spPr>
          <a:xfrm>
            <a:off x="2862867" y="269022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es-es" sz="1400" b="0" i="0" u="none" baseline="0" dirty="0"/>
              <a:t>Bomba neumática</a:t>
            </a:r>
          </a:p>
        </p:txBody>
      </p:sp>
      <p:sp>
        <p:nvSpPr>
          <p:cNvPr id="79" name="Content Placeholder 14">
            <a:extLst>
              <a:ext uri="{FF2B5EF4-FFF2-40B4-BE49-F238E27FC236}">
                <a16:creationId xmlns:a16="http://schemas.microsoft.com/office/drawing/2014/main" id="{D1E8A896-084B-9A53-8CA1-F1BAFB9F7908}"/>
              </a:ext>
            </a:extLst>
          </p:cNvPr>
          <p:cNvSpPr txBox="1">
            <a:spLocks/>
          </p:cNvSpPr>
          <p:nvPr/>
        </p:nvSpPr>
        <p:spPr>
          <a:xfrm>
            <a:off x="7414175" y="629455"/>
            <a:ext cx="2125360" cy="3160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600" dirty="0">
                <a:latin typeface="Roboto Bold" panose="02000000000000000000" pitchFamily="2" charset="0"/>
              </a:rPr>
              <a:t>L3 = Aire </a:t>
            </a:r>
            <a:r>
              <a:rPr lang="en-US" sz="1600" dirty="0" err="1">
                <a:latin typeface="Roboto Bold" panose="02000000000000000000" pitchFamily="2" charset="0"/>
              </a:rPr>
              <a:t>comprimido</a:t>
            </a:r>
            <a:endParaRPr lang="en-US" sz="16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en-US" sz="105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dirty="0">
                <a:latin typeface="Roboto Bold" panose="02000000000000000000" pitchFamily="2" charset="0"/>
              </a:rPr>
              <a:t>L4 = VHC01 ATEX</a:t>
            </a:r>
            <a:endParaRPr lang="en-US" sz="11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 dirty="0">
                <a:latin typeface="Roboto Bold" panose="02000000000000000000" pitchFamily="2" charset="0"/>
              </a:rPr>
              <a:t>L5 = VHC010 ATEX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050" dirty="0">
                <a:latin typeface="Roboto Bold" panose="02000000000000000000" pitchFamily="2" charset="0"/>
              </a:rPr>
              <a:t>L6:	</a:t>
            </a:r>
            <a:r>
              <a:rPr lang="en-US" sz="1050" dirty="0"/>
              <a:t>• VHC010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 dirty="0"/>
              <a:t>	• VHC010 SBS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100" dirty="0">
                <a:latin typeface="Roboto Bold" panose="02000000000000000000" pitchFamily="2" charset="0"/>
              </a:rPr>
              <a:t>L5 = VHC011 ATEX</a:t>
            </a:r>
            <a:endParaRPr lang="en-US" sz="12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 dirty="0">
                <a:latin typeface="Roboto Bold" panose="02000000000000000000" pitchFamily="2" charset="0"/>
              </a:rPr>
              <a:t>L6:	</a:t>
            </a:r>
            <a:r>
              <a:rPr lang="en-US" sz="1050" dirty="0"/>
              <a:t>• VHC011 Z1 EXA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 dirty="0"/>
              <a:t>	• VHC011 Z1 EXA AU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100" dirty="0">
                <a:latin typeface="Roboto Bold" panose="02000000000000000000" pitchFamily="2" charset="0"/>
              </a:rPr>
              <a:t>L5 = VHC010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050" dirty="0">
                <a:latin typeface="Roboto Bold" panose="02000000000000000000" pitchFamily="2" charset="0"/>
              </a:rPr>
              <a:t>L6:</a:t>
            </a:r>
            <a:r>
              <a:rPr lang="en-US" sz="1050" dirty="0"/>
              <a:t>	• VHC010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050" dirty="0"/>
              <a:t>	• VHC010 SBS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200" dirty="0">
                <a:latin typeface="Roboto Bold" panose="02000000000000000000" pitchFamily="2" charset="0"/>
              </a:rPr>
              <a:t>L5 = VHC011 EXP</a:t>
            </a:r>
            <a:endParaRPr lang="en-US" sz="14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en-US" sz="1200" dirty="0">
                <a:latin typeface="Roboto Bold" panose="02000000000000000000" pitchFamily="2" charset="0"/>
              </a:rPr>
              <a:t>L6:</a:t>
            </a:r>
            <a:r>
              <a:rPr lang="en-US" sz="1100" dirty="0"/>
              <a:t>	• VHC011 EXP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en-US" sz="1100" dirty="0"/>
              <a:t>	• VHC011 EXP AU</a:t>
            </a:r>
            <a:endParaRPr lang="en-US" sz="1600" dirty="0">
              <a:latin typeface="Roboto Bold" panose="02000000000000000000" pitchFamily="2" charset="0"/>
            </a:endParaRPr>
          </a:p>
        </p:txBody>
      </p:sp>
      <p:pic>
        <p:nvPicPr>
          <p:cNvPr id="90" name="Picture 89" descr="A close-up of a vacuum&#10;&#10;AI-generated content may be incorrect.">
            <a:extLst>
              <a:ext uri="{FF2B5EF4-FFF2-40B4-BE49-F238E27FC236}">
                <a16:creationId xmlns:a16="http://schemas.microsoft.com/office/drawing/2014/main" id="{611D86F8-6A50-00F5-073F-5762F4AC3B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1114067"/>
            <a:ext cx="1112466" cy="1480984"/>
          </a:xfrm>
          <a:prstGeom prst="rect">
            <a:avLst/>
          </a:prstGeom>
        </p:spPr>
      </p:pic>
      <p:pic>
        <p:nvPicPr>
          <p:cNvPr id="91" name="Picture 90" descr="A close-up of a vacuum&#10;&#10;AI-generated content may be incorrect.">
            <a:extLst>
              <a:ext uri="{FF2B5EF4-FFF2-40B4-BE49-F238E27FC236}">
                <a16:creationId xmlns:a16="http://schemas.microsoft.com/office/drawing/2014/main" id="{57998AB3-9653-51AF-41F0-F8ABB54C3B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1114066"/>
            <a:ext cx="1221856" cy="1521262"/>
          </a:xfrm>
          <a:prstGeom prst="rect">
            <a:avLst/>
          </a:prstGeom>
        </p:spPr>
      </p:pic>
      <p:pic>
        <p:nvPicPr>
          <p:cNvPr id="92" name="Picture 91" descr="A close-up of a vacuum&#10;&#10;AI-generated content may be incorrect.">
            <a:extLst>
              <a:ext uri="{FF2B5EF4-FFF2-40B4-BE49-F238E27FC236}">
                <a16:creationId xmlns:a16="http://schemas.microsoft.com/office/drawing/2014/main" id="{99A2780D-3B6A-C062-56B0-E9A3182689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2561029"/>
            <a:ext cx="1112466" cy="1480984"/>
          </a:xfrm>
          <a:prstGeom prst="rect">
            <a:avLst/>
          </a:prstGeom>
        </p:spPr>
      </p:pic>
      <p:pic>
        <p:nvPicPr>
          <p:cNvPr id="93" name="Picture 92" descr="A close-up of a vacuum&#10;&#10;AI-generated content may be incorrect.">
            <a:extLst>
              <a:ext uri="{FF2B5EF4-FFF2-40B4-BE49-F238E27FC236}">
                <a16:creationId xmlns:a16="http://schemas.microsoft.com/office/drawing/2014/main" id="{0A96768E-05F2-1866-7246-A7B5B3226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2561028"/>
            <a:ext cx="1221856" cy="1521262"/>
          </a:xfrm>
          <a:prstGeom prst="rect">
            <a:avLst/>
          </a:prstGeom>
        </p:spPr>
      </p:pic>
      <p:pic>
        <p:nvPicPr>
          <p:cNvPr id="94" name="Picture 93" descr="A close-up of a vacuum&#10;&#10;AI-generated content may be incorrect.">
            <a:extLst>
              <a:ext uri="{FF2B5EF4-FFF2-40B4-BE49-F238E27FC236}">
                <a16:creationId xmlns:a16="http://schemas.microsoft.com/office/drawing/2014/main" id="{50FCB1CF-34FC-593A-3049-55CAFBE258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4672383"/>
            <a:ext cx="1112466" cy="1480984"/>
          </a:xfrm>
          <a:prstGeom prst="rect">
            <a:avLst/>
          </a:prstGeom>
        </p:spPr>
      </p:pic>
      <p:pic>
        <p:nvPicPr>
          <p:cNvPr id="95" name="Picture 94" descr="A close-up of a vacuum&#10;&#10;AI-generated content may be incorrect.">
            <a:extLst>
              <a:ext uri="{FF2B5EF4-FFF2-40B4-BE49-F238E27FC236}">
                <a16:creationId xmlns:a16="http://schemas.microsoft.com/office/drawing/2014/main" id="{C7F5317C-2D1B-6432-794A-13BCD52736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4672382"/>
            <a:ext cx="1221856" cy="1521262"/>
          </a:xfrm>
          <a:prstGeom prst="rect">
            <a:avLst/>
          </a:prstGeom>
        </p:spPr>
      </p:pic>
      <p:sp>
        <p:nvSpPr>
          <p:cNvPr id="108" name="CasellaDiTesto 1">
            <a:extLst>
              <a:ext uri="{FF2B5EF4-FFF2-40B4-BE49-F238E27FC236}">
                <a16:creationId xmlns:a16="http://schemas.microsoft.com/office/drawing/2014/main" id="{638316B4-0CFD-FE54-332D-CD4541160001}"/>
              </a:ext>
            </a:extLst>
          </p:cNvPr>
          <p:cNvSpPr txBox="1"/>
          <p:nvPr/>
        </p:nvSpPr>
        <p:spPr>
          <a:xfrm>
            <a:off x="7269341" y="6052749"/>
            <a:ext cx="2927350" cy="232165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/>
            <a:r>
              <a:rPr lang="es-ES" sz="800" dirty="0"/>
              <a:t>* Modelo no </a:t>
            </a:r>
            <a:r>
              <a:rPr lang="es-ES" sz="800" dirty="0" err="1"/>
              <a:t>HazLoc</a:t>
            </a:r>
            <a:r>
              <a:rPr lang="es-ES" sz="800" dirty="0"/>
              <a:t>/</a:t>
            </a:r>
            <a:r>
              <a:rPr lang="es-ES" sz="800" dirty="0" err="1"/>
              <a:t>Atex</a:t>
            </a:r>
            <a:r>
              <a:rPr lang="es-ES" sz="800" dirty="0"/>
              <a:t> bajo pedido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806DC8F-C0A8-9330-D930-F9F771E3F2E5}"/>
              </a:ext>
            </a:extLst>
          </p:cNvPr>
          <p:cNvSpPr txBox="1"/>
          <p:nvPr/>
        </p:nvSpPr>
        <p:spPr>
          <a:xfrm>
            <a:off x="7414175" y="4376308"/>
            <a:ext cx="1319272" cy="1480983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*L4 = VHC01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VHC010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 SBS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VHC011 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 AU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C5CBC-208E-2152-B4AB-7F089162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C7243-D2B5-74EC-A5CE-9B5DEB2454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408DE-1574-D197-9F5D-96DA32FD4A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80E92D-01C0-72F5-983C-C50BCDC6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Números de pieza y versiones disponibles en la fecha de presentación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BEC332-249C-6EF6-97BB-041970EA01F8}"/>
              </a:ext>
            </a:extLst>
          </p:cNvPr>
          <p:cNvGrpSpPr/>
          <p:nvPr/>
        </p:nvGrpSpPr>
        <p:grpSpPr>
          <a:xfrm>
            <a:off x="6405355" y="1848871"/>
            <a:ext cx="5520162" cy="4294257"/>
            <a:chOff x="749596" y="3635098"/>
            <a:chExt cx="4077701" cy="3172134"/>
          </a:xfrm>
        </p:grpSpPr>
        <p:pic>
          <p:nvPicPr>
            <p:cNvPr id="10" name="Picture 9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33410D7-609A-9453-93CD-FBA59CE9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1" name="Picture 10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44D1A18-42F9-D6A1-F017-A6D54D85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  <p:graphicFrame>
        <p:nvGraphicFramePr>
          <p:cNvPr id="2" name="Tabella 17">
            <a:extLst>
              <a:ext uri="{FF2B5EF4-FFF2-40B4-BE49-F238E27FC236}">
                <a16:creationId xmlns:a16="http://schemas.microsoft.com/office/drawing/2014/main" id="{8C530E19-E5A3-D54D-AA61-46742C311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4061"/>
              </p:ext>
            </p:extLst>
          </p:nvPr>
        </p:nvGraphicFramePr>
        <p:xfrm>
          <a:off x="479425" y="1472715"/>
          <a:ext cx="4500000" cy="368328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de modelo 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s-es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Global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UE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AU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AU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/ 3X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4061300048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EXP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Estados Unidos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EXP 2X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EXP AU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4061300051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s-es" sz="9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EXP AU 3X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s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9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BB37-448D-B1FA-6ED3-6FDB61B01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81ACCC7-2451-7549-D107-95DCD8974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58A74B-0961-1BBC-CE11-C2C0F1CC6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corporativa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B1837EF-48D7-2EAA-1F11-130B530AE6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804E5E2-5BD8-C198-7CE2-163C396037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234C464-C9E6-18E2-DAC8-DD95E766F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AD22E9-997D-AA79-99CE-DCD6303A1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3943985" cy="3355393"/>
          </a:xfrm>
        </p:spPr>
        <p:txBody>
          <a:bodyPr/>
          <a:lstStyle/>
          <a:p>
            <a:r>
              <a:rPr lang="es-ES" dirty="0"/>
              <a:t>Diseños del aire comprimido del mini IVS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A9487AA-EECB-0021-6629-0052922F4A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64A9892-B617-8686-11C2-61F847F28E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holding a small plant&#10;&#10;AI-generated content may be incorrect.">
            <a:extLst>
              <a:ext uri="{FF2B5EF4-FFF2-40B4-BE49-F238E27FC236}">
                <a16:creationId xmlns:a16="http://schemas.microsoft.com/office/drawing/2014/main" id="{488AD233-68AC-9BE7-B396-538108B247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5" r="18215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FC741-534D-8A80-6D8F-C1E1842159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4F31-2A8B-B4BB-B5F4-6410C88BFD0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442FF7-5184-8D84-2485-0CAF9544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corporativa</a:t>
            </a:r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15E9166-DC35-1561-065A-68DAAAC26045}"/>
              </a:ext>
            </a:extLst>
          </p:cNvPr>
          <p:cNvSpPr txBox="1">
            <a:spLocks/>
          </p:cNvSpPr>
          <p:nvPr/>
        </p:nvSpPr>
        <p:spPr>
          <a:xfrm>
            <a:off x="1225731" y="2407298"/>
            <a:ext cx="3559175" cy="568361"/>
          </a:xfrm>
          <a:prstGeom prst="rect">
            <a:avLst/>
          </a:prstGeom>
        </p:spPr>
        <p:txBody>
          <a:bodyPr vert="horz" wrap="square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accent3"/>
                </a:solidFill>
                <a:latin typeface="+mj-lt"/>
              </a:rPr>
              <a:t>No se producen emisiones durante la producción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CFF1A94-7CBA-B2E8-58BC-65BAD2AD80E4}"/>
              </a:ext>
            </a:extLst>
          </p:cNvPr>
          <p:cNvSpPr txBox="1">
            <a:spLocks/>
          </p:cNvSpPr>
          <p:nvPr/>
        </p:nvSpPr>
        <p:spPr>
          <a:xfrm>
            <a:off x="1225732" y="3586049"/>
            <a:ext cx="3559175" cy="797270"/>
          </a:xfrm>
          <a:prstGeom prst="rect">
            <a:avLst/>
          </a:prstGeom>
        </p:spPr>
        <p:txBody>
          <a:bodyPr vert="horz" wrap="square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err="1">
                <a:solidFill>
                  <a:schemeClr val="accent3"/>
                </a:solidFill>
                <a:latin typeface="+mj-lt"/>
              </a:rPr>
              <a:t>Piezas</a:t>
            </a:r>
            <a:r>
              <a:rPr lang="en-US" sz="1600" dirty="0">
                <a:solidFill>
                  <a:schemeClr val="accent3"/>
                </a:solidFill>
                <a:latin typeface="+mj-lt"/>
              </a:rPr>
              <a:t> y </a:t>
            </a:r>
            <a:r>
              <a:rPr lang="en-US" sz="1600" dirty="0" err="1">
                <a:solidFill>
                  <a:schemeClr val="accent3"/>
                </a:solidFill>
                <a:latin typeface="+mj-lt"/>
              </a:rPr>
              <a:t>metales</a:t>
            </a:r>
            <a:r>
              <a:rPr lang="en-US" sz="16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+mj-lt"/>
              </a:rPr>
              <a:t>reciclables</a:t>
            </a:r>
            <a:endParaRPr lang="en-US" sz="1600" dirty="0">
              <a:solidFill>
                <a:schemeClr val="accent3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300" dirty="0"/>
              <a:t>Todas las piezas (excepto los filtros) están hechos de materiales reciclables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13A95A-10E6-688A-20E0-AABF3F3FD74F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2392783"/>
            <a:ext cx="731520" cy="731520"/>
            <a:chOff x="1307428" y="3800135"/>
            <a:chExt cx="597389" cy="59738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48C474-CA6A-719D-5CE9-496C961D090E}"/>
                </a:ext>
              </a:extLst>
            </p:cNvPr>
            <p:cNvSpPr/>
            <p:nvPr/>
          </p:nvSpPr>
          <p:spPr>
            <a:xfrm>
              <a:off x="13074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2E039ED-DF97-55A4-DB48-5A037ABE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2262" y="3897846"/>
              <a:ext cx="307720" cy="31487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155A1C-CB24-2882-5A10-4FABA9164D2E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3618924"/>
            <a:ext cx="731520" cy="731520"/>
            <a:chOff x="6229102" y="5474414"/>
            <a:chExt cx="597389" cy="59738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F64544A-B3FD-4E13-F7DD-794D871090EB}"/>
                </a:ext>
              </a:extLst>
            </p:cNvPr>
            <p:cNvSpPr/>
            <p:nvPr/>
          </p:nvSpPr>
          <p:spPr>
            <a:xfrm>
              <a:off x="6229102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9BA51A1-D439-FE94-2D27-716CCFE1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8165" y="5623477"/>
              <a:ext cx="299262" cy="299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9464F2-C050-9C71-CD1D-5F507456C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12715" cy="4870450"/>
          </a:xfrm>
        </p:spPr>
        <p:txBody>
          <a:bodyPr/>
          <a:lstStyle/>
          <a:p>
            <a:pPr marL="0" indent="0" algn="l" rtl="0">
              <a:buNone/>
            </a:pPr>
            <a:endParaRPr lang="es-es" dirty="0">
              <a:latin typeface="+mj-lt"/>
            </a:endParaRPr>
          </a:p>
          <a:p>
            <a:pPr marL="0" indent="0" algn="l" rtl="0">
              <a:buNone/>
            </a:pPr>
            <a:r>
              <a:rPr lang="es-es" sz="1500" b="0" i="0" u="none" baseline="0" dirty="0">
                <a:latin typeface="+mj-lt"/>
                <a:ea typeface="+mj-lt"/>
                <a:cs typeface="+mj-lt"/>
              </a:rPr>
              <a:t>Aspirador industrial accionado por aire comprimido </a:t>
            </a:r>
          </a:p>
          <a:p>
            <a:pPr marL="0" indent="0" algn="l" rtl="0">
              <a:buNone/>
            </a:pPr>
            <a:r>
              <a:rPr lang="es-es" b="0" i="0" u="none" baseline="0" dirty="0"/>
              <a:t>Un aspirador industrial accionado por aire comprimido es </a:t>
            </a:r>
            <a:br>
              <a:rPr lang="es-es" b="0" i="0" u="none" baseline="0" dirty="0"/>
            </a:br>
            <a:r>
              <a:rPr lang="es-es" b="0" i="0" u="none" baseline="0" dirty="0"/>
              <a:t>un dispositivo utilizado para la limpieza y el mantenimiento de entornos industriales. Funciona utilizando un flujo de aire de alta velocidad, generado a través de un compresor de aire, para crear una potente aspiración que recoge polvo, residuos, líquidos y </a:t>
            </a:r>
            <a:br>
              <a:rPr lang="es-es" b="0" i="0" u="none" baseline="0" dirty="0"/>
            </a:br>
            <a:r>
              <a:rPr lang="es-es" b="0" i="0" u="none" baseline="0" dirty="0"/>
              <a:t>otros materiales. </a:t>
            </a:r>
          </a:p>
          <a:p>
            <a:pPr marL="0" indent="0" algn="l" rtl="0">
              <a:buNone/>
            </a:pPr>
            <a:endParaRPr lang="es-es" dirty="0"/>
          </a:p>
          <a:p>
            <a:pPr marL="0" indent="0" algn="l" rtl="0">
              <a:buNone/>
            </a:pPr>
            <a:r>
              <a:rPr lang="es-es" sz="1500" b="0" i="0" u="none" baseline="0" dirty="0">
                <a:latin typeface="+mj-lt"/>
                <a:ea typeface="+mj-lt"/>
                <a:cs typeface="+mj-lt"/>
              </a:rPr>
              <a:t>Principales aplicaciones</a:t>
            </a:r>
          </a:p>
          <a:p>
            <a:pPr marL="0" indent="0" algn="l" rtl="0">
              <a:buNone/>
            </a:pPr>
            <a:r>
              <a:rPr lang="es-es" b="0" i="0" u="none" baseline="0" dirty="0"/>
              <a:t>A menudo se prefiere el aire comprimido en entornos en los que </a:t>
            </a:r>
            <a:br>
              <a:rPr lang="es-es" b="0" i="0" u="none" baseline="0" dirty="0"/>
            </a:br>
            <a:r>
              <a:rPr lang="es-es" b="0" i="0" u="none" baseline="0" dirty="0"/>
              <a:t>la electricidad puede suponer un riesgo o donde es necesario manipular materiales inflamables o combustibles, ya que el uso </a:t>
            </a:r>
            <a:br>
              <a:rPr lang="es-es" b="0" i="0" u="none" baseline="0" dirty="0"/>
            </a:br>
            <a:r>
              <a:rPr lang="es-es" b="0" i="0" u="none" baseline="0" dirty="0"/>
              <a:t>de aire comprimido elimina el riesgo de que se produzcan chispas eléctricas. Se utilizan en una variedad de industrias, incluidas la electrónica, la farmacéutica, la fabricación aditiva y la química, para mantener limpios los lugares de trabajo y mejorar la seguridad y la eficiencia operativa.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F44CC-3785-63A5-1C80-CD709FCF90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67D6D-9A65-E2E1-5C39-0AF23BB34EF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1067AA-C744-31EA-EE1F-DA4D6DBEE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Aspiradores</a:t>
            </a:r>
            <a:r>
              <a:rPr lang="en-US" dirty="0"/>
              <a:t> </a:t>
            </a:r>
            <a:r>
              <a:rPr lang="en-US" dirty="0" err="1"/>
              <a:t>industriales</a:t>
            </a:r>
            <a:r>
              <a:rPr lang="en-US" dirty="0"/>
              <a:t> de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comprimido</a:t>
            </a:r>
            <a:r>
              <a:rPr lang="en-US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322E25-03F0-82EA-A9F9-BD9B402D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VHC010 / VHC011 Z1</a:t>
            </a:r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841782E6-4C85-0A51-9668-6AE6CD7E8B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365" r="13365"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FF4DD-F947-FDE1-2AAE-35BE023F9C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975544" cy="4485005"/>
          </a:xfrm>
        </p:spPr>
        <p:txBody>
          <a:bodyPr anchor="ctr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600" b="0" i="0" u="none" baseline="0" dirty="0" err="1"/>
              <a:t>Nilfisk</a:t>
            </a:r>
            <a:r>
              <a:rPr lang="es-es" sz="1600" b="0" i="0" u="none" baseline="0" dirty="0"/>
              <a:t> VHS010-011 ayuda a los fabricantes a </a:t>
            </a:r>
            <a:r>
              <a:rPr lang="es-es" sz="16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proteger a sus trabajadores, eliminar los riesgos de seguridad</a:t>
            </a:r>
            <a:r>
              <a:rPr lang="es-es" sz="1600" b="0" i="0" u="none" baseline="0" dirty="0"/>
              <a:t> </a:t>
            </a:r>
            <a:br>
              <a:rPr lang="es-es" sz="1600" b="0" i="0" u="none" baseline="0" dirty="0"/>
            </a:br>
            <a:r>
              <a:rPr lang="es-es" sz="1600" b="0" i="0" u="none" baseline="0" dirty="0"/>
              <a:t>y </a:t>
            </a:r>
            <a:r>
              <a:rPr lang="es-es" sz="16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aumentar la eficiencia </a:t>
            </a:r>
            <a:r>
              <a:rPr lang="es-es" sz="1600" b="0" i="0" u="none" baseline="0" dirty="0"/>
              <a:t>al proporcionar una gama </a:t>
            </a:r>
            <a:r>
              <a:rPr lang="es-es" sz="16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versátil</a:t>
            </a:r>
            <a:r>
              <a:rPr lang="es-es" sz="1600" b="0" i="0" u="none" baseline="0" dirty="0"/>
              <a:t> de aspiradores industriales compactos </a:t>
            </a:r>
            <a:r>
              <a:rPr lang="es-es" sz="16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asequibles y de alto rendimiento</a:t>
            </a:r>
            <a:r>
              <a:rPr lang="es-es" sz="1600" b="0" i="0" u="none" baseline="0" dirty="0"/>
              <a:t>.</a:t>
            </a:r>
            <a:endParaRPr lang="es-es" sz="1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B2E8C-F52B-E730-F08D-E9F4DA2C1C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01A05-1769-4AE3-BE96-0C08C5061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374DF-E4A3-A32E-22F8-8363A31F0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Propuesta</a:t>
            </a:r>
            <a:r>
              <a:rPr lang="en-US" dirty="0"/>
              <a:t> de valor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5574C5-0623-CDCF-60E6-01F8F352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DAE22-B0F1-569F-F014-6D9A7D4452AF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E027A-B12A-3FAA-BDD7-3A990681670D}"/>
              </a:ext>
            </a:extLst>
          </p:cNvPr>
          <p:cNvSpPr txBox="1"/>
          <p:nvPr/>
        </p:nvSpPr>
        <p:spPr>
          <a:xfrm>
            <a:off x="6205539" y="1131713"/>
            <a:ext cx="5235892" cy="5142086"/>
          </a:xfrm>
          <a:prstGeom prst="rect">
            <a:avLst/>
          </a:prstGeom>
          <a:noFill/>
        </p:spPr>
        <p:txBody>
          <a:bodyPr wrap="square" lIns="360000" tIns="0" rIns="0" bIns="720000" anchor="b">
            <a:spAutoFit/>
          </a:bodyPr>
          <a:lstStyle/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600" spc="20" dirty="0">
                <a:solidFill>
                  <a:schemeClr val="accent3"/>
                </a:solidFill>
                <a:latin typeface="+mj-lt"/>
              </a:rPr>
              <a:t>Proteger a los trabajadores y eliminar los riesgos para la seguridad</a:t>
            </a:r>
          </a:p>
          <a:p>
            <a:pPr>
              <a:lnSpc>
                <a:spcPct val="120000"/>
              </a:lnSpc>
            </a:pPr>
            <a:r>
              <a:rPr lang="es-ES" sz="1200" dirty="0"/>
              <a:t>Priorizar la seguridad en el lugar de trabajo y la salud de los trabajadores.</a:t>
            </a:r>
          </a:p>
          <a:p>
            <a:pPr>
              <a:lnSpc>
                <a:spcPct val="120000"/>
              </a:lnSpc>
            </a:pPr>
            <a:endParaRPr lang="es-ES" sz="1200" dirty="0"/>
          </a:p>
          <a:p>
            <a:pPr>
              <a:lnSpc>
                <a:spcPct val="120000"/>
              </a:lnSpc>
            </a:pPr>
            <a:r>
              <a:rPr lang="en-GB" sz="1600" spc="20" dirty="0" err="1">
                <a:solidFill>
                  <a:schemeClr val="accent3"/>
                </a:solidFill>
                <a:latin typeface="+mj-lt"/>
              </a:rPr>
              <a:t>Aumenta</a:t>
            </a:r>
            <a:r>
              <a:rPr lang="en-GB" sz="1600" spc="20" dirty="0">
                <a:solidFill>
                  <a:schemeClr val="accent3"/>
                </a:solidFill>
                <a:latin typeface="+mj-lt"/>
              </a:rPr>
              <a:t> la </a:t>
            </a:r>
            <a:r>
              <a:rPr lang="en-GB" sz="1600" spc="20" dirty="0" err="1">
                <a:solidFill>
                  <a:schemeClr val="accent3"/>
                </a:solidFill>
                <a:latin typeface="+mj-lt"/>
              </a:rPr>
              <a:t>eficiencia</a:t>
            </a:r>
            <a:endParaRPr lang="en-GB" sz="1600" spc="2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s-ES" sz="1200" dirty="0"/>
              <a:t>Centrarse en el valor principal que ofrecemos a nuestros clientes.</a:t>
            </a:r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GB" sz="1600" spc="20" dirty="0" err="1">
                <a:solidFill>
                  <a:schemeClr val="accent3"/>
                </a:solidFill>
                <a:latin typeface="+mj-lt"/>
              </a:rPr>
              <a:t>Versátil</a:t>
            </a:r>
            <a:endParaRPr lang="en-GB" sz="1600" spc="2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s-ES" sz="1200" dirty="0"/>
              <a:t>El pequeño tamaño y los 4 modelos distintos están diseñados para satisfacer las necesidades de nuestros clientes.</a:t>
            </a:r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n-GB" sz="1600" spc="20" dirty="0" err="1">
                <a:solidFill>
                  <a:schemeClr val="accent3"/>
                </a:solidFill>
                <a:latin typeface="+mj-lt"/>
              </a:rPr>
              <a:t>Económico</a:t>
            </a:r>
            <a:endParaRPr lang="en-GB" sz="1600" spc="20" dirty="0">
              <a:solidFill>
                <a:schemeClr val="accent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s-ES" sz="1200" dirty="0"/>
              <a:t>Excelente relación calidad-precio, larga vida útil incluso en entornos </a:t>
            </a:r>
            <a:br>
              <a:rPr lang="es-ES" sz="1200" dirty="0"/>
            </a:br>
            <a:r>
              <a:rPr lang="es-ES" sz="1200" dirty="0"/>
              <a:t>de producción difíciles.</a:t>
            </a:r>
          </a:p>
          <a:p>
            <a:pPr>
              <a:lnSpc>
                <a:spcPct val="120000"/>
              </a:lnSpc>
            </a:pPr>
            <a:endParaRPr lang="en-US" sz="1200" dirty="0"/>
          </a:p>
          <a:p>
            <a:pPr>
              <a:lnSpc>
                <a:spcPct val="120000"/>
              </a:lnSpc>
            </a:pPr>
            <a:r>
              <a:rPr lang="es-ES" sz="1600" spc="20" dirty="0">
                <a:solidFill>
                  <a:schemeClr val="accent3"/>
                </a:solidFill>
                <a:latin typeface="+mj-lt"/>
              </a:rPr>
              <a:t>Alto rendimiento y tamaño compacto</a:t>
            </a:r>
          </a:p>
          <a:p>
            <a:pPr>
              <a:lnSpc>
                <a:spcPct val="120000"/>
              </a:lnSpc>
            </a:pPr>
            <a:r>
              <a:rPr lang="es-ES" sz="1200" dirty="0"/>
              <a:t>Destaca la combinación de ser muy pequeño pero proporcionar </a:t>
            </a:r>
            <a:br>
              <a:rPr lang="es-ES" sz="1200" dirty="0"/>
            </a:br>
            <a:r>
              <a:rPr lang="es-ES" sz="1200" dirty="0"/>
              <a:t>el alto rendimiento que se necesita en entornos industriales.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8304A-63BB-FA74-C9FC-FABEA64C2AD8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a-DK" sz="1200" i="1" dirty="0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Solo para uso interno</a:t>
            </a:r>
          </a:p>
        </p:txBody>
      </p:sp>
    </p:spTree>
    <p:extLst>
      <p:ext uri="{BB962C8B-B14F-4D97-AF65-F5344CB8AC3E}">
        <p14:creationId xmlns:p14="http://schemas.microsoft.com/office/powerpoint/2010/main" val="34207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73A5-591D-342C-49AB-1235C719E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DDB19-7834-F60F-5482-09E88A7C1F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BCFF9-E0DD-708A-8EF3-1A28BACA9B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6E2651-D872-1BBD-6F82-56A8A4FE3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Introducción</a:t>
            </a:r>
            <a:r>
              <a:rPr lang="en-US" dirty="0"/>
              <a:t> a la </a:t>
            </a:r>
            <a:r>
              <a:rPr lang="en-US" dirty="0" err="1"/>
              <a:t>gama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FD48B3-F8EC-D273-863F-3D5AEBDA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A2A1C-B11E-1312-8BC0-26E258491286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E5F28-3E35-2B2B-6769-75AAC5FCE894}"/>
              </a:ext>
            </a:extLst>
          </p:cNvPr>
          <p:cNvSpPr txBox="1"/>
          <p:nvPr/>
        </p:nvSpPr>
        <p:spPr>
          <a:xfrm>
            <a:off x="6205539" y="1129189"/>
            <a:ext cx="5236866" cy="5363685"/>
          </a:xfrm>
          <a:prstGeom prst="rect">
            <a:avLst/>
          </a:prstGeom>
          <a:noFill/>
        </p:spPr>
        <p:txBody>
          <a:bodyPr wrap="square" lIns="360000" tIns="0" rIns="0" bIns="720000" anchor="b">
            <a:spAutoFit/>
          </a:bodyPr>
          <a:lstStyle/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latin typeface="Roboto Bold" panose="02000000000000000000" pitchFamily="2" charset="0"/>
              </a:rPr>
              <a:t>Introducción</a:t>
            </a:r>
            <a:endParaRPr lang="en-US" sz="1200" dirty="0">
              <a:latin typeface="Roboto Bold" panose="02000000000000000000" pitchFamily="2" charset="0"/>
            </a:endParaRP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200" dirty="0">
                <a:latin typeface="Roboto Light" panose="02000000000000000000" pitchFamily="2" charset="0"/>
              </a:rPr>
              <a:t>Mini-IVS es una categoría de aspiradores industriales compactos, diseñada como una alternativa eficiente a equipos de mayor tamaño como los modelos VHC110 y VHC120 de plataforma de 400 mm, todos ellos accionados por aire comprimido.</a:t>
            </a: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sz="1200" dirty="0">
              <a:latin typeface="Roboto Light" panose="02000000000000000000" pitchFamily="2" charset="0"/>
            </a:endParaRP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1200" dirty="0">
                <a:latin typeface="Roboto Light" panose="02000000000000000000" pitchFamily="2" charset="0"/>
              </a:rPr>
              <a:t>Estos aspiradores están concebidos para la recogida en seco de polvos finos, combustibles, conductivos o peligrosos, ofreciendo una solución segura y eficaz para aplicaciones industriales donde el espacio es limitado y la seguridad es prioritaria.</a:t>
            </a: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200" dirty="0">
              <a:latin typeface="Roboto Light" panose="02000000000000000000" pitchFamily="2" charset="0"/>
            </a:endParaRPr>
          </a:p>
          <a:p>
            <a:pPr mar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00" dirty="0" err="1">
                <a:latin typeface="Roboto Bold" panose="02000000000000000000" pitchFamily="2" charset="0"/>
              </a:rPr>
              <a:t>Características</a:t>
            </a:r>
            <a:r>
              <a:rPr lang="en-US" sz="1200" dirty="0">
                <a:latin typeface="Roboto Bold" panose="02000000000000000000" pitchFamily="2" charset="0"/>
              </a:rPr>
              <a:t> </a:t>
            </a:r>
            <a:r>
              <a:rPr lang="en-US" sz="1200" dirty="0" err="1">
                <a:latin typeface="Roboto Bold" panose="02000000000000000000" pitchFamily="2" charset="0"/>
              </a:rPr>
              <a:t>principales</a:t>
            </a:r>
            <a:r>
              <a:rPr lang="en-US" sz="1200" dirty="0">
                <a:latin typeface="Roboto Bold" panose="02000000000000000000" pitchFamily="2" charset="0"/>
              </a:rPr>
              <a:t>: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latin typeface="Roboto Light" panose="02000000000000000000" pitchFamily="2" charset="0"/>
              </a:rPr>
              <a:t>Un diseño con eliminación segura de residuos (modelo 010) y otro con sistema de limpieza de filtro sin consumibles (modelo 011), adaptados a diferentes necesidades industriales.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latin typeface="Roboto Light" panose="02000000000000000000" pitchFamily="2" charset="0"/>
              </a:rPr>
              <a:t>Solución ligera, robusta y manejable, perfecta para tareas de limpieza rápidas y frecuentes, incluso en espacios reducidos, con obstáculos en el suelo o de difícil acceso.</a:t>
            </a:r>
          </a:p>
          <a:p>
            <a:pPr marL="177800" indent="-177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latin typeface="Roboto Light" panose="02000000000000000000" pitchFamily="2" charset="0"/>
              </a:rPr>
              <a:t>Compatible con la nueva gama de accesorios industriales EXA, específicamente diseñada en formato compacto para facilitar la manipulación sin comprometer el rendimiento.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52C45EA-F56C-ADF0-7867-F36ED70A1E53}"/>
              </a:ext>
            </a:extLst>
          </p:cNvPr>
          <p:cNvSpPr txBox="1">
            <a:spLocks/>
          </p:cNvSpPr>
          <p:nvPr/>
        </p:nvSpPr>
        <p:spPr>
          <a:xfrm>
            <a:off x="479425" y="1837652"/>
            <a:ext cx="5616575" cy="112671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200" spc="50" dirty="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DESCUBRE LOS MINI ASPIRADORES INDUSTRIALES DE NILFISK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3400" dirty="0" err="1">
                <a:latin typeface="Roboto Bold" panose="02000000000000000000" pitchFamily="2" charset="0"/>
              </a:rPr>
              <a:t>Pequeños</a:t>
            </a:r>
            <a:r>
              <a:rPr lang="en-US" sz="3400" dirty="0">
                <a:latin typeface="Roboto Bold" panose="02000000000000000000" pitchFamily="2" charset="0"/>
              </a:rPr>
              <a:t> </a:t>
            </a:r>
            <a:r>
              <a:rPr lang="en-US" sz="3400" dirty="0" err="1">
                <a:latin typeface="Roboto Bold" panose="02000000000000000000" pitchFamily="2" charset="0"/>
              </a:rPr>
              <a:t>pero</a:t>
            </a:r>
            <a:r>
              <a:rPr lang="en-US" sz="3400" dirty="0">
                <a:latin typeface="Roboto Bold" panose="02000000000000000000" pitchFamily="2" charset="0"/>
              </a:rPr>
              <a:t> </a:t>
            </a:r>
            <a:r>
              <a:rPr lang="en-US" sz="3400" dirty="0" err="1">
                <a:latin typeface="Roboto Bold" panose="02000000000000000000" pitchFamily="2" charset="0"/>
              </a:rPr>
              <a:t>potentes</a:t>
            </a:r>
            <a:endParaRPr lang="en-US" sz="3400" dirty="0">
              <a:latin typeface="Roboto Bold" panose="02000000000000000000" pitchFamily="2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pc="-10" dirty="0"/>
              <a:t>Máximo rendimiento, seguridad y flexibilidad. Requieren poco espacio.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9122A-792E-C4BA-4BF7-EA0C0E704AE7}"/>
              </a:ext>
            </a:extLst>
          </p:cNvPr>
          <p:cNvGrpSpPr/>
          <p:nvPr/>
        </p:nvGrpSpPr>
        <p:grpSpPr>
          <a:xfrm>
            <a:off x="749596" y="3685866"/>
            <a:ext cx="4077701" cy="3172134"/>
            <a:chOff x="749596" y="3635098"/>
            <a:chExt cx="4077701" cy="3172134"/>
          </a:xfrm>
        </p:grpSpPr>
        <p:pic>
          <p:nvPicPr>
            <p:cNvPr id="13" name="Picture 12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E238C31-64E9-0F80-6419-C80CD6F8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5" name="Picture 14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C2306D1-1FA2-0225-ED98-DB5A282A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0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3BB8-C9E3-6FFE-C582-DA34990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85B2-9269-385D-1542-81BB99911B7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E6EB4-D363-E476-66B5-76B2F5427E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70F32-8057-BB4C-1B33-117C279FE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6286C6-2B94-8DD3-3CF2-24626024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/>
          <a:lstStyle/>
          <a:p>
            <a:r>
              <a:rPr lang="en-US" dirty="0"/>
              <a:t>Mini IVS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33B8C9C-0D1E-8F78-ADA4-0DB760A64115}"/>
              </a:ext>
            </a:extLst>
          </p:cNvPr>
          <p:cNvSpPr txBox="1"/>
          <p:nvPr/>
        </p:nvSpPr>
        <p:spPr>
          <a:xfrm>
            <a:off x="479425" y="4201134"/>
            <a:ext cx="3796740" cy="1837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2400" dirty="0">
                <a:latin typeface="+mj-lt"/>
              </a:rPr>
              <a:t>Eliminación </a:t>
            </a:r>
            <a:r>
              <a:rPr lang="en-GB" sz="2400" dirty="0" err="1">
                <a:latin typeface="+mj-lt"/>
              </a:rPr>
              <a:t>segura</a:t>
            </a:r>
            <a:r>
              <a:rPr lang="en-GB" sz="2400" dirty="0">
                <a:latin typeface="+mj-lt"/>
              </a:rPr>
              <a:t> – </a:t>
            </a:r>
            <a:r>
              <a:rPr lang="en-GB" sz="2400" dirty="0" err="1">
                <a:solidFill>
                  <a:schemeClr val="accent6"/>
                </a:solidFill>
                <a:latin typeface="+mj-lt"/>
              </a:rPr>
              <a:t>cuerpo</a:t>
            </a:r>
            <a:r>
              <a:rPr lang="en-GB" sz="2400" dirty="0">
                <a:solidFill>
                  <a:schemeClr val="accent6"/>
                </a:solidFill>
                <a:latin typeface="+mj-lt"/>
              </a:rPr>
              <a:t> 010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Contenedor de 30 l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Configuración: filtro de bolsa + filtro de seguridad H14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Adecuado para polvo combustible y ATEX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Adecuado para polvo peligroso</a:t>
            </a:r>
            <a:endParaRPr lang="en-US" sz="1100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76DDE0-1F73-203A-A127-C1761F211B2B}"/>
              </a:ext>
            </a:extLst>
          </p:cNvPr>
          <p:cNvSpPr txBox="1"/>
          <p:nvPr/>
        </p:nvSpPr>
        <p:spPr>
          <a:xfrm>
            <a:off x="479425" y="1857782"/>
            <a:ext cx="3796740" cy="13941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2400" dirty="0" err="1">
                <a:latin typeface="+mj-lt"/>
              </a:rPr>
              <a:t>PullClean</a:t>
            </a:r>
            <a:r>
              <a:rPr lang="en-GB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™</a:t>
            </a:r>
            <a:r>
              <a:rPr lang="en-GB" sz="2400" dirty="0">
                <a:latin typeface="+mj-lt"/>
              </a:rPr>
              <a:t> – </a:t>
            </a:r>
            <a:r>
              <a:rPr lang="en-GB" sz="2400" dirty="0" err="1">
                <a:solidFill>
                  <a:schemeClr val="accent3"/>
                </a:solidFill>
                <a:latin typeface="+mj-lt"/>
              </a:rPr>
              <a:t>cuerpo</a:t>
            </a:r>
            <a:r>
              <a:rPr lang="en-GB" sz="2400" dirty="0">
                <a:solidFill>
                  <a:schemeClr val="accent3"/>
                </a:solidFill>
                <a:latin typeface="+mj-lt"/>
              </a:rPr>
              <a:t> 011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Contenedor de 15 l con base de ruedas extraíble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Filtro HEPA14 ascendente opcional (US incluido)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Adecuado para polvo combustible y ATEX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sz="1100" dirty="0"/>
              <a:t>Adecuado para polvo peligroso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EEB03-F96C-1696-BBE4-3644B4DC6F8F}"/>
              </a:ext>
            </a:extLst>
          </p:cNvPr>
          <p:cNvSpPr/>
          <p:nvPr/>
        </p:nvSpPr>
        <p:spPr>
          <a:xfrm>
            <a:off x="4771558" y="0"/>
            <a:ext cx="742044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Immagine 78">
            <a:extLst>
              <a:ext uri="{FF2B5EF4-FFF2-40B4-BE49-F238E27FC236}">
                <a16:creationId xmlns:a16="http://schemas.microsoft.com/office/drawing/2014/main" id="{706DCC4C-3E41-7B23-6129-4D87BCD55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2" b="98558" l="6061" r="93266">
                        <a14:foregroundMark x1="20202" y1="87019" x2="68350" y2="86058"/>
                        <a14:foregroundMark x1="66667" y1="81250" x2="27609" y2="99519"/>
                        <a14:foregroundMark x1="16498" y1="89904" x2="78114" y2="82692"/>
                        <a14:foregroundMark x1="78114" y1="82692" x2="87879" y2="99519"/>
                        <a14:foregroundMark x1="93266" y1="85096" x2="93266" y2="85096"/>
                        <a14:foregroundMark x1="6061" y1="86058" x2="6061" y2="86058"/>
                        <a14:foregroundMark x1="49495" y1="11058" x2="49495" y2="11058"/>
                        <a14:foregroundMark x1="68687" y1="8173" x2="68687" y2="8173"/>
                        <a14:foregroundMark x1="32660" y1="7212" x2="32660" y2="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453" y="3144571"/>
            <a:ext cx="932460" cy="6530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E38F87-8D0E-7D8D-999A-15395628A85B}"/>
              </a:ext>
            </a:extLst>
          </p:cNvPr>
          <p:cNvCxnSpPr>
            <a:cxnSpLocks/>
          </p:cNvCxnSpPr>
          <p:nvPr/>
        </p:nvCxnSpPr>
        <p:spPr>
          <a:xfrm>
            <a:off x="6532566" y="3475353"/>
            <a:ext cx="3095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63E386B-AD2B-C9C2-3626-6BDD290A415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65704" y="2234144"/>
            <a:ext cx="1625884" cy="873161"/>
          </a:xfrm>
          <a:prstGeom prst="bentConnector3">
            <a:avLst>
              <a:gd name="adj1" fmla="val 99991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141CC01-9606-C655-FAE4-64AAD62594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2867" y="3764556"/>
            <a:ext cx="1451559" cy="873156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7E1C00-BADD-9977-4733-DC05A0C1BC0B}"/>
              </a:ext>
            </a:extLst>
          </p:cNvPr>
          <p:cNvCxnSpPr>
            <a:cxnSpLocks/>
          </p:cNvCxnSpPr>
          <p:nvPr/>
        </p:nvCxnSpPr>
        <p:spPr>
          <a:xfrm>
            <a:off x="8808192" y="1859076"/>
            <a:ext cx="140785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81E10-769C-E494-B578-E64C2D836AC6}"/>
              </a:ext>
            </a:extLst>
          </p:cNvPr>
          <p:cNvCxnSpPr>
            <a:cxnSpLocks/>
          </p:cNvCxnSpPr>
          <p:nvPr/>
        </p:nvCxnSpPr>
        <p:spPr>
          <a:xfrm>
            <a:off x="8808192" y="4926914"/>
            <a:ext cx="14078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66">
            <a:extLst>
              <a:ext uri="{FF2B5EF4-FFF2-40B4-BE49-F238E27FC236}">
                <a16:creationId xmlns:a16="http://schemas.microsoft.com/office/drawing/2014/main" id="{95BDCBF7-0507-6EF5-0F1A-67B8E4B48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95298" y="4038037"/>
            <a:ext cx="565131" cy="653035"/>
          </a:xfrm>
          <a:prstGeom prst="rect">
            <a:avLst/>
          </a:prstGeom>
        </p:spPr>
      </p:pic>
      <p:pic>
        <p:nvPicPr>
          <p:cNvPr id="24" name="Immagine 66">
            <a:extLst>
              <a:ext uri="{FF2B5EF4-FFF2-40B4-BE49-F238E27FC236}">
                <a16:creationId xmlns:a16="http://schemas.microsoft.com/office/drawing/2014/main" id="{F4DD0CAD-360E-B6FF-1F94-2EBF4B8DCB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45844" y="1063341"/>
            <a:ext cx="565131" cy="653035"/>
          </a:xfrm>
          <a:prstGeom prst="rect">
            <a:avLst/>
          </a:prstGeom>
        </p:spPr>
      </p:pic>
      <p:pic>
        <p:nvPicPr>
          <p:cNvPr id="25" name="Immagine 2">
            <a:extLst>
              <a:ext uri="{FF2B5EF4-FFF2-40B4-BE49-F238E27FC236}">
                <a16:creationId xmlns:a16="http://schemas.microsoft.com/office/drawing/2014/main" id="{02EC689F-8B32-6B84-F75B-92D1432E3E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20"/>
          <a:stretch/>
        </p:blipFill>
        <p:spPr>
          <a:xfrm>
            <a:off x="7475213" y="931479"/>
            <a:ext cx="1495958" cy="1625885"/>
          </a:xfrm>
          <a:prstGeom prst="rect">
            <a:avLst/>
          </a:prstGeom>
        </p:spPr>
      </p:pic>
      <p:pic>
        <p:nvPicPr>
          <p:cNvPr id="26" name="Immagine 4">
            <a:extLst>
              <a:ext uri="{FF2B5EF4-FFF2-40B4-BE49-F238E27FC236}">
                <a16:creationId xmlns:a16="http://schemas.microsoft.com/office/drawing/2014/main" id="{7456CFD3-79B8-4322-422A-D934790C3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25"/>
          <a:stretch/>
        </p:blipFill>
        <p:spPr>
          <a:xfrm>
            <a:off x="7465121" y="3933440"/>
            <a:ext cx="1543365" cy="1882351"/>
          </a:xfrm>
          <a:prstGeom prst="rect">
            <a:avLst/>
          </a:prstGeom>
        </p:spPr>
      </p:pic>
      <p:pic>
        <p:nvPicPr>
          <p:cNvPr id="30" name="Picture 29" descr="A close-up of a vacuum&#10;&#10;AI-generated content may be incorrect.">
            <a:extLst>
              <a:ext uri="{FF2B5EF4-FFF2-40B4-BE49-F238E27FC236}">
                <a16:creationId xmlns:a16="http://schemas.microsoft.com/office/drawing/2014/main" id="{89278B98-A2A0-5826-6C80-CCF4B5950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677" y="383417"/>
            <a:ext cx="2056147" cy="2737272"/>
          </a:xfrm>
          <a:prstGeom prst="rect">
            <a:avLst/>
          </a:prstGeom>
        </p:spPr>
      </p:pic>
      <p:pic>
        <p:nvPicPr>
          <p:cNvPr id="31" name="Picture 30" descr="A close-up of a vacuum&#10;&#10;AI-generated content may be incorrect.">
            <a:extLst>
              <a:ext uri="{FF2B5EF4-FFF2-40B4-BE49-F238E27FC236}">
                <a16:creationId xmlns:a16="http://schemas.microsoft.com/office/drawing/2014/main" id="{CF03A2A8-E1FA-D905-A327-51927301F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791" y="3468757"/>
            <a:ext cx="2258329" cy="28117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6FB94C-E5DC-060B-1C82-86B2C7D81962}"/>
              </a:ext>
            </a:extLst>
          </p:cNvPr>
          <p:cNvSpPr txBox="1"/>
          <p:nvPr/>
        </p:nvSpPr>
        <p:spPr>
          <a:xfrm>
            <a:off x="5150118" y="3859332"/>
            <a:ext cx="1448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Roboto Bold" panose="02000000000000000000" pitchFamily="2" charset="0"/>
              </a:rPr>
              <a:t>Carcasa</a:t>
            </a:r>
            <a:r>
              <a:rPr lang="en-US" sz="1400" dirty="0">
                <a:latin typeface="Roboto Bold" panose="02000000000000000000" pitchFamily="2" charset="0"/>
              </a:rPr>
              <a:t> de </a:t>
            </a:r>
            <a:br>
              <a:rPr lang="en-US" sz="1400" dirty="0">
                <a:latin typeface="Roboto Bold" panose="02000000000000000000" pitchFamily="2" charset="0"/>
              </a:rPr>
            </a:br>
            <a:r>
              <a:rPr lang="en-US" sz="1400" dirty="0">
                <a:latin typeface="Roboto Bold" panose="02000000000000000000" pitchFamily="2" charset="0"/>
              </a:rPr>
              <a:t>la </a:t>
            </a:r>
            <a:r>
              <a:rPr lang="en-US" sz="1400" dirty="0" err="1">
                <a:latin typeface="Roboto Bold" panose="02000000000000000000" pitchFamily="2" charset="0"/>
              </a:rPr>
              <a:t>bomba</a:t>
            </a:r>
            <a:r>
              <a:rPr lang="en-US" sz="1400" dirty="0">
                <a:latin typeface="Roboto Bold" panose="02000000000000000000" pitchFamily="2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F3042-84D9-49DC-7BC6-5D8BD565285B}"/>
              </a:ext>
            </a:extLst>
          </p:cNvPr>
          <p:cNvSpPr txBox="1"/>
          <p:nvPr/>
        </p:nvSpPr>
        <p:spPr>
          <a:xfrm>
            <a:off x="7203486" y="2246439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  <a:latin typeface="Roboto Bold" panose="02000000000000000000" pitchFamily="2" charset="0"/>
              </a:rPr>
              <a:t>Cuerpo 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147FA-AF53-9C90-E183-D27CD066CF9B}"/>
              </a:ext>
            </a:extLst>
          </p:cNvPr>
          <p:cNvSpPr txBox="1"/>
          <p:nvPr/>
        </p:nvSpPr>
        <p:spPr>
          <a:xfrm>
            <a:off x="7203486" y="5310582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 Bold" panose="02000000000000000000" pitchFamily="2" charset="0"/>
              </a:rPr>
              <a:t>Cuerpo 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87EAE-61F1-E818-2390-F0571D28A205}"/>
              </a:ext>
            </a:extLst>
          </p:cNvPr>
          <p:cNvSpPr txBox="1"/>
          <p:nvPr/>
        </p:nvSpPr>
        <p:spPr>
          <a:xfrm>
            <a:off x="9741795" y="2588677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Roboto Bold" panose="02000000000000000000" pitchFamily="2" charset="0"/>
              </a:rPr>
              <a:t>VHC011 Z1 EXA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00100-CDE7-6D07-60D6-B0B559DAEA62}"/>
              </a:ext>
            </a:extLst>
          </p:cNvPr>
          <p:cNvSpPr txBox="1"/>
          <p:nvPr/>
        </p:nvSpPr>
        <p:spPr>
          <a:xfrm>
            <a:off x="9741795" y="5709350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Roboto Bold" panose="02000000000000000000" pitchFamily="2" charset="0"/>
              </a:rPr>
              <a:t>VH</a:t>
            </a:r>
            <a:r>
              <a:rPr lang="it-IT" sz="1400" dirty="0">
                <a:latin typeface="Roboto Bold" panose="02000000000000000000" pitchFamily="2" charset="0"/>
              </a:rPr>
              <a:t>C</a:t>
            </a:r>
            <a:r>
              <a:rPr lang="pl-PL" sz="1400" dirty="0">
                <a:latin typeface="Roboto Bold" panose="02000000000000000000" pitchFamily="2" charset="0"/>
              </a:rPr>
              <a:t>01</a:t>
            </a:r>
            <a:r>
              <a:rPr lang="it-IT" sz="1400" dirty="0">
                <a:latin typeface="Roboto Bold" panose="02000000000000000000" pitchFamily="2" charset="0"/>
              </a:rPr>
              <a:t>0</a:t>
            </a:r>
            <a:r>
              <a:rPr lang="pl-PL" sz="1400" dirty="0">
                <a:latin typeface="Roboto Bold" panose="02000000000000000000" pitchFamily="2" charset="0"/>
              </a:rPr>
              <a:t> </a:t>
            </a:r>
            <a:r>
              <a:rPr lang="it-IT" sz="1400" dirty="0">
                <a:latin typeface="Roboto Bold" panose="02000000000000000000" pitchFamily="2" charset="0"/>
              </a:rPr>
              <a:t>SBS Z1 </a:t>
            </a:r>
            <a:r>
              <a:rPr lang="pl-PL" sz="1400" dirty="0">
                <a:latin typeface="Roboto Bold" panose="02000000000000000000" pitchFamily="2" charset="0"/>
              </a:rPr>
              <a:t>EXA</a:t>
            </a:r>
          </a:p>
        </p:txBody>
      </p:sp>
    </p:spTree>
    <p:extLst>
      <p:ext uri="{BB962C8B-B14F-4D97-AF65-F5344CB8AC3E}">
        <p14:creationId xmlns:p14="http://schemas.microsoft.com/office/powerpoint/2010/main" val="4203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B6A2BA7B-36D8-20DC-83BD-F8A91266F054}"/>
              </a:ext>
            </a:extLst>
          </p:cNvPr>
          <p:cNvSpPr txBox="1">
            <a:spLocks/>
          </p:cNvSpPr>
          <p:nvPr/>
        </p:nvSpPr>
        <p:spPr>
          <a:xfrm>
            <a:off x="6206962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 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0DCF0415-B95A-EB0F-77A5-30513F1980B5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1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CB1E4-47FC-C495-432F-5A01056CFA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CB04F-9FC6-2669-43B7-5116ED09E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62DFB3-37D2-9798-1993-F4E9FA3E8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Vista en sección: diagrama de flujo y modelos de arquitectura Z1/EXP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21501A-172A-ED0C-54C5-9A29CE4D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Definición</a:t>
            </a:r>
            <a:r>
              <a:rPr lang="en-US" dirty="0"/>
              <a:t> de </a:t>
            </a:r>
            <a:r>
              <a:rPr lang="en-US" dirty="0" err="1"/>
              <a:t>producto</a:t>
            </a:r>
            <a:r>
              <a:rPr lang="en-US" dirty="0"/>
              <a:t>: </a:t>
            </a:r>
            <a:r>
              <a:rPr lang="en-US" dirty="0" err="1"/>
              <a:t>arquitectura</a:t>
            </a:r>
            <a:r>
              <a:rPr lang="en-US" dirty="0"/>
              <a:t> de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comprimido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86668-F910-CE2F-D6EF-CC8D219072E6}"/>
              </a:ext>
            </a:extLst>
          </p:cNvPr>
          <p:cNvSpPr txBox="1"/>
          <p:nvPr/>
        </p:nvSpPr>
        <p:spPr>
          <a:xfrm>
            <a:off x="9017433" y="1947260"/>
            <a:ext cx="2381890" cy="1018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Roboto Bold" panose="02000000000000000000" pitchFamily="2" charset="0"/>
              </a:rPr>
              <a:t>Eliminación </a:t>
            </a:r>
            <a:r>
              <a:rPr lang="en-US" sz="1200" dirty="0" err="1">
                <a:latin typeface="Roboto Bold" panose="02000000000000000000" pitchFamily="2" charset="0"/>
              </a:rPr>
              <a:t>segura</a:t>
            </a:r>
            <a:r>
              <a:rPr lang="en-US" sz="1200" dirty="0">
                <a:latin typeface="Roboto Bold" panose="02000000000000000000" pitchFamily="2" charset="0"/>
              </a:rPr>
              <a:t> con:</a:t>
            </a:r>
          </a:p>
          <a:p>
            <a:pPr>
              <a:lnSpc>
                <a:spcPct val="120000"/>
              </a:lnSpc>
            </a:pPr>
            <a:r>
              <a:rPr lang="en-US" sz="1200" dirty="0" err="1"/>
              <a:t>Filtro</a:t>
            </a:r>
            <a:r>
              <a:rPr lang="en-US" sz="1200" dirty="0"/>
              <a:t> de </a:t>
            </a:r>
            <a:r>
              <a:rPr lang="en-US" sz="1200" dirty="0" err="1"/>
              <a:t>fibra</a:t>
            </a:r>
            <a:r>
              <a:rPr lang="en-US" sz="1200" dirty="0"/>
              <a:t> </a:t>
            </a:r>
            <a:r>
              <a:rPr lang="en-US" sz="1200" dirty="0" err="1"/>
              <a:t>antiestática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de </a:t>
            </a:r>
            <a:r>
              <a:rPr lang="en-US" sz="1200" dirty="0" err="1"/>
              <a:t>clase</a:t>
            </a:r>
            <a:r>
              <a:rPr lang="en-US" sz="1200" dirty="0"/>
              <a:t> M</a:t>
            </a:r>
          </a:p>
        </p:txBody>
      </p:sp>
      <p:sp>
        <p:nvSpPr>
          <p:cNvPr id="11" name="CasellaDiTesto 53">
            <a:extLst>
              <a:ext uri="{FF2B5EF4-FFF2-40B4-BE49-F238E27FC236}">
                <a16:creationId xmlns:a16="http://schemas.microsoft.com/office/drawing/2014/main" id="{FB7F0AF8-11A4-4C96-9787-2E57AF28E229}"/>
              </a:ext>
            </a:extLst>
          </p:cNvPr>
          <p:cNvSpPr txBox="1"/>
          <p:nvPr/>
        </p:nvSpPr>
        <p:spPr>
          <a:xfrm>
            <a:off x="3304019" y="4432209"/>
            <a:ext cx="967153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/>
            <a:r>
              <a:rPr lang="en-US" sz="1100" dirty="0"/>
              <a:t>Aire de </a:t>
            </a:r>
            <a:r>
              <a:rPr lang="en-US" sz="1100" dirty="0" err="1"/>
              <a:t>proceso</a:t>
            </a:r>
            <a:endParaRPr lang="en-US" sz="1100" dirty="0"/>
          </a:p>
        </p:txBody>
      </p:sp>
      <p:cxnSp>
        <p:nvCxnSpPr>
          <p:cNvPr id="12" name="Connettore diritto 54">
            <a:extLst>
              <a:ext uri="{FF2B5EF4-FFF2-40B4-BE49-F238E27FC236}">
                <a16:creationId xmlns:a16="http://schemas.microsoft.com/office/drawing/2014/main" id="{531F2F1B-5B8D-C8A9-937A-658AA7280504}"/>
              </a:ext>
            </a:extLst>
          </p:cNvPr>
          <p:cNvCxnSpPr>
            <a:cxnSpLocks/>
          </p:cNvCxnSpPr>
          <p:nvPr/>
        </p:nvCxnSpPr>
        <p:spPr>
          <a:xfrm>
            <a:off x="3304019" y="4663326"/>
            <a:ext cx="96715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55">
            <a:extLst>
              <a:ext uri="{FF2B5EF4-FFF2-40B4-BE49-F238E27FC236}">
                <a16:creationId xmlns:a16="http://schemas.microsoft.com/office/drawing/2014/main" id="{D4D25381-FE25-5105-378F-7F813F5C8118}"/>
              </a:ext>
            </a:extLst>
          </p:cNvPr>
          <p:cNvSpPr txBox="1"/>
          <p:nvPr/>
        </p:nvSpPr>
        <p:spPr>
          <a:xfrm>
            <a:off x="6533382" y="5660694"/>
            <a:ext cx="20024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dirty="0"/>
              <a:t>Siempre 3 etapas de filtración</a:t>
            </a:r>
          </a:p>
        </p:txBody>
      </p:sp>
      <p:cxnSp>
        <p:nvCxnSpPr>
          <p:cNvPr id="14" name="Connettore diritto 56">
            <a:extLst>
              <a:ext uri="{FF2B5EF4-FFF2-40B4-BE49-F238E27FC236}">
                <a16:creationId xmlns:a16="http://schemas.microsoft.com/office/drawing/2014/main" id="{1E23E782-0BB7-4E9B-AA40-D2AE786AAFF5}"/>
              </a:ext>
            </a:extLst>
          </p:cNvPr>
          <p:cNvCxnSpPr>
            <a:cxnSpLocks/>
          </p:cNvCxnSpPr>
          <p:nvPr/>
        </p:nvCxnSpPr>
        <p:spPr>
          <a:xfrm flipV="1">
            <a:off x="3304019" y="5037482"/>
            <a:ext cx="1355146" cy="112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577AEE-5B94-FA52-C2DF-67EFC2FAF2B7}"/>
              </a:ext>
            </a:extLst>
          </p:cNvPr>
          <p:cNvSpPr txBox="1"/>
          <p:nvPr/>
        </p:nvSpPr>
        <p:spPr>
          <a:xfrm>
            <a:off x="3304019" y="1947260"/>
            <a:ext cx="1793762" cy="13710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1600" dirty="0">
                <a:latin typeface="Roboto Bold" panose="02000000000000000000" pitchFamily="2" charset="0"/>
              </a:rPr>
              <a:t>VHC011 Z1 EXA </a:t>
            </a:r>
          </a:p>
          <a:p>
            <a:pPr>
              <a:lnSpc>
                <a:spcPct val="120000"/>
              </a:lnSpc>
            </a:pPr>
            <a:r>
              <a:rPr lang="es-ES" sz="1200" dirty="0"/>
              <a:t>Con cartucho cónico </a:t>
            </a:r>
            <a:br>
              <a:rPr lang="es-ES" sz="1200" dirty="0"/>
            </a:br>
            <a:r>
              <a:rPr lang="es-ES" sz="1200" dirty="0"/>
              <a:t>de clase M y </a:t>
            </a:r>
            <a:r>
              <a:rPr lang="es-ES" sz="1200" dirty="0" err="1"/>
              <a:t>PullClean</a:t>
            </a:r>
            <a:r>
              <a:rPr lang="es-ES" sz="1200" dirty="0"/>
              <a:t>™</a:t>
            </a:r>
          </a:p>
          <a:p>
            <a:pPr>
              <a:lnSpc>
                <a:spcPct val="120000"/>
              </a:lnSpc>
            </a:pPr>
            <a:endParaRPr lang="en-US" sz="1100" dirty="0"/>
          </a:p>
          <a:p>
            <a:pPr>
              <a:lnSpc>
                <a:spcPct val="120000"/>
              </a:lnSpc>
            </a:pPr>
            <a:r>
              <a:rPr lang="es-ES" sz="1100" dirty="0"/>
              <a:t>*ULPA para versiones de acero inoxidable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B4BB9-7700-FA0C-27AF-EB0C632E7385}"/>
              </a:ext>
            </a:extLst>
          </p:cNvPr>
          <p:cNvSpPr txBox="1"/>
          <p:nvPr/>
        </p:nvSpPr>
        <p:spPr>
          <a:xfrm>
            <a:off x="9017433" y="4657378"/>
            <a:ext cx="2381888" cy="76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SBS</a:t>
            </a:r>
          </a:p>
          <a:p>
            <a:pPr algn="l" rtl="0">
              <a:lnSpc>
                <a:spcPct val="120000"/>
              </a:lnSpc>
            </a:pPr>
            <a:r>
              <a:rPr lang="es-es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Eliminación segura con:</a:t>
            </a:r>
          </a:p>
          <a:p>
            <a:pPr algn="l" rtl="0">
              <a:lnSpc>
                <a:spcPct val="120000"/>
              </a:lnSpc>
            </a:pPr>
            <a:r>
              <a:rPr lang="es-es" sz="1200" b="0" i="0" u="none" baseline="0" dirty="0"/>
              <a:t>Sistema de bolsa segura: SBS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5A35C5E-C312-6041-8FE6-04415313D3D2}"/>
              </a:ext>
            </a:extLst>
          </p:cNvPr>
          <p:cNvSpPr txBox="1"/>
          <p:nvPr/>
        </p:nvSpPr>
        <p:spPr>
          <a:xfrm>
            <a:off x="9017432" y="3302319"/>
            <a:ext cx="2381889" cy="1018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DBS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Roboto Bold" panose="02000000000000000000" pitchFamily="2" charset="0"/>
              </a:rPr>
              <a:t>Eliminación </a:t>
            </a:r>
            <a:r>
              <a:rPr lang="en-US" sz="1200" dirty="0" err="1">
                <a:latin typeface="Roboto Bold" panose="02000000000000000000" pitchFamily="2" charset="0"/>
              </a:rPr>
              <a:t>segura</a:t>
            </a:r>
            <a:r>
              <a:rPr lang="en-US" sz="1200" dirty="0">
                <a:latin typeface="Roboto Bold" panose="02000000000000000000" pitchFamily="2" charset="0"/>
              </a:rPr>
              <a:t> con:</a:t>
            </a:r>
          </a:p>
          <a:p>
            <a:pPr algn="l" rtl="0">
              <a:lnSpc>
                <a:spcPct val="120000"/>
              </a:lnSpc>
            </a:pPr>
            <a:r>
              <a:rPr lang="es-ES" sz="1200" b="0" i="0" u="none" baseline="0" dirty="0"/>
              <a:t>Filtro de vellón antiestático </a:t>
            </a:r>
            <a:br>
              <a:rPr lang="es-ES" sz="1200" b="0" i="0" u="none" baseline="0" dirty="0"/>
            </a:br>
            <a:r>
              <a:rPr lang="es-ES" sz="1200" b="0" i="0" u="none" baseline="0" dirty="0"/>
              <a:t>de clase M + válvula de guillotina</a:t>
            </a:r>
          </a:p>
        </p:txBody>
      </p:sp>
      <p:sp>
        <p:nvSpPr>
          <p:cNvPr id="30" name="CasellaDiTesto 53">
            <a:extLst>
              <a:ext uri="{FF2B5EF4-FFF2-40B4-BE49-F238E27FC236}">
                <a16:creationId xmlns:a16="http://schemas.microsoft.com/office/drawing/2014/main" id="{DCFA591C-B5AF-EDB3-93F0-26CD42A1A1A2}"/>
              </a:ext>
            </a:extLst>
          </p:cNvPr>
          <p:cNvSpPr txBox="1"/>
          <p:nvPr/>
        </p:nvSpPr>
        <p:spPr>
          <a:xfrm>
            <a:off x="3304019" y="4803518"/>
            <a:ext cx="1875239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/>
            <a:r>
              <a:rPr lang="en-US" sz="1100" dirty="0"/>
              <a:t>Aire de </a:t>
            </a:r>
            <a:r>
              <a:rPr lang="en-US" sz="1100" dirty="0" err="1"/>
              <a:t>proceso</a:t>
            </a:r>
            <a:r>
              <a:rPr lang="en-US" sz="1100" dirty="0"/>
              <a:t> </a:t>
            </a:r>
            <a:r>
              <a:rPr lang="en-US" sz="1100" dirty="0" err="1"/>
              <a:t>limpio</a:t>
            </a:r>
            <a:endParaRPr lang="en-US" sz="1100" dirty="0"/>
          </a:p>
        </p:txBody>
      </p:sp>
      <p:sp>
        <p:nvSpPr>
          <p:cNvPr id="31" name="CasellaDiTesto 55">
            <a:extLst>
              <a:ext uri="{FF2B5EF4-FFF2-40B4-BE49-F238E27FC236}">
                <a16:creationId xmlns:a16="http://schemas.microsoft.com/office/drawing/2014/main" id="{B8DC0A8C-B9F4-1151-29AB-69B9B418010B}"/>
              </a:ext>
            </a:extLst>
          </p:cNvPr>
          <p:cNvSpPr txBox="1"/>
          <p:nvPr/>
        </p:nvSpPr>
        <p:spPr>
          <a:xfrm>
            <a:off x="968123" y="5660694"/>
            <a:ext cx="17964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100" dirty="0"/>
              <a:t>Hasta 3 etapas de filtración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5AC377-C581-7D01-E40A-588A944CF25B}"/>
              </a:ext>
            </a:extLst>
          </p:cNvPr>
          <p:cNvGrpSpPr/>
          <p:nvPr/>
        </p:nvGrpSpPr>
        <p:grpSpPr>
          <a:xfrm>
            <a:off x="6464848" y="1770644"/>
            <a:ext cx="2204911" cy="3775985"/>
            <a:chOff x="6464848" y="1751594"/>
            <a:chExt cx="2204911" cy="3775985"/>
          </a:xfrm>
        </p:grpSpPr>
        <p:pic>
          <p:nvPicPr>
            <p:cNvPr id="25" name="Immagine 43">
              <a:extLst>
                <a:ext uri="{FF2B5EF4-FFF2-40B4-BE49-F238E27FC236}">
                  <a16:creationId xmlns:a16="http://schemas.microsoft.com/office/drawing/2014/main" id="{11A989E9-9E88-512C-A129-1378A4B8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66443" y="1751594"/>
              <a:ext cx="1917400" cy="3775985"/>
            </a:xfrm>
            <a:prstGeom prst="rect">
              <a:avLst/>
            </a:prstGeom>
          </p:spPr>
        </p:pic>
        <p:sp>
          <p:nvSpPr>
            <p:cNvPr id="26" name="Freeform: Shape 345">
              <a:extLst>
                <a:ext uri="{FF2B5EF4-FFF2-40B4-BE49-F238E27FC236}">
                  <a16:creationId xmlns:a16="http://schemas.microsoft.com/office/drawing/2014/main" id="{51EEBAF9-1DDE-B3C2-3FF0-3CA2E59CEA78}"/>
                </a:ext>
              </a:extLst>
            </p:cNvPr>
            <p:cNvSpPr/>
            <p:nvPr/>
          </p:nvSpPr>
          <p:spPr>
            <a:xfrm rot="10800000" flipH="1">
              <a:off x="8047353" y="1885778"/>
              <a:ext cx="622406" cy="140925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7" name="Connettore curvo 22">
              <a:extLst>
                <a:ext uri="{FF2B5EF4-FFF2-40B4-BE49-F238E27FC236}">
                  <a16:creationId xmlns:a16="http://schemas.microsoft.com/office/drawing/2014/main" id="{4256CBF3-EE75-6159-F2B3-EF2917FB8EF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114828" y="3087987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345">
              <a:extLst>
                <a:ext uri="{FF2B5EF4-FFF2-40B4-BE49-F238E27FC236}">
                  <a16:creationId xmlns:a16="http://schemas.microsoft.com/office/drawing/2014/main" id="{516F258A-4B35-A8E3-61EC-49775F5DE892}"/>
                </a:ext>
              </a:extLst>
            </p:cNvPr>
            <p:cNvSpPr/>
            <p:nvPr/>
          </p:nvSpPr>
          <p:spPr>
            <a:xfrm rot="10800000">
              <a:off x="6464848" y="1885779"/>
              <a:ext cx="568044" cy="124202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Figura a mano libera: forma 68">
              <a:extLst>
                <a:ext uri="{FF2B5EF4-FFF2-40B4-BE49-F238E27FC236}">
                  <a16:creationId xmlns:a16="http://schemas.microsoft.com/office/drawing/2014/main" id="{3D0D913E-A361-A25C-CD46-BB0837DB126F}"/>
                </a:ext>
              </a:extLst>
            </p:cNvPr>
            <p:cNvSpPr/>
            <p:nvPr/>
          </p:nvSpPr>
          <p:spPr>
            <a:xfrm>
              <a:off x="6912731" y="3284119"/>
              <a:ext cx="1243731" cy="1602893"/>
            </a:xfrm>
            <a:custGeom>
              <a:avLst/>
              <a:gdLst>
                <a:gd name="connsiteX0" fmla="*/ 1734383 w 1867318"/>
                <a:gd name="connsiteY0" fmla="*/ 252181 h 1911308"/>
                <a:gd name="connsiteX1" fmla="*/ 1692050 w 1867318"/>
                <a:gd name="connsiteY1" fmla="*/ 57447 h 1911308"/>
                <a:gd name="connsiteX2" fmla="*/ 1573516 w 1867318"/>
                <a:gd name="connsiteY2" fmla="*/ 23581 h 1911308"/>
                <a:gd name="connsiteX3" fmla="*/ 1497316 w 1867318"/>
                <a:gd name="connsiteY3" fmla="*/ 379181 h 1911308"/>
                <a:gd name="connsiteX4" fmla="*/ 362783 w 1867318"/>
                <a:gd name="connsiteY4" fmla="*/ 362247 h 1911308"/>
                <a:gd name="connsiteX5" fmla="*/ 32583 w 1867318"/>
                <a:gd name="connsiteY5" fmla="*/ 590847 h 1911308"/>
                <a:gd name="connsiteX6" fmla="*/ 49516 w 1867318"/>
                <a:gd name="connsiteY6" fmla="*/ 1606847 h 1911308"/>
                <a:gd name="connsiteX7" fmla="*/ 362783 w 1867318"/>
                <a:gd name="connsiteY7" fmla="*/ 1886247 h 1911308"/>
                <a:gd name="connsiteX8" fmla="*/ 1565050 w 1867318"/>
                <a:gd name="connsiteY8" fmla="*/ 1877781 h 1911308"/>
                <a:gd name="connsiteX9" fmla="*/ 1861383 w 1867318"/>
                <a:gd name="connsiteY9" fmla="*/ 1708447 h 1911308"/>
                <a:gd name="connsiteX10" fmla="*/ 1751316 w 1867318"/>
                <a:gd name="connsiteY10" fmla="*/ 1022647 h 1911308"/>
                <a:gd name="connsiteX11" fmla="*/ 1607383 w 1867318"/>
                <a:gd name="connsiteY11" fmla="*/ 827914 h 1911308"/>
                <a:gd name="connsiteX12" fmla="*/ 1708983 w 1867318"/>
                <a:gd name="connsiteY12" fmla="*/ 616247 h 1911308"/>
                <a:gd name="connsiteX13" fmla="*/ 1734383 w 1867318"/>
                <a:gd name="connsiteY13" fmla="*/ 252181 h 191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7318" h="1911308">
                  <a:moveTo>
                    <a:pt x="1734383" y="252181"/>
                  </a:moveTo>
                  <a:cubicBezTo>
                    <a:pt x="1731561" y="159048"/>
                    <a:pt x="1718861" y="95547"/>
                    <a:pt x="1692050" y="57447"/>
                  </a:cubicBezTo>
                  <a:cubicBezTo>
                    <a:pt x="1665239" y="19347"/>
                    <a:pt x="1605972" y="-30041"/>
                    <a:pt x="1573516" y="23581"/>
                  </a:cubicBezTo>
                  <a:cubicBezTo>
                    <a:pt x="1541060" y="77203"/>
                    <a:pt x="1699105" y="322737"/>
                    <a:pt x="1497316" y="379181"/>
                  </a:cubicBezTo>
                  <a:cubicBezTo>
                    <a:pt x="1295527" y="435625"/>
                    <a:pt x="606905" y="326969"/>
                    <a:pt x="362783" y="362247"/>
                  </a:cubicBezTo>
                  <a:cubicBezTo>
                    <a:pt x="118661" y="397525"/>
                    <a:pt x="84794" y="383414"/>
                    <a:pt x="32583" y="590847"/>
                  </a:cubicBezTo>
                  <a:cubicBezTo>
                    <a:pt x="-19628" y="798280"/>
                    <a:pt x="-5517" y="1390947"/>
                    <a:pt x="49516" y="1606847"/>
                  </a:cubicBezTo>
                  <a:cubicBezTo>
                    <a:pt x="104549" y="1822747"/>
                    <a:pt x="110194" y="1841091"/>
                    <a:pt x="362783" y="1886247"/>
                  </a:cubicBezTo>
                  <a:cubicBezTo>
                    <a:pt x="615372" y="1931403"/>
                    <a:pt x="1315283" y="1907414"/>
                    <a:pt x="1565050" y="1877781"/>
                  </a:cubicBezTo>
                  <a:cubicBezTo>
                    <a:pt x="1814817" y="1848148"/>
                    <a:pt x="1830339" y="1850969"/>
                    <a:pt x="1861383" y="1708447"/>
                  </a:cubicBezTo>
                  <a:cubicBezTo>
                    <a:pt x="1892427" y="1565925"/>
                    <a:pt x="1793649" y="1169402"/>
                    <a:pt x="1751316" y="1022647"/>
                  </a:cubicBezTo>
                  <a:cubicBezTo>
                    <a:pt x="1708983" y="875892"/>
                    <a:pt x="1614438" y="895647"/>
                    <a:pt x="1607383" y="827914"/>
                  </a:cubicBezTo>
                  <a:cubicBezTo>
                    <a:pt x="1600328" y="760181"/>
                    <a:pt x="1692050" y="717847"/>
                    <a:pt x="1708983" y="616247"/>
                  </a:cubicBezTo>
                  <a:cubicBezTo>
                    <a:pt x="1725916" y="514647"/>
                    <a:pt x="1737205" y="345314"/>
                    <a:pt x="1734383" y="252181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chemeClr val="tx1"/>
                </a:solidFill>
              </a:endParaRPr>
            </a:p>
          </p:txBody>
        </p:sp>
        <p:sp>
          <p:nvSpPr>
            <p:cNvPr id="32" name="Rettangolo 6">
              <a:extLst>
                <a:ext uri="{FF2B5EF4-FFF2-40B4-BE49-F238E27FC236}">
                  <a16:creationId xmlns:a16="http://schemas.microsoft.com/office/drawing/2014/main" id="{32A10522-405D-F54A-DE79-62F95C0C5E8E}"/>
                </a:ext>
              </a:extLst>
            </p:cNvPr>
            <p:cNvSpPr/>
            <p:nvPr/>
          </p:nvSpPr>
          <p:spPr>
            <a:xfrm>
              <a:off x="6988458" y="4019582"/>
              <a:ext cx="1058896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Filtro de bolsa de clase M</a:t>
              </a:r>
            </a:p>
          </p:txBody>
        </p:sp>
        <p:sp>
          <p:nvSpPr>
            <p:cNvPr id="35" name="Rettangolo 16">
              <a:extLst>
                <a:ext uri="{FF2B5EF4-FFF2-40B4-BE49-F238E27FC236}">
                  <a16:creationId xmlns:a16="http://schemas.microsoft.com/office/drawing/2014/main" id="{9B8F717B-FFD4-F327-A559-DEB09904F262}"/>
                </a:ext>
              </a:extLst>
            </p:cNvPr>
            <p:cNvSpPr/>
            <p:nvPr/>
          </p:nvSpPr>
          <p:spPr>
            <a:xfrm>
              <a:off x="7000277" y="2862135"/>
              <a:ext cx="10588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H14 HEPA</a:t>
              </a:r>
            </a:p>
          </p:txBody>
        </p:sp>
        <p:sp>
          <p:nvSpPr>
            <p:cNvPr id="36" name="Rettangolo 17">
              <a:extLst>
                <a:ext uri="{FF2B5EF4-FFF2-40B4-BE49-F238E27FC236}">
                  <a16:creationId xmlns:a16="http://schemas.microsoft.com/office/drawing/2014/main" id="{45C205EA-536F-CEF6-8B54-24BAEE6C9F3C}"/>
                </a:ext>
              </a:extLst>
            </p:cNvPr>
            <p:cNvSpPr/>
            <p:nvPr/>
          </p:nvSpPr>
          <p:spPr>
            <a:xfrm rot="19721719">
              <a:off x="6712612" y="1991221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  <p:sp>
          <p:nvSpPr>
            <p:cNvPr id="37" name="Rettangolo 18">
              <a:extLst>
                <a:ext uri="{FF2B5EF4-FFF2-40B4-BE49-F238E27FC236}">
                  <a16:creationId xmlns:a16="http://schemas.microsoft.com/office/drawing/2014/main" id="{A62EF1D3-F86E-208A-0C47-0E0DD29D1F66}"/>
                </a:ext>
              </a:extLst>
            </p:cNvPr>
            <p:cNvSpPr/>
            <p:nvPr/>
          </p:nvSpPr>
          <p:spPr>
            <a:xfrm rot="2291327">
              <a:off x="7581920" y="2001256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FC9512-4310-D450-8EA1-3817EC4CADF8}"/>
              </a:ext>
            </a:extLst>
          </p:cNvPr>
          <p:cNvGrpSpPr/>
          <p:nvPr/>
        </p:nvGrpSpPr>
        <p:grpSpPr>
          <a:xfrm>
            <a:off x="792678" y="1747202"/>
            <a:ext cx="2183064" cy="3705260"/>
            <a:chOff x="792678" y="1728152"/>
            <a:chExt cx="2183064" cy="3705260"/>
          </a:xfrm>
        </p:grpSpPr>
        <p:pic>
          <p:nvPicPr>
            <p:cNvPr id="20" name="Immagine 13">
              <a:extLst>
                <a:ext uri="{FF2B5EF4-FFF2-40B4-BE49-F238E27FC236}">
                  <a16:creationId xmlns:a16="http://schemas.microsoft.com/office/drawing/2014/main" id="{F62CC74D-82F3-DCA9-27AD-BF61C5A4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21018" y="1728152"/>
              <a:ext cx="1935037" cy="3705260"/>
            </a:xfrm>
            <a:prstGeom prst="rect">
              <a:avLst/>
            </a:prstGeom>
          </p:spPr>
        </p:pic>
        <p:sp>
          <p:nvSpPr>
            <p:cNvPr id="21" name="Freeform: Shape 345">
              <a:extLst>
                <a:ext uri="{FF2B5EF4-FFF2-40B4-BE49-F238E27FC236}">
                  <a16:creationId xmlns:a16="http://schemas.microsoft.com/office/drawing/2014/main" id="{00418032-AB61-0D50-0020-5BD7C676D5FA}"/>
                </a:ext>
              </a:extLst>
            </p:cNvPr>
            <p:cNvSpPr/>
            <p:nvPr/>
          </p:nvSpPr>
          <p:spPr>
            <a:xfrm rot="10800000" flipH="1">
              <a:off x="2302676" y="1885778"/>
              <a:ext cx="673066" cy="142271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2" name="Connettore curvo 22">
              <a:extLst>
                <a:ext uri="{FF2B5EF4-FFF2-40B4-BE49-F238E27FC236}">
                  <a16:creationId xmlns:a16="http://schemas.microsoft.com/office/drawing/2014/main" id="{EF53D3DA-F697-4B35-FE22-B299D71A54C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20811" y="3049938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345">
              <a:extLst>
                <a:ext uri="{FF2B5EF4-FFF2-40B4-BE49-F238E27FC236}">
                  <a16:creationId xmlns:a16="http://schemas.microsoft.com/office/drawing/2014/main" id="{9C8208F1-EE06-04B9-DCC3-8D7DA789E913}"/>
                </a:ext>
              </a:extLst>
            </p:cNvPr>
            <p:cNvSpPr/>
            <p:nvPr/>
          </p:nvSpPr>
          <p:spPr>
            <a:xfrm rot="10800000">
              <a:off x="792678" y="1885778"/>
              <a:ext cx="557763" cy="122067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/>
              <a:endParaRPr lang="en-US" sz="1200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Rettangolo 12">
              <a:extLst>
                <a:ext uri="{FF2B5EF4-FFF2-40B4-BE49-F238E27FC236}">
                  <a16:creationId xmlns:a16="http://schemas.microsoft.com/office/drawing/2014/main" id="{6F64CD1B-A593-7ACE-1A7F-E7B0A33D8338}"/>
                </a:ext>
              </a:extLst>
            </p:cNvPr>
            <p:cNvSpPr/>
            <p:nvPr/>
          </p:nvSpPr>
          <p:spPr>
            <a:xfrm>
              <a:off x="1316581" y="3567228"/>
              <a:ext cx="10588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Cartucho de clase M</a:t>
              </a:r>
            </a:p>
          </p:txBody>
        </p:sp>
        <p:sp>
          <p:nvSpPr>
            <p:cNvPr id="34" name="Rettangolo 14">
              <a:extLst>
                <a:ext uri="{FF2B5EF4-FFF2-40B4-BE49-F238E27FC236}">
                  <a16:creationId xmlns:a16="http://schemas.microsoft.com/office/drawing/2014/main" id="{6B8ECD11-8521-99DE-D2CE-B2F3D773780C}"/>
                </a:ext>
              </a:extLst>
            </p:cNvPr>
            <p:cNvSpPr/>
            <p:nvPr/>
          </p:nvSpPr>
          <p:spPr>
            <a:xfrm>
              <a:off x="1350442" y="2862135"/>
              <a:ext cx="1058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H14 HEPA</a:t>
              </a:r>
            </a:p>
          </p:txBody>
        </p:sp>
        <p:sp>
          <p:nvSpPr>
            <p:cNvPr id="38" name="Rettangolo 19">
              <a:extLst>
                <a:ext uri="{FF2B5EF4-FFF2-40B4-BE49-F238E27FC236}">
                  <a16:creationId xmlns:a16="http://schemas.microsoft.com/office/drawing/2014/main" id="{B8FE9056-8D31-1405-469F-8E58E4A110B5}"/>
                </a:ext>
              </a:extLst>
            </p:cNvPr>
            <p:cNvSpPr/>
            <p:nvPr/>
          </p:nvSpPr>
          <p:spPr>
            <a:xfrm rot="19721719">
              <a:off x="1024116" y="2000970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  <p:sp>
          <p:nvSpPr>
            <p:cNvPr id="39" name="Rettangolo 20">
              <a:extLst>
                <a:ext uri="{FF2B5EF4-FFF2-40B4-BE49-F238E27FC236}">
                  <a16:creationId xmlns:a16="http://schemas.microsoft.com/office/drawing/2014/main" id="{D7A72EC9-84B7-34DE-0FE5-B2AE06F74BD7}"/>
                </a:ext>
              </a:extLst>
            </p:cNvPr>
            <p:cNvSpPr/>
            <p:nvPr/>
          </p:nvSpPr>
          <p:spPr>
            <a:xfrm rot="2115262">
              <a:off x="1889294" y="2011708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400" cap="none" dirty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</a:rPr>
                <a:t>E10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9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B956-A9D5-F29C-535C-B186818E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0A067B5-DE60-EA00-C696-4CA7D3CCF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951358-B356-95DA-F2AF-F012B883D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Trabajos que a realizar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A4248EA-F000-8AC7-C28D-9EA87E7300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s-ES"/>
              <a:t>INFORMACIÓN CONFIDENCIAL DE LA EMPRESA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84252F4-619A-8100-A350-5401D2FE44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7f75597d7fbcce4bb4c5659ebeb6e82c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937ca9a4be471557c120f3c6080bf290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6df868-51cc-4d63-9bd1-3347174802f5" xsi:nil="true"/>
    <lcf76f155ced4ddcb4097134ff3c332f xmlns="6903b321-3545-4bfc-b111-7702843b6d4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9F32AB-2989-4182-AD4A-BCBA42A20A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957957d-4a92-4580-a2cf-b69d4e975ccd"/>
    <ds:schemaRef ds:uri="4CFF4DF0-C362-4CE3-BC8D-D55629784E08"/>
    <ds:schemaRef ds:uri="1b808c17-2139-49cd-a317-8fc80a969d6a"/>
    <ds:schemaRef ds:uri="http://purl.org/dc/dcmitype/"/>
    <ds:schemaRef ds:uri="a51901c0-0402-4d12-9849-aea77cadd7ee"/>
    <ds:schemaRef ds:uri="http://schemas.microsoft.com/office/2006/metadata/properties"/>
    <ds:schemaRef ds:uri="http://purl.org/dc/elements/1.1/"/>
    <ds:schemaRef ds:uri="c56df868-51cc-4d63-9bd1-3347174802f5"/>
    <ds:schemaRef ds:uri="6903b321-3545-4bfc-b111-7702843b6d40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815</TotalTime>
  <Words>3360</Words>
  <Application>Microsoft Office PowerPoint</Application>
  <PresentationFormat>Panorámica</PresentationFormat>
  <Paragraphs>757</Paragraphs>
  <Slides>30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Courier New</vt:lpstr>
      <vt:lpstr>Roboto Black</vt:lpstr>
      <vt:lpstr>Roboto Bold</vt:lpstr>
      <vt:lpstr>Roboto Light</vt:lpstr>
      <vt:lpstr>Roboto Light italic</vt:lpstr>
      <vt:lpstr>Roboto regular</vt:lpstr>
      <vt:lpstr>Wingdings</vt:lpstr>
      <vt:lpstr>Nilfisk Toolbox_Standard_4-3</vt:lpstr>
      <vt:lpstr>think-cell Slide</vt:lpstr>
      <vt:lpstr>VHC010-VHC011 Gama de aspiradores mini-industriales de aire comprimido</vt:lpstr>
      <vt:lpstr>Agenda</vt:lpstr>
      <vt:lpstr>1</vt:lpstr>
      <vt:lpstr>VHC010 / VHC011 Z1</vt:lpstr>
      <vt:lpstr>Mini IVS</vt:lpstr>
      <vt:lpstr>Mini IVS</vt:lpstr>
      <vt:lpstr>Mini IVS</vt:lpstr>
      <vt:lpstr>Definición de producto: arquitectura de aire comprimido</vt:lpstr>
      <vt:lpstr>2</vt:lpstr>
      <vt:lpstr>Segmentos de interés y trabajos a realizar</vt:lpstr>
      <vt:lpstr>3</vt:lpstr>
      <vt:lpstr>Características principales y diseño</vt:lpstr>
      <vt:lpstr>Características principales y diseño</vt:lpstr>
      <vt:lpstr>PullClean™</vt:lpstr>
      <vt:lpstr>Sistema de bolsa segura</vt:lpstr>
      <vt:lpstr>4</vt:lpstr>
      <vt:lpstr>Mini IVS VHC010 Z1/EXP y VHC011 Z1/EXP</vt:lpstr>
      <vt:lpstr>Polvo combustible Mini IVS VHC010 y VHC011</vt:lpstr>
      <vt:lpstr>Soporte para accesorios</vt:lpstr>
      <vt:lpstr>Definición del producto</vt:lpstr>
      <vt:lpstr>Filtros VHC010 Z1 EXA </vt:lpstr>
      <vt:lpstr>Filtros VHC011 Z1 EXA </vt:lpstr>
      <vt:lpstr>5</vt:lpstr>
      <vt:lpstr>Datos técnicos UE-Reino Unido</vt:lpstr>
      <vt:lpstr>Datos técnicos (EE. UU.)</vt:lpstr>
      <vt:lpstr>6</vt:lpstr>
      <vt:lpstr>Denominación y jerarquía de productos</vt:lpstr>
      <vt:lpstr>Números de pieza y versiones disponibles en la fecha de presentación</vt:lpstr>
      <vt:lpstr>7</vt:lpstr>
      <vt:lpstr>La responsabilidad corporativa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Marzena Hensel</dc:creator>
  <cp:lastModifiedBy>Adrián Bora</cp:lastModifiedBy>
  <cp:revision>142</cp:revision>
  <dcterms:created xsi:type="dcterms:W3CDTF">2022-08-08T12:28:10Z</dcterms:created>
  <dcterms:modified xsi:type="dcterms:W3CDTF">2025-05-20T07:42:32Z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