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sldIdLst>
    <p:sldId id="273" r:id="rId5"/>
    <p:sldId id="286" r:id="rId6"/>
    <p:sldId id="2147483440" r:id="rId7"/>
    <p:sldId id="295" r:id="rId8"/>
    <p:sldId id="289" r:id="rId9"/>
    <p:sldId id="300" r:id="rId10"/>
    <p:sldId id="2147483421" r:id="rId11"/>
    <p:sldId id="296" r:id="rId12"/>
    <p:sldId id="301" r:id="rId13"/>
    <p:sldId id="302" r:id="rId14"/>
    <p:sldId id="2147483424" r:id="rId15"/>
    <p:sldId id="2147483427" r:id="rId16"/>
    <p:sldId id="2147483428" r:id="rId17"/>
    <p:sldId id="290" r:id="rId18"/>
    <p:sldId id="2147481289" r:id="rId19"/>
    <p:sldId id="2147483425" r:id="rId20"/>
    <p:sldId id="2147483426" r:id="rId21"/>
    <p:sldId id="2147483429" r:id="rId22"/>
    <p:sldId id="2147483430" r:id="rId23"/>
    <p:sldId id="2147483432" r:id="rId24"/>
    <p:sldId id="2147483433" r:id="rId25"/>
    <p:sldId id="2147483434" r:id="rId26"/>
    <p:sldId id="2147483435" r:id="rId27"/>
    <p:sldId id="291" r:id="rId28"/>
    <p:sldId id="2147483438" r:id="rId29"/>
    <p:sldId id="2147483422" r:id="rId30"/>
    <p:sldId id="2147483437" r:id="rId31"/>
    <p:sldId id="292" r:id="rId32"/>
    <p:sldId id="315" r:id="rId33"/>
    <p:sldId id="2147483436" r:id="rId34"/>
    <p:sldId id="316" r:id="rId35"/>
  </p:sldIdLst>
  <p:sldSz cx="12192000" cy="6858000"/>
  <p:notesSz cx="6797675" cy="9872663"/>
  <p:custDataLst>
    <p:tags r:id="rId37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86"/>
            <p14:sldId id="2147483440"/>
            <p14:sldId id="295"/>
            <p14:sldId id="289"/>
            <p14:sldId id="300"/>
            <p14:sldId id="2147483421"/>
            <p14:sldId id="296"/>
            <p14:sldId id="301"/>
            <p14:sldId id="302"/>
            <p14:sldId id="2147483424"/>
            <p14:sldId id="2147483427"/>
            <p14:sldId id="2147483428"/>
            <p14:sldId id="290"/>
            <p14:sldId id="2147481289"/>
            <p14:sldId id="2147483425"/>
            <p14:sldId id="2147483426"/>
            <p14:sldId id="2147483429"/>
            <p14:sldId id="2147483430"/>
            <p14:sldId id="2147483432"/>
            <p14:sldId id="2147483433"/>
            <p14:sldId id="2147483434"/>
            <p14:sldId id="2147483435"/>
            <p14:sldId id="291"/>
            <p14:sldId id="2147483438"/>
            <p14:sldId id="2147483422"/>
            <p14:sldId id="2147483437"/>
            <p14:sldId id="292"/>
            <p14:sldId id="315"/>
            <p14:sldId id="2147483436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90A06E89-F779-B871-2D47-CC82BD0308F6}" name="Anders Sandstrom" initials="AS" userId="S::asandstrom@nilfisk.com::56f87f27-b3c5-4c4a-b856-1e78615f87ab" providerId="AD"/>
  <p188:author id="{41597BBF-A003-4935-3E03-8438D0945FF6}" name="Tine Maribo" initials="TM" userId="S::tmaribo@nilfisk.com::541adeda-b521-4320-b16e-22c421cfdf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F232C"/>
    <a:srgbClr val="E3E3E3"/>
    <a:srgbClr val="FF66FF"/>
    <a:srgbClr val="8997A4"/>
    <a:srgbClr val="7C878E"/>
    <a:srgbClr val="000000"/>
    <a:srgbClr val="979797"/>
    <a:srgbClr val="4B4F54"/>
    <a:srgbClr val="606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6242" autoAdjust="0"/>
  </p:normalViewPr>
  <p:slideViewPr>
    <p:cSldViewPr snapToGrid="0">
      <p:cViewPr varScale="1">
        <p:scale>
          <a:sx n="111" d="100"/>
          <a:sy n="111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án Bora" userId="87776703-78bb-46fb-aaa4-c405ef74930d" providerId="ADAL" clId="{84D241C1-7F00-4E76-9976-DA3C9905F336}"/>
    <pc:docChg chg="custSel delSld modSld modSection">
      <pc:chgData name="Adrián Bora" userId="87776703-78bb-46fb-aaa4-c405ef74930d" providerId="ADAL" clId="{84D241C1-7F00-4E76-9976-DA3C9905F336}" dt="2025-06-18T07:42:43.618" v="33" actId="14100"/>
      <pc:docMkLst>
        <pc:docMk/>
      </pc:docMkLst>
      <pc:sldChg chg="addSp delSp modSp mod">
        <pc:chgData name="Adrián Bora" userId="87776703-78bb-46fb-aaa4-c405ef74930d" providerId="ADAL" clId="{84D241C1-7F00-4E76-9976-DA3C9905F336}" dt="2025-06-17T14:54:53.666" v="22" actId="478"/>
        <pc:sldMkLst>
          <pc:docMk/>
          <pc:sldMk cId="367387801" sldId="286"/>
        </pc:sldMkLst>
        <pc:spChg chg="mod">
          <ac:chgData name="Adrián Bora" userId="87776703-78bb-46fb-aaa4-c405ef74930d" providerId="ADAL" clId="{84D241C1-7F00-4E76-9976-DA3C9905F336}" dt="2025-06-17T14:53:50.679" v="7"/>
          <ac:spMkLst>
            <pc:docMk/>
            <pc:sldMk cId="367387801" sldId="286"/>
            <ac:spMk id="3" creationId="{0BF91D67-9E9A-47C3-A2DD-B2B75FB0456B}"/>
          </ac:spMkLst>
        </pc:spChg>
        <pc:spChg chg="mod">
          <ac:chgData name="Adrián Bora" userId="87776703-78bb-46fb-aaa4-c405ef74930d" providerId="ADAL" clId="{84D241C1-7F00-4E76-9976-DA3C9905F336}" dt="2025-06-17T14:54:19.388" v="14"/>
          <ac:spMkLst>
            <pc:docMk/>
            <pc:sldMk cId="367387801" sldId="286"/>
            <ac:spMk id="4" creationId="{7B9F07C7-0ECF-4BF5-A045-4D8036A58FB3}"/>
          </ac:spMkLst>
        </pc:spChg>
        <pc:spChg chg="mod">
          <ac:chgData name="Adrián Bora" userId="87776703-78bb-46fb-aaa4-c405ef74930d" providerId="ADAL" clId="{84D241C1-7F00-4E76-9976-DA3C9905F336}" dt="2025-06-17T14:54:27.985" v="15"/>
          <ac:spMkLst>
            <pc:docMk/>
            <pc:sldMk cId="367387801" sldId="286"/>
            <ac:spMk id="5" creationId="{EB004906-0AAE-4CB6-B00B-400B891D77F6}"/>
          </ac:spMkLst>
        </pc:spChg>
        <pc:spChg chg="mod">
          <ac:chgData name="Adrián Bora" userId="87776703-78bb-46fb-aaa4-c405ef74930d" providerId="ADAL" clId="{84D241C1-7F00-4E76-9976-DA3C9905F336}" dt="2025-06-17T14:54:37.994" v="17"/>
          <ac:spMkLst>
            <pc:docMk/>
            <pc:sldMk cId="367387801" sldId="286"/>
            <ac:spMk id="6" creationId="{42542A51-367A-4167-9752-5079572B4A15}"/>
          </ac:spMkLst>
        </pc:spChg>
        <pc:spChg chg="mod">
          <ac:chgData name="Adrián Bora" userId="87776703-78bb-46fb-aaa4-c405ef74930d" providerId="ADAL" clId="{84D241C1-7F00-4E76-9976-DA3C9905F336}" dt="2025-06-17T14:54:48.431" v="18"/>
          <ac:spMkLst>
            <pc:docMk/>
            <pc:sldMk cId="367387801" sldId="286"/>
            <ac:spMk id="7" creationId="{40E66796-D33F-46D4-A7D4-01899DA7D614}"/>
          </ac:spMkLst>
        </pc:spChg>
        <pc:spChg chg="del">
          <ac:chgData name="Adrián Bora" userId="87776703-78bb-46fb-aaa4-c405ef74930d" providerId="ADAL" clId="{84D241C1-7F00-4E76-9976-DA3C9905F336}" dt="2025-06-17T14:54:50.483" v="19" actId="478"/>
          <ac:spMkLst>
            <pc:docMk/>
            <pc:sldMk cId="367387801" sldId="286"/>
            <ac:spMk id="8" creationId="{047B1944-3895-4DE5-AE50-969FBC4D89E9}"/>
          </ac:spMkLst>
        </pc:spChg>
        <pc:spChg chg="del">
          <ac:chgData name="Adrián Bora" userId="87776703-78bb-46fb-aaa4-c405ef74930d" providerId="ADAL" clId="{84D241C1-7F00-4E76-9976-DA3C9905F336}" dt="2025-06-17T14:54:51.131" v="20" actId="478"/>
          <ac:spMkLst>
            <pc:docMk/>
            <pc:sldMk cId="367387801" sldId="286"/>
            <ac:spMk id="14" creationId="{C7ECDD9B-83F9-4C79-A91C-A8CE741C51C9}"/>
          </ac:spMkLst>
        </pc:spChg>
        <pc:spChg chg="add del mod">
          <ac:chgData name="Adrián Bora" userId="87776703-78bb-46fb-aaa4-c405ef74930d" providerId="ADAL" clId="{84D241C1-7F00-4E76-9976-DA3C9905F336}" dt="2025-06-17T14:54:53.666" v="22" actId="478"/>
          <ac:spMkLst>
            <pc:docMk/>
            <pc:sldMk cId="367387801" sldId="286"/>
            <ac:spMk id="18" creationId="{AB0FF4EA-5FD3-C254-0438-F0439F69A0A5}"/>
          </ac:spMkLst>
        </pc:spChg>
        <pc:spChg chg="add del mod">
          <ac:chgData name="Adrián Bora" userId="87776703-78bb-46fb-aaa4-c405ef74930d" providerId="ADAL" clId="{84D241C1-7F00-4E76-9976-DA3C9905F336}" dt="2025-06-17T14:54:52.861" v="21" actId="478"/>
          <ac:spMkLst>
            <pc:docMk/>
            <pc:sldMk cId="367387801" sldId="286"/>
            <ac:spMk id="21" creationId="{4651E00E-A8FB-3BBE-B7F7-B0F42E53CAA9}"/>
          </ac:spMkLst>
        </pc:spChg>
      </pc:sldChg>
      <pc:sldChg chg="del">
        <pc:chgData name="Adrián Bora" userId="87776703-78bb-46fb-aaa4-c405ef74930d" providerId="ADAL" clId="{84D241C1-7F00-4E76-9976-DA3C9905F336}" dt="2025-06-17T14:53:38.653" v="0" actId="47"/>
        <pc:sldMkLst>
          <pc:docMk/>
          <pc:sldMk cId="1359271918" sldId="287"/>
        </pc:sldMkLst>
      </pc:sldChg>
      <pc:sldChg chg="del">
        <pc:chgData name="Adrián Bora" userId="87776703-78bb-46fb-aaa4-c405ef74930d" providerId="ADAL" clId="{84D241C1-7F00-4E76-9976-DA3C9905F336}" dt="2025-06-17T14:53:42.071" v="4" actId="47"/>
        <pc:sldMkLst>
          <pc:docMk/>
          <pc:sldMk cId="644846761" sldId="288"/>
        </pc:sldMkLst>
      </pc:sldChg>
      <pc:sldChg chg="modSp mod">
        <pc:chgData name="Adrián Bora" userId="87776703-78bb-46fb-aaa4-c405ef74930d" providerId="ADAL" clId="{84D241C1-7F00-4E76-9976-DA3C9905F336}" dt="2025-06-17T14:53:56.992" v="9" actId="20577"/>
        <pc:sldMkLst>
          <pc:docMk/>
          <pc:sldMk cId="3855846753" sldId="289"/>
        </pc:sldMkLst>
        <pc:spChg chg="mod">
          <ac:chgData name="Adrián Bora" userId="87776703-78bb-46fb-aaa4-c405ef74930d" providerId="ADAL" clId="{84D241C1-7F00-4E76-9976-DA3C9905F336}" dt="2025-06-17T14:53:56.992" v="9" actId="20577"/>
          <ac:spMkLst>
            <pc:docMk/>
            <pc:sldMk cId="3855846753" sldId="289"/>
            <ac:spMk id="18" creationId="{369F032D-5A26-BF3D-30B1-8AABCBC9CB16}"/>
          </ac:spMkLst>
        </pc:spChg>
      </pc:sldChg>
      <pc:sldChg chg="modSp mod">
        <pc:chgData name="Adrián Bora" userId="87776703-78bb-46fb-aaa4-c405ef74930d" providerId="ADAL" clId="{84D241C1-7F00-4E76-9976-DA3C9905F336}" dt="2025-06-17T14:54:01.254" v="10" actId="20577"/>
        <pc:sldMkLst>
          <pc:docMk/>
          <pc:sldMk cId="4038780384" sldId="290"/>
        </pc:sldMkLst>
        <pc:spChg chg="mod">
          <ac:chgData name="Adrián Bora" userId="87776703-78bb-46fb-aaa4-c405ef74930d" providerId="ADAL" clId="{84D241C1-7F00-4E76-9976-DA3C9905F336}" dt="2025-06-17T14:54:01.254" v="10" actId="20577"/>
          <ac:spMkLst>
            <pc:docMk/>
            <pc:sldMk cId="4038780384" sldId="290"/>
            <ac:spMk id="18" creationId="{369F032D-5A26-BF3D-30B1-8AABCBC9CB16}"/>
          </ac:spMkLst>
        </pc:spChg>
      </pc:sldChg>
      <pc:sldChg chg="modSp mod">
        <pc:chgData name="Adrián Bora" userId="87776703-78bb-46fb-aaa4-c405ef74930d" providerId="ADAL" clId="{84D241C1-7F00-4E76-9976-DA3C9905F336}" dt="2025-06-17T14:54:06.044" v="12" actId="20577"/>
        <pc:sldMkLst>
          <pc:docMk/>
          <pc:sldMk cId="2993228674" sldId="291"/>
        </pc:sldMkLst>
        <pc:spChg chg="mod">
          <ac:chgData name="Adrián Bora" userId="87776703-78bb-46fb-aaa4-c405ef74930d" providerId="ADAL" clId="{84D241C1-7F00-4E76-9976-DA3C9905F336}" dt="2025-06-17T14:54:06.044" v="12" actId="20577"/>
          <ac:spMkLst>
            <pc:docMk/>
            <pc:sldMk cId="2993228674" sldId="291"/>
            <ac:spMk id="18" creationId="{369F032D-5A26-BF3D-30B1-8AABCBC9CB16}"/>
          </ac:spMkLst>
        </pc:spChg>
      </pc:sldChg>
      <pc:sldChg chg="modSp mod">
        <pc:chgData name="Adrián Bora" userId="87776703-78bb-46fb-aaa4-c405ef74930d" providerId="ADAL" clId="{84D241C1-7F00-4E76-9976-DA3C9905F336}" dt="2025-06-17T14:54:09.271" v="13" actId="20577"/>
        <pc:sldMkLst>
          <pc:docMk/>
          <pc:sldMk cId="1170097626" sldId="292"/>
        </pc:sldMkLst>
        <pc:spChg chg="mod">
          <ac:chgData name="Adrián Bora" userId="87776703-78bb-46fb-aaa4-c405ef74930d" providerId="ADAL" clId="{84D241C1-7F00-4E76-9976-DA3C9905F336}" dt="2025-06-17T14:54:09.271" v="13" actId="20577"/>
          <ac:spMkLst>
            <pc:docMk/>
            <pc:sldMk cId="1170097626" sldId="292"/>
            <ac:spMk id="18" creationId="{369F032D-5A26-BF3D-30B1-8AABCBC9CB16}"/>
          </ac:spMkLst>
        </pc:spChg>
      </pc:sldChg>
      <pc:sldChg chg="del">
        <pc:chgData name="Adrián Bora" userId="87776703-78bb-46fb-aaa4-c405ef74930d" providerId="ADAL" clId="{84D241C1-7F00-4E76-9976-DA3C9905F336}" dt="2025-06-17T14:53:39.979" v="1" actId="47"/>
        <pc:sldMkLst>
          <pc:docMk/>
          <pc:sldMk cId="4275742245" sldId="293"/>
        </pc:sldMkLst>
      </pc:sldChg>
      <pc:sldChg chg="del">
        <pc:chgData name="Adrián Bora" userId="87776703-78bb-46fb-aaa4-c405ef74930d" providerId="ADAL" clId="{84D241C1-7F00-4E76-9976-DA3C9905F336}" dt="2025-06-18T07:42:01.010" v="26" actId="47"/>
        <pc:sldMkLst>
          <pc:docMk/>
          <pc:sldMk cId="2891210980" sldId="311"/>
        </pc:sldMkLst>
      </pc:sldChg>
      <pc:sldChg chg="delSp mod">
        <pc:chgData name="Adrián Bora" userId="87776703-78bb-46fb-aaa4-c405ef74930d" providerId="ADAL" clId="{84D241C1-7F00-4E76-9976-DA3C9905F336}" dt="2025-06-17T14:55:07.709" v="23" actId="478"/>
        <pc:sldMkLst>
          <pc:docMk/>
          <pc:sldMk cId="3550377065" sldId="315"/>
        </pc:sldMkLst>
        <pc:spChg chg="del">
          <ac:chgData name="Adrián Bora" userId="87776703-78bb-46fb-aaa4-c405ef74930d" providerId="ADAL" clId="{84D241C1-7F00-4E76-9976-DA3C9905F336}" dt="2025-06-17T14:55:07.709" v="23" actId="478"/>
          <ac:spMkLst>
            <pc:docMk/>
            <pc:sldMk cId="3550377065" sldId="315"/>
            <ac:spMk id="6" creationId="{1DA684F8-F045-6EAF-3DC7-3D7D21BFA554}"/>
          </ac:spMkLst>
        </pc:spChg>
      </pc:sldChg>
      <pc:sldChg chg="del">
        <pc:chgData name="Adrián Bora" userId="87776703-78bb-46fb-aaa4-c405ef74930d" providerId="ADAL" clId="{84D241C1-7F00-4E76-9976-DA3C9905F336}" dt="2025-06-17T14:53:43.438" v="6" actId="47"/>
        <pc:sldMkLst>
          <pc:docMk/>
          <pc:sldMk cId="986642287" sldId="7853"/>
        </pc:sldMkLst>
      </pc:sldChg>
      <pc:sldChg chg="del">
        <pc:chgData name="Adrián Bora" userId="87776703-78bb-46fb-aaa4-c405ef74930d" providerId="ADAL" clId="{84D241C1-7F00-4E76-9976-DA3C9905F336}" dt="2025-06-17T14:53:40.641" v="2" actId="47"/>
        <pc:sldMkLst>
          <pc:docMk/>
          <pc:sldMk cId="2310807376" sldId="2147473905"/>
        </pc:sldMkLst>
      </pc:sldChg>
      <pc:sldChg chg="del">
        <pc:chgData name="Adrián Bora" userId="87776703-78bb-46fb-aaa4-c405ef74930d" providerId="ADAL" clId="{84D241C1-7F00-4E76-9976-DA3C9905F336}" dt="2025-06-17T14:53:42.711" v="5" actId="47"/>
        <pc:sldMkLst>
          <pc:docMk/>
          <pc:sldMk cId="1102720298" sldId="2147481265"/>
        </pc:sldMkLst>
      </pc:sldChg>
      <pc:sldChg chg="modSp mod">
        <pc:chgData name="Adrián Bora" userId="87776703-78bb-46fb-aaa4-c405ef74930d" providerId="ADAL" clId="{84D241C1-7F00-4E76-9976-DA3C9905F336}" dt="2025-06-18T07:42:32.978" v="31" actId="14100"/>
        <pc:sldMkLst>
          <pc:docMk/>
          <pc:sldMk cId="1198691327" sldId="2147483422"/>
        </pc:sldMkLst>
        <pc:graphicFrameChg chg="mod modGraphic">
          <ac:chgData name="Adrián Bora" userId="87776703-78bb-46fb-aaa4-c405ef74930d" providerId="ADAL" clId="{84D241C1-7F00-4E76-9976-DA3C9905F336}" dt="2025-06-18T07:42:32.978" v="31" actId="14100"/>
          <ac:graphicFrameMkLst>
            <pc:docMk/>
            <pc:sldMk cId="1198691327" sldId="2147483422"/>
            <ac:graphicFrameMk id="6" creationId="{8357BAA2-4192-B424-C7B1-EA1710C06A3E}"/>
          </ac:graphicFrameMkLst>
        </pc:graphicFrameChg>
      </pc:sldChg>
      <pc:sldChg chg="modSp mod">
        <pc:chgData name="Adrián Bora" userId="87776703-78bb-46fb-aaa4-c405ef74930d" providerId="ADAL" clId="{84D241C1-7F00-4E76-9976-DA3C9905F336}" dt="2025-06-18T07:41:47.754" v="25" actId="20577"/>
        <pc:sldMkLst>
          <pc:docMk/>
          <pc:sldMk cId="102235010" sldId="2147483424"/>
        </pc:sldMkLst>
        <pc:spChg chg="mod">
          <ac:chgData name="Adrián Bora" userId="87776703-78bb-46fb-aaa4-c405ef74930d" providerId="ADAL" clId="{84D241C1-7F00-4E76-9976-DA3C9905F336}" dt="2025-06-18T07:41:45.780" v="24" actId="20577"/>
          <ac:spMkLst>
            <pc:docMk/>
            <pc:sldMk cId="102235010" sldId="2147483424"/>
            <ac:spMk id="10" creationId="{8977FFE8-66C8-A7B3-80A7-5113E3E4758A}"/>
          </ac:spMkLst>
        </pc:spChg>
        <pc:graphicFrameChg chg="modGraphic">
          <ac:chgData name="Adrián Bora" userId="87776703-78bb-46fb-aaa4-c405ef74930d" providerId="ADAL" clId="{84D241C1-7F00-4E76-9976-DA3C9905F336}" dt="2025-06-18T07:41:47.754" v="25" actId="20577"/>
          <ac:graphicFrameMkLst>
            <pc:docMk/>
            <pc:sldMk cId="102235010" sldId="2147483424"/>
            <ac:graphicFrameMk id="2" creationId="{9C05C44D-0EC8-7C8D-DF64-3BEF87055914}"/>
          </ac:graphicFrameMkLst>
        </pc:graphicFrameChg>
      </pc:sldChg>
      <pc:sldChg chg="modSp mod">
        <pc:chgData name="Adrián Bora" userId="87776703-78bb-46fb-aaa4-c405ef74930d" providerId="ADAL" clId="{84D241C1-7F00-4E76-9976-DA3C9905F336}" dt="2025-06-18T07:42:43.618" v="33" actId="14100"/>
        <pc:sldMkLst>
          <pc:docMk/>
          <pc:sldMk cId="955779430" sldId="2147483437"/>
        </pc:sldMkLst>
        <pc:graphicFrameChg chg="modGraphic">
          <ac:chgData name="Adrián Bora" userId="87776703-78bb-46fb-aaa4-c405ef74930d" providerId="ADAL" clId="{84D241C1-7F00-4E76-9976-DA3C9905F336}" dt="2025-06-18T07:42:43.618" v="33" actId="14100"/>
          <ac:graphicFrameMkLst>
            <pc:docMk/>
            <pc:sldMk cId="955779430" sldId="2147483437"/>
            <ac:graphicFrameMk id="6" creationId="{D1E178F2-F33D-69FD-D500-302973951C44}"/>
          </ac:graphicFrameMkLst>
        </pc:graphicFrameChg>
      </pc:sldChg>
      <pc:sldChg chg="modSp mod">
        <pc:chgData name="Adrián Bora" userId="87776703-78bb-46fb-aaa4-c405ef74930d" providerId="ADAL" clId="{84D241C1-7F00-4E76-9976-DA3C9905F336}" dt="2025-06-18T07:42:23.278" v="29" actId="14100"/>
        <pc:sldMkLst>
          <pc:docMk/>
          <pc:sldMk cId="1902197252" sldId="2147483438"/>
        </pc:sldMkLst>
        <pc:graphicFrameChg chg="mod modGraphic">
          <ac:chgData name="Adrián Bora" userId="87776703-78bb-46fb-aaa4-c405ef74930d" providerId="ADAL" clId="{84D241C1-7F00-4E76-9976-DA3C9905F336}" dt="2025-06-18T07:42:23.278" v="29" actId="14100"/>
          <ac:graphicFrameMkLst>
            <pc:docMk/>
            <pc:sldMk cId="1902197252" sldId="2147483438"/>
            <ac:graphicFrameMk id="6" creationId="{87CAFB96-2CF0-F32D-1FFF-094A8D4D8770}"/>
          </ac:graphicFrameMkLst>
        </pc:graphicFrameChg>
      </pc:sldChg>
      <pc:sldChg chg="del">
        <pc:chgData name="Adrián Bora" userId="87776703-78bb-46fb-aaa4-c405ef74930d" providerId="ADAL" clId="{84D241C1-7F00-4E76-9976-DA3C9905F336}" dt="2025-06-17T14:53:41.294" v="3" actId="47"/>
        <pc:sldMkLst>
          <pc:docMk/>
          <pc:sldMk cId="4119217843" sldId="2147483439"/>
        </pc:sldMkLst>
      </pc:sldChg>
      <pc:sldChg chg="modSp mod">
        <pc:chgData name="Adrián Bora" userId="87776703-78bb-46fb-aaa4-c405ef74930d" providerId="ADAL" clId="{84D241C1-7F00-4E76-9976-DA3C9905F336}" dt="2025-06-17T14:53:54.705" v="8" actId="20577"/>
        <pc:sldMkLst>
          <pc:docMk/>
          <pc:sldMk cId="285340761" sldId="2147483440"/>
        </pc:sldMkLst>
        <pc:spChg chg="mod">
          <ac:chgData name="Adrián Bora" userId="87776703-78bb-46fb-aaa4-c405ef74930d" providerId="ADAL" clId="{84D241C1-7F00-4E76-9976-DA3C9905F336}" dt="2025-06-17T14:53:54.705" v="8" actId="20577"/>
          <ac:spMkLst>
            <pc:docMk/>
            <pc:sldMk cId="285340761" sldId="2147483440"/>
            <ac:spMk id="18" creationId="{403C04E4-358C-4E5A-4D36-ED0BD3DE5975}"/>
          </ac:spMkLst>
        </pc:spChg>
      </pc:sldChg>
      <pc:sldMasterChg chg="delSldLayout">
        <pc:chgData name="Adrián Bora" userId="87776703-78bb-46fb-aaa4-c405ef74930d" providerId="ADAL" clId="{84D241C1-7F00-4E76-9976-DA3C9905F336}" dt="2025-06-17T14:53:43.438" v="6" actId="47"/>
        <pc:sldMasterMkLst>
          <pc:docMk/>
          <pc:sldMasterMk cId="2566565658" sldId="2147483648"/>
        </pc:sldMasterMkLst>
        <pc:sldLayoutChg chg="del">
          <pc:chgData name="Adrián Bora" userId="87776703-78bb-46fb-aaa4-c405ef74930d" providerId="ADAL" clId="{84D241C1-7F00-4E76-9976-DA3C9905F336}" dt="2025-06-17T14:53:43.438" v="6" actId="47"/>
          <pc:sldLayoutMkLst>
            <pc:docMk/>
            <pc:sldMasterMk cId="2566565658" sldId="2147483648"/>
            <pc:sldLayoutMk cId="2403057341" sldId="2147483737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49688EB-5BE3-4052-8F25-341B32A09359}" type="datetime1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465B266F-2144-4F8A-9B9C-79A19BA45583}" type="datetime1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05F4D082-6101-4154-9FC3-42A0C3E8FA78}" type="datetime1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495B63-2B80-4760-A8DA-9CC8F66B26A4}" type="datetime1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DA2E2A-CCA7-4312-A4B4-A803EF3846E8}" type="datetime1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1559F39-7604-433D-B20E-FDAE0C9C11F5}" type="datetime1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BEAA385-E5AC-438A-B226-8566CB01704B}" type="datetime1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A4A8FDE-8EE2-4923-B6D5-101F3B0E0B63}" type="datetime1">
              <a:rPr lang="en-US" smtClean="0"/>
              <a:t>6/18/2025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E1700102-8F4B-42E1-B231-2D013767CEDD}" type="datetime1">
              <a:rPr lang="en-US" smtClean="0"/>
              <a:t>6/18/2025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978CC09F-6B9C-41D4-9889-3DB3B202179A}" type="datetime1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585774A5-2019-426A-A354-C1887D6318E1}" type="datetime1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D1B784CA-BE98-4555-8AD0-C0908C7D1A59}" type="datetime1">
              <a:rPr lang="en-US" smtClean="0"/>
              <a:t>6/18/2025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4E6847F-7942-4E49-8F90-E9AA537A6DAC}" type="datetime1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9CD27C-3293-467F-8B9B-73F015B2891E}" type="datetime1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1E8989-B0CF-418F-8679-A08552FB0181}" type="datetime1">
              <a:rPr lang="en-US" smtClean="0"/>
              <a:t>6/18/2025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B0479A9-5AF5-4242-981E-90489970DECB}" type="datetime1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E59E01C-C20D-4AAC-BB62-C5CAEDA45EF8}" type="datetime1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37F45E71-2FF3-4D61-82F3-0F7B03DD2C3E}" type="datetime1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CONFIDENCIAL DA EMPRESA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jpe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B06B625-EA4A-6CF6-C330-BFDBD6F383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73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518393-3EFA-C8FC-8F45-365CAA4E8E5C}"/>
              </a:ext>
            </a:extLst>
          </p:cNvPr>
          <p:cNvSpPr/>
          <p:nvPr/>
        </p:nvSpPr>
        <p:spPr>
          <a:xfrm>
            <a:off x="0" y="-1"/>
            <a:ext cx="12192000" cy="627379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58000">
                <a:srgbClr val="28313F">
                  <a:alpha val="0"/>
                </a:srgbClr>
              </a:gs>
              <a:gs pos="100000">
                <a:schemeClr val="tx1">
                  <a:alpha val="90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2621"/>
            <a:ext cx="11233150" cy="1169582"/>
          </a:xfrm>
        </p:spPr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  <a:latin typeface="+mn-lt"/>
              </a:rPr>
              <a:t>SW3000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Varredora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condutor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sentado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81E04C-B3A9-C0B3-C5F5-74FC547541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sz="1800" b="0" dirty="0">
                <a:latin typeface="+mn-lt"/>
              </a:rPr>
              <a:t>Funcionalidades chave ROS1300 VS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E97419-365D-C410-F2CE-BC89AAD4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Funcionalidades</a:t>
            </a:r>
            <a:r>
              <a:rPr lang="en-US" dirty="0"/>
              <a:t> e </a:t>
            </a:r>
            <a:r>
              <a:rPr lang="en-US" dirty="0" err="1"/>
              <a:t>benefícios</a:t>
            </a:r>
            <a:r>
              <a:rPr lang="en-US" dirty="0"/>
              <a:t> </a:t>
            </a:r>
            <a:r>
              <a:rPr lang="en-US" dirty="0" err="1"/>
              <a:t>essenciais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FBD65-B9C5-D6A9-3EE6-94FC36E30E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6FFF7-254C-F8A0-649B-EFAFAA567E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" name="Tabella 17">
            <a:extLst>
              <a:ext uri="{FF2B5EF4-FFF2-40B4-BE49-F238E27FC236}">
                <a16:creationId xmlns:a16="http://schemas.microsoft.com/office/drawing/2014/main" id="{9DEECC88-29C6-F177-2D70-7637FCBD8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34211"/>
              </p:ext>
            </p:extLst>
          </p:nvPr>
        </p:nvGraphicFramePr>
        <p:xfrm>
          <a:off x="484632" y="1417320"/>
          <a:ext cx="11228832" cy="3026664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82219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Especificações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ROS1300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 vs. ROS1300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Sistema de arranque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Chave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Código PIN ou FOB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da-DK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Depósito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130 L aço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Duplo 50 L plástico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Visor de informação LCD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Sim, básico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Sim, standard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Luz azul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Luz de trabalho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Ajuste da vassoura principal pelo operador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Depósito de água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 L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 L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208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Carregador integrado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iões de lítio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036D-D23D-CCF3-5E0B-796987457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7">
            <a:extLst>
              <a:ext uri="{FF2B5EF4-FFF2-40B4-BE49-F238E27FC236}">
                <a16:creationId xmlns:a16="http://schemas.microsoft.com/office/drawing/2014/main" id="{9C05C44D-0EC8-7C8D-DF64-3BEF87055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99151"/>
              </p:ext>
            </p:extLst>
          </p:nvPr>
        </p:nvGraphicFramePr>
        <p:xfrm>
          <a:off x="484632" y="1417320"/>
          <a:ext cx="11228832" cy="420928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82219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Especificações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SR1101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SW3000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SR1101 vs.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Sistema de arranque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Chave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Código PIN ou FOB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da-DK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Depósito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70 L aço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Duplo 50 L plástico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Visor de informação LCD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Sim, avançado </a:t>
                      </a: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Luz azul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Luz de trabalho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Ajuste da vassoura principal pelo operador 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Carregador integrado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iões de lítio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Pontos de contacto coloridos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DustGuard™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 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Um botão de arranque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Controlo de velocidade da vassoura lateral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Porta de carregamento por USB</a:t>
                      </a:r>
                    </a:p>
                  </a:txBody>
                  <a:tcPr marL="72000" marR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Não</a:t>
                      </a:r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Sim</a:t>
                      </a:r>
                      <a:endParaRPr lang="pt-p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77FFE8-66C8-A7B3-80A7-5113E3E47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sz="1800" b="0" dirty="0">
                <a:latin typeface="+mn-lt"/>
              </a:rPr>
              <a:t>Funcionalidades chave SR1101 VS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9DB053-CC06-375C-C4FE-3506C7BA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i="0" u="none" baseline="0" dirty="0"/>
              <a:t>Funcionalidades e benefícios essenciais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98DE2-005D-1B91-B57D-5815351B9A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96D16-D459-595C-370B-C75852061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D7332-B2C2-B882-0416-F1D35782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rgbClr val="E3E3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51A666-3B6C-A379-7E2E-119B93EA7D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255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36E11-5903-8393-B4B2-A887DD55F8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E5911-7536-8FC0-A95C-59E2634226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8F364-181C-23D8-C48D-8D649535CC19}"/>
              </a:ext>
            </a:extLst>
          </p:cNvPr>
          <p:cNvSpPr txBox="1"/>
          <p:nvPr/>
        </p:nvSpPr>
        <p:spPr>
          <a:xfrm>
            <a:off x="484633" y="5196582"/>
            <a:ext cx="2087656" cy="1077218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Ligue </a:t>
            </a:r>
            <a:r>
              <a:rPr lang="pt-pt" sz="1600" b="0" i="0" u="none" baseline="0" dirty="0"/>
              <a:t>a máquina premindo o botão </a:t>
            </a:r>
            <a:br>
              <a:rPr lang="pt-pt" sz="1600" b="0" i="0" u="none" baseline="0" dirty="0"/>
            </a:br>
            <a:endParaRPr lang="pt-pt" sz="1600" b="0" i="0" u="none" baseline="0" dirty="0"/>
          </a:p>
          <a:p>
            <a:endParaRPr lang="pt-pt" sz="1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A5FCCC-5594-EB36-ADC8-396F5CF64B35}"/>
              </a:ext>
            </a:extLst>
          </p:cNvPr>
          <p:cNvCxnSpPr>
            <a:cxnSpLocks/>
          </p:cNvCxnSpPr>
          <p:nvPr/>
        </p:nvCxnSpPr>
        <p:spPr>
          <a:xfrm flipV="1">
            <a:off x="2450970" y="4418091"/>
            <a:ext cx="2130083" cy="1171150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A57E02-4483-C503-1D67-E7FE30459320}"/>
              </a:ext>
            </a:extLst>
          </p:cNvPr>
          <p:cNvSpPr txBox="1"/>
          <p:nvPr/>
        </p:nvSpPr>
        <p:spPr>
          <a:xfrm>
            <a:off x="9961469" y="5196582"/>
            <a:ext cx="1728444" cy="1077218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l" rtl="0"/>
            <a:r>
              <a:rPr lang="pt-pt" sz="1600" b="0" i="0" u="none" baseline="0" dirty="0"/>
              <a:t>Introduza o código PIN para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ativar</a:t>
            </a:r>
            <a:r>
              <a:rPr lang="pt-pt" sz="1600" b="0" i="0" u="none" baseline="0" dirty="0"/>
              <a:t>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a máquina</a:t>
            </a:r>
            <a:br>
              <a:rPr lang="pt-pt" sz="1600" b="0" i="0" u="none" baseline="0" dirty="0"/>
            </a:br>
            <a:endParaRPr lang="pt-pt" sz="1600" b="0" i="0" u="none" baseline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C4649A-8891-1436-0DD0-CCB81E42DE89}"/>
              </a:ext>
            </a:extLst>
          </p:cNvPr>
          <p:cNvCxnSpPr>
            <a:cxnSpLocks/>
          </p:cNvCxnSpPr>
          <p:nvPr/>
        </p:nvCxnSpPr>
        <p:spPr>
          <a:xfrm>
            <a:off x="7108860" y="4200525"/>
            <a:ext cx="2618797" cy="1388716"/>
          </a:xfrm>
          <a:prstGeom prst="line">
            <a:avLst/>
          </a:prstGeom>
          <a:ln w="1905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157"/>
          <a:stretch/>
        </p:blipFill>
        <p:spPr>
          <a:xfrm>
            <a:off x="3398292" y="0"/>
            <a:ext cx="879370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84632" y="1419645"/>
            <a:ext cx="2285865" cy="2062103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ícone para a </a:t>
            </a:r>
            <a:r>
              <a:rPr lang="pt-pt" sz="1600" dirty="0">
                <a:solidFill>
                  <a:srgbClr val="28313F"/>
                </a:solidFill>
                <a:latin typeface="Roboto Bold"/>
                <a:ea typeface="Roboto Bold"/>
                <a:cs typeface="+mj-lt"/>
              </a:rPr>
              <a:t>limpeza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Roboto Bold"/>
                <a:cs typeface="+mj-lt"/>
              </a:rPr>
              <a:t>OneTouch™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está a piscar, prima-o para começar a trabalhar e o ícone muda para uma luz fixa. Todas as funções ligadas.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 / UI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31E36D-BDD4-8D5D-61E3-8FEC1889D007}"/>
              </a:ext>
            </a:extLst>
          </p:cNvPr>
          <p:cNvCxnSpPr>
            <a:cxnSpLocks/>
          </p:cNvCxnSpPr>
          <p:nvPr/>
        </p:nvCxnSpPr>
        <p:spPr>
          <a:xfrm>
            <a:off x="2662177" y="1805651"/>
            <a:ext cx="1547684" cy="466769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Resumo</a:t>
            </a:r>
            <a:r>
              <a:rPr lang="en-US" dirty="0"/>
              <a:t> do </a:t>
            </a:r>
            <a:r>
              <a:rPr lang="en-US" dirty="0" err="1"/>
              <a:t>produto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85">
            <a:extLst>
              <a:ext uri="{FF2B5EF4-FFF2-40B4-BE49-F238E27FC236}">
                <a16:creationId xmlns:a16="http://schemas.microsoft.com/office/drawing/2014/main" id="{29299AD8-B880-B2F4-067B-ADCA63A3EE73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85F62C57-69FF-7EC9-9D35-036FF10144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108" y="1105290"/>
            <a:ext cx="6652314" cy="516850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BA71B-34BA-754E-6B0D-8095777E20EE}"/>
              </a:ext>
            </a:extLst>
          </p:cNvPr>
          <p:cNvSpPr txBox="1"/>
          <p:nvPr/>
        </p:nvSpPr>
        <p:spPr>
          <a:xfrm>
            <a:off x="479425" y="1758243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latin typeface="+mn-lt"/>
              </a:rPr>
              <a:t>Luz </a:t>
            </a:r>
            <a:r>
              <a:rPr lang="en-US" sz="1400" dirty="0" err="1">
                <a:latin typeface="+mn-lt"/>
              </a:rPr>
              <a:t>rotativa</a:t>
            </a:r>
            <a:r>
              <a:rPr lang="en-US" sz="1400" dirty="0">
                <a:latin typeface="+mn-lt"/>
              </a:rPr>
              <a:t> de </a:t>
            </a:r>
            <a:r>
              <a:rPr lang="en-US" sz="1400" dirty="0" err="1">
                <a:latin typeface="+mn-lt"/>
              </a:rPr>
              <a:t>advertência</a:t>
            </a:r>
            <a:endParaRPr lang="en-US" sz="1400" dirty="0">
              <a:latin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76FA0-2501-66C2-4F22-2A30E2C4D2E4}"/>
              </a:ext>
            </a:extLst>
          </p:cNvPr>
          <p:cNvCxnSpPr>
            <a:cxnSpLocks/>
          </p:cNvCxnSpPr>
          <p:nvPr/>
        </p:nvCxnSpPr>
        <p:spPr>
          <a:xfrm flipV="1">
            <a:off x="475521" y="1509343"/>
            <a:ext cx="4266600" cy="535972"/>
          </a:xfrm>
          <a:prstGeom prst="bentConnector3">
            <a:avLst>
              <a:gd name="adj1" fmla="val 59719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E69F82-1763-F27E-AF0C-C36C67A6899B}"/>
              </a:ext>
            </a:extLst>
          </p:cNvPr>
          <p:cNvSpPr txBox="1"/>
          <p:nvPr/>
        </p:nvSpPr>
        <p:spPr>
          <a:xfrm>
            <a:off x="479425" y="2330495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dirty="0" err="1">
                <a:latin typeface="+mn-lt"/>
              </a:rPr>
              <a:t>Inclinação</a:t>
            </a:r>
            <a:r>
              <a:rPr lang="en-US" sz="1400" dirty="0">
                <a:latin typeface="+mn-lt"/>
              </a:rPr>
              <a:t> do </a:t>
            </a:r>
            <a:r>
              <a:rPr lang="en-US" sz="1400" dirty="0" err="1">
                <a:latin typeface="+mn-lt"/>
              </a:rPr>
              <a:t>assento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ajustável</a:t>
            </a:r>
            <a:endParaRPr lang="en-US" sz="1400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F9BA24-59A3-7228-4CDF-6E3B4E83B5F0}"/>
              </a:ext>
            </a:extLst>
          </p:cNvPr>
          <p:cNvCxnSpPr>
            <a:cxnSpLocks/>
          </p:cNvCxnSpPr>
          <p:nvPr/>
        </p:nvCxnSpPr>
        <p:spPr>
          <a:xfrm flipV="1">
            <a:off x="475521" y="2015330"/>
            <a:ext cx="5174537" cy="589485"/>
          </a:xfrm>
          <a:prstGeom prst="bentConnector3">
            <a:avLst>
              <a:gd name="adj1" fmla="val 56299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5DCF61-0543-E5C3-4525-A7146A8C9810}"/>
              </a:ext>
            </a:extLst>
          </p:cNvPr>
          <p:cNvSpPr txBox="1"/>
          <p:nvPr/>
        </p:nvSpPr>
        <p:spPr>
          <a:xfrm>
            <a:off x="479425" y="2801851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dirty="0" err="1">
                <a:latin typeface="+mn-lt"/>
              </a:rPr>
              <a:t>Luzes</a:t>
            </a:r>
            <a:r>
              <a:rPr lang="en-US" sz="1400" dirty="0">
                <a:latin typeface="+mn-lt"/>
              </a:rPr>
              <a:t> de </a:t>
            </a:r>
            <a:r>
              <a:rPr lang="en-US" sz="1400" dirty="0" err="1">
                <a:latin typeface="+mn-lt"/>
              </a:rPr>
              <a:t>viragem</a:t>
            </a:r>
            <a:endParaRPr lang="en-US" sz="1400" dirty="0"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1B51F-6677-567B-8A8F-F6C24B4A439E}"/>
              </a:ext>
            </a:extLst>
          </p:cNvPr>
          <p:cNvCxnSpPr>
            <a:cxnSpLocks/>
          </p:cNvCxnSpPr>
          <p:nvPr/>
        </p:nvCxnSpPr>
        <p:spPr>
          <a:xfrm flipV="1">
            <a:off x="475521" y="2545939"/>
            <a:ext cx="3299774" cy="530232"/>
          </a:xfrm>
          <a:prstGeom prst="bentConnector3">
            <a:avLst>
              <a:gd name="adj1" fmla="val 99963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6901AD-82FB-51D1-2406-D9DB42A20883}"/>
              </a:ext>
            </a:extLst>
          </p:cNvPr>
          <p:cNvSpPr txBox="1"/>
          <p:nvPr/>
        </p:nvSpPr>
        <p:spPr>
          <a:xfrm>
            <a:off x="479425" y="3223057"/>
            <a:ext cx="3295870" cy="523220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r>
              <a:rPr lang="pt-BR" sz="1400" spc="-20" dirty="0">
                <a:solidFill>
                  <a:srgbClr val="14181F"/>
                </a:solidFill>
              </a:rPr>
              <a:t>Baterias de chumbo-ácido </a:t>
            </a:r>
            <a:br>
              <a:rPr lang="pt-BR" sz="1400" spc="-20" dirty="0">
                <a:solidFill>
                  <a:srgbClr val="14181F"/>
                </a:solidFill>
              </a:rPr>
            </a:br>
            <a:r>
              <a:rPr lang="pt-BR" sz="1400" spc="-20" dirty="0">
                <a:solidFill>
                  <a:srgbClr val="14181F"/>
                </a:solidFill>
              </a:rPr>
              <a:t>ou de lítio (LFP)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34AEC-A240-DABD-5EF4-A01DC2CF8C31}"/>
              </a:ext>
            </a:extLst>
          </p:cNvPr>
          <p:cNvCxnSpPr>
            <a:cxnSpLocks/>
          </p:cNvCxnSpPr>
          <p:nvPr/>
        </p:nvCxnSpPr>
        <p:spPr>
          <a:xfrm flipV="1">
            <a:off x="475521" y="3310404"/>
            <a:ext cx="4140022" cy="438914"/>
          </a:xfrm>
          <a:prstGeom prst="bentConnector3">
            <a:avLst>
              <a:gd name="adj1" fmla="val 99813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761B5D-E420-C223-E28A-7A321A1C86BF}"/>
              </a:ext>
            </a:extLst>
          </p:cNvPr>
          <p:cNvCxnSpPr>
            <a:cxnSpLocks/>
          </p:cNvCxnSpPr>
          <p:nvPr/>
        </p:nvCxnSpPr>
        <p:spPr>
          <a:xfrm flipV="1">
            <a:off x="475521" y="3882655"/>
            <a:ext cx="3091544" cy="687815"/>
          </a:xfrm>
          <a:prstGeom prst="bentConnector3">
            <a:avLst>
              <a:gd name="adj1" fmla="val 10007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E2B85A-D1D2-97CD-0514-6DF2FE770932}"/>
              </a:ext>
            </a:extLst>
          </p:cNvPr>
          <p:cNvSpPr txBox="1"/>
          <p:nvPr/>
        </p:nvSpPr>
        <p:spPr>
          <a:xfrm>
            <a:off x="8632883" y="1509343"/>
            <a:ext cx="3063217" cy="523220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pt-BR" sz="1400" dirty="0"/>
              <a:t>Interface de utilizador LED a cores com orientação e introdução do código PIN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2A3762-E142-28E5-906C-93AADC571985}"/>
              </a:ext>
            </a:extLst>
          </p:cNvPr>
          <p:cNvCxnSpPr>
            <a:cxnSpLocks/>
          </p:cNvCxnSpPr>
          <p:nvPr/>
        </p:nvCxnSpPr>
        <p:spPr>
          <a:xfrm>
            <a:off x="7724946" y="1770953"/>
            <a:ext cx="3985677" cy="274310"/>
          </a:xfrm>
          <a:prstGeom prst="bentConnector3">
            <a:avLst>
              <a:gd name="adj1" fmla="val 17518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666470F-93C0-A9C2-2607-850DBB238413}"/>
              </a:ext>
            </a:extLst>
          </p:cNvPr>
          <p:cNvSpPr txBox="1"/>
          <p:nvPr/>
        </p:nvSpPr>
        <p:spPr>
          <a:xfrm>
            <a:off x="8560340" y="2431562"/>
            <a:ext cx="3135760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Luz </a:t>
            </a:r>
            <a:r>
              <a:rPr lang="en-US" sz="1400" dirty="0" err="1">
                <a:latin typeface="+mn-lt"/>
              </a:rPr>
              <a:t>azul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opcional</a:t>
            </a:r>
            <a:endParaRPr lang="en-US" sz="1400" dirty="0">
              <a:latin typeface="+mn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73E7FC-B0FB-E5A5-DA81-E37797BFE4B0}"/>
              </a:ext>
            </a:extLst>
          </p:cNvPr>
          <p:cNvCxnSpPr>
            <a:cxnSpLocks/>
          </p:cNvCxnSpPr>
          <p:nvPr/>
        </p:nvCxnSpPr>
        <p:spPr>
          <a:xfrm>
            <a:off x="7586804" y="1901769"/>
            <a:ext cx="4110784" cy="850270"/>
          </a:xfrm>
          <a:prstGeom prst="bentConnector3">
            <a:avLst>
              <a:gd name="adj1" fmla="val 9279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656384-9A8A-B9CF-87EB-28CE5DBEFE84}"/>
              </a:ext>
            </a:extLst>
          </p:cNvPr>
          <p:cNvSpPr txBox="1"/>
          <p:nvPr/>
        </p:nvSpPr>
        <p:spPr>
          <a:xfrm>
            <a:off x="9088466" y="3138338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Luz de </a:t>
            </a:r>
            <a:r>
              <a:rPr lang="en-US" sz="1400" dirty="0" err="1">
                <a:latin typeface="+mn-lt"/>
              </a:rPr>
              <a:t>trabalho</a:t>
            </a:r>
            <a:endParaRPr lang="en-US" sz="1400" dirty="0">
              <a:latin typeface="+mn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9B1468-6F30-E2CC-0012-8A8C6EC1BD29}"/>
              </a:ext>
            </a:extLst>
          </p:cNvPr>
          <p:cNvCxnSpPr>
            <a:cxnSpLocks/>
          </p:cNvCxnSpPr>
          <p:nvPr/>
        </p:nvCxnSpPr>
        <p:spPr>
          <a:xfrm>
            <a:off x="7659232" y="3458815"/>
            <a:ext cx="4038356" cy="0"/>
          </a:xfrm>
          <a:prstGeom prst="straightConnector1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23C96C-9750-7E2E-3D05-A4F97C64AE90}"/>
              </a:ext>
            </a:extLst>
          </p:cNvPr>
          <p:cNvSpPr txBox="1"/>
          <p:nvPr/>
        </p:nvSpPr>
        <p:spPr>
          <a:xfrm>
            <a:off x="9088466" y="3845114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Luz </a:t>
            </a:r>
            <a:r>
              <a:rPr lang="en-US" sz="1400" dirty="0" err="1">
                <a:latin typeface="+mn-lt"/>
              </a:rPr>
              <a:t>indicadora</a:t>
            </a:r>
            <a:endParaRPr lang="en-US" sz="1400" dirty="0">
              <a:latin typeface="+mn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E35B71-29FF-5C66-117B-886FBAC0187C}"/>
              </a:ext>
            </a:extLst>
          </p:cNvPr>
          <p:cNvCxnSpPr>
            <a:cxnSpLocks/>
          </p:cNvCxnSpPr>
          <p:nvPr/>
        </p:nvCxnSpPr>
        <p:spPr>
          <a:xfrm>
            <a:off x="7659232" y="3832413"/>
            <a:ext cx="4038356" cy="333178"/>
          </a:xfrm>
          <a:prstGeom prst="bentConnector3">
            <a:avLst>
              <a:gd name="adj1" fmla="val -217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E29F29-A9C9-C6A5-BCA5-2D8974776219}"/>
              </a:ext>
            </a:extLst>
          </p:cNvPr>
          <p:cNvSpPr txBox="1"/>
          <p:nvPr/>
        </p:nvSpPr>
        <p:spPr>
          <a:xfrm>
            <a:off x="8743084" y="4551890"/>
            <a:ext cx="2953016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en-US" sz="1400">
                <a:latin typeface="+mn-lt"/>
              </a:rPr>
              <a:t>DustGuard™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884872-94A5-4E0E-BE56-04970114CFB9}"/>
              </a:ext>
            </a:extLst>
          </p:cNvPr>
          <p:cNvCxnSpPr>
            <a:cxnSpLocks/>
          </p:cNvCxnSpPr>
          <p:nvPr/>
        </p:nvCxnSpPr>
        <p:spPr>
          <a:xfrm>
            <a:off x="6337426" y="4859667"/>
            <a:ext cx="5360162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78AEC67-DFA7-E0FB-CD1C-CEEDA26C1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US" dirty="0" err="1"/>
              <a:t>Visão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 do </a:t>
            </a:r>
            <a:r>
              <a:rPr lang="en-US" dirty="0" err="1"/>
              <a:t>produto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91C678-1B2F-A79A-C7C5-5DCA612D4230}"/>
              </a:ext>
            </a:extLst>
          </p:cNvPr>
          <p:cNvSpPr txBox="1"/>
          <p:nvPr/>
        </p:nvSpPr>
        <p:spPr>
          <a:xfrm>
            <a:off x="479425" y="4868402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r>
              <a:rPr lang="en-GB" sz="1400" dirty="0" err="1">
                <a:solidFill>
                  <a:srgbClr val="14181F"/>
                </a:solidFill>
              </a:rPr>
              <a:t>Remoção</a:t>
            </a:r>
            <a:r>
              <a:rPr lang="en-GB" sz="1400" dirty="0">
                <a:solidFill>
                  <a:srgbClr val="14181F"/>
                </a:solidFill>
              </a:rPr>
              <a:t> </a:t>
            </a:r>
            <a:r>
              <a:rPr lang="en-GB" sz="1400" dirty="0" err="1">
                <a:solidFill>
                  <a:srgbClr val="14181F"/>
                </a:solidFill>
              </a:rPr>
              <a:t>fácil</a:t>
            </a:r>
            <a:r>
              <a:rPr lang="en-GB" sz="1400" dirty="0">
                <a:solidFill>
                  <a:srgbClr val="14181F"/>
                </a:solidFill>
              </a:rPr>
              <a:t> da </a:t>
            </a:r>
            <a:r>
              <a:rPr lang="en-GB" sz="1400" dirty="0" err="1">
                <a:solidFill>
                  <a:srgbClr val="14181F"/>
                </a:solidFill>
              </a:rPr>
              <a:t>vassoura</a:t>
            </a:r>
            <a:endParaRPr lang="en-GB" sz="1400" dirty="0">
              <a:solidFill>
                <a:srgbClr val="14181F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A9D415-0432-5224-F30B-C4BA49DDF143}"/>
              </a:ext>
            </a:extLst>
          </p:cNvPr>
          <p:cNvCxnSpPr>
            <a:cxnSpLocks/>
          </p:cNvCxnSpPr>
          <p:nvPr/>
        </p:nvCxnSpPr>
        <p:spPr>
          <a:xfrm flipV="1">
            <a:off x="475521" y="4793257"/>
            <a:ext cx="4349398" cy="379958"/>
          </a:xfrm>
          <a:prstGeom prst="bentConnector3">
            <a:avLst>
              <a:gd name="adj1" fmla="val 999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2008D01-97F3-88DE-7B52-17671CD47D52}"/>
              </a:ext>
            </a:extLst>
          </p:cNvPr>
          <p:cNvSpPr txBox="1"/>
          <p:nvPr/>
        </p:nvSpPr>
        <p:spPr>
          <a:xfrm>
            <a:off x="9538892" y="5043222"/>
            <a:ext cx="2157208" cy="738664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pPr algn="r"/>
            <a:r>
              <a:rPr lang="pt-BR" sz="1400" dirty="0">
                <a:latin typeface="+mn-lt"/>
              </a:rPr>
              <a:t>Vassouras laterais duplas com proteções- Caminho de limpeza de 1350 mm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259252-5494-3BC3-56DD-EC77B6C75EA4}"/>
              </a:ext>
            </a:extLst>
          </p:cNvPr>
          <p:cNvCxnSpPr>
            <a:cxnSpLocks/>
          </p:cNvCxnSpPr>
          <p:nvPr/>
        </p:nvCxnSpPr>
        <p:spPr>
          <a:xfrm>
            <a:off x="6400800" y="5781886"/>
            <a:ext cx="5296788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6D8E6C1-2A51-A621-E7D9-48BBD26D2F75}"/>
              </a:ext>
            </a:extLst>
          </p:cNvPr>
          <p:cNvSpPr txBox="1"/>
          <p:nvPr/>
        </p:nvSpPr>
        <p:spPr>
          <a:xfrm>
            <a:off x="479425" y="5474109"/>
            <a:ext cx="2607634" cy="307777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r>
              <a:rPr lang="en-GB" sz="1400" dirty="0" err="1">
                <a:solidFill>
                  <a:srgbClr val="14181F"/>
                </a:solidFill>
              </a:rPr>
              <a:t>Vassoura</a:t>
            </a:r>
            <a:r>
              <a:rPr lang="en-GB" sz="1400" dirty="0">
                <a:solidFill>
                  <a:srgbClr val="14181F"/>
                </a:solidFill>
              </a:rPr>
              <a:t> principal de 700 mm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0656BDC-CA85-0903-1DAD-8D03F9710F91}"/>
              </a:ext>
            </a:extLst>
          </p:cNvPr>
          <p:cNvCxnSpPr>
            <a:cxnSpLocks/>
          </p:cNvCxnSpPr>
          <p:nvPr/>
        </p:nvCxnSpPr>
        <p:spPr>
          <a:xfrm flipV="1">
            <a:off x="475521" y="5396002"/>
            <a:ext cx="4457986" cy="385884"/>
          </a:xfrm>
          <a:prstGeom prst="bentConnector3">
            <a:avLst>
              <a:gd name="adj1" fmla="val 88638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0903BE7-D138-94A6-C906-1C06BD93C590}"/>
              </a:ext>
            </a:extLst>
          </p:cNvPr>
          <p:cNvSpPr txBox="1"/>
          <p:nvPr/>
        </p:nvSpPr>
        <p:spPr>
          <a:xfrm>
            <a:off x="479425" y="4047250"/>
            <a:ext cx="2888808" cy="523220"/>
          </a:xfrm>
          <a:prstGeom prst="rect">
            <a:avLst/>
          </a:prstGeom>
          <a:noFill/>
        </p:spPr>
        <p:txBody>
          <a:bodyPr wrap="square" lIns="0" tIns="0" rIns="0" bIns="91440" anchor="b" anchorCtr="0">
            <a:spAutoFit/>
          </a:bodyPr>
          <a:lstStyle/>
          <a:p>
            <a:r>
              <a:rPr lang="pt-BR" sz="1400" dirty="0">
                <a:solidFill>
                  <a:srgbClr val="14181F"/>
                </a:solidFill>
              </a:rPr>
              <a:t>Dois depósitos leves</a:t>
            </a:r>
          </a:p>
          <a:p>
            <a:r>
              <a:rPr lang="pt-BR" sz="1400" dirty="0">
                <a:solidFill>
                  <a:srgbClr val="14181F"/>
                </a:solidFill>
              </a:rPr>
              <a:t>50 L x 2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F3179EF-9B61-3C23-B4DE-F0C2E7F57555}"/>
              </a:ext>
            </a:extLst>
          </p:cNvPr>
          <p:cNvCxnSpPr>
            <a:cxnSpLocks/>
          </p:cNvCxnSpPr>
          <p:nvPr/>
        </p:nvCxnSpPr>
        <p:spPr>
          <a:xfrm>
            <a:off x="8456183" y="4531833"/>
            <a:ext cx="849239" cy="331798"/>
          </a:xfrm>
          <a:prstGeom prst="bentConnector3">
            <a:avLst>
              <a:gd name="adj1" fmla="val 100105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19">
            <a:extLst>
              <a:ext uri="{FF2B5EF4-FFF2-40B4-BE49-F238E27FC236}">
                <a16:creationId xmlns:a16="http://schemas.microsoft.com/office/drawing/2014/main" id="{C509D8DD-171E-9365-3866-FF98C39DFE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02008" y="5316996"/>
            <a:ext cx="519258" cy="402594"/>
          </a:xfrm>
          <a:prstGeom prst="bentConnector3">
            <a:avLst>
              <a:gd name="adj1" fmla="val 118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9218-AEFA-FC7C-3011-8FA0F9B0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09D1EB-DEED-1492-5CD0-C20059424D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62" y="0"/>
            <a:ext cx="8870138" cy="62727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808BF-F095-6A52-0C44-9AA27387A3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1926-AC59-E44D-BCA7-8123A0AB3D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1A1C0-1B45-9484-C584-DF81A27ACDDC}"/>
              </a:ext>
            </a:extLst>
          </p:cNvPr>
          <p:cNvSpPr txBox="1"/>
          <p:nvPr/>
        </p:nvSpPr>
        <p:spPr>
          <a:xfrm>
            <a:off x="484633" y="1419645"/>
            <a:ext cx="2285864" cy="2062103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endParaRPr lang="pt-pt" sz="1600" dirty="0"/>
          </a:p>
          <a:p>
            <a:pPr algn="l" rtl="0"/>
            <a:r>
              <a:rPr lang="pt-pt" sz="1600" b="0" i="0" u="none" baseline="0" dirty="0"/>
              <a:t>O lado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esquerdo</a:t>
            </a:r>
            <a:r>
              <a:rPr lang="pt-pt" sz="1600" b="0" i="0" u="none" baseline="0" dirty="0"/>
              <a:t>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refere-se a </a:t>
            </a:r>
            <a:r>
              <a:rPr lang="pt-pt" sz="1600" dirty="0">
                <a:latin typeface="+mj-lt"/>
                <a:ea typeface="+mj-lt"/>
                <a:cs typeface="+mj-lt"/>
              </a:rPr>
              <a:t>limpeza. </a:t>
            </a:r>
            <a:r>
              <a:rPr lang="pt-pt" sz="1600" b="0" i="0" u="none" baseline="0" dirty="0"/>
              <a:t>Todas as funções de limpeza estão agrupadas e colocadas ao lado do ponto de enchimento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de água</a:t>
            </a:r>
            <a:r>
              <a:rPr lang="pt-pt" sz="1600" dirty="0"/>
              <a:t>.</a:t>
            </a:r>
            <a:endParaRPr lang="pt-pt" sz="1600" b="0" i="0" u="none" baseline="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7C8D51-A906-BD80-01D8-DD8B377D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D66F4DA-B884-E907-8AA1-8C90D2CFF1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 / UI</a:t>
            </a:r>
          </a:p>
        </p:txBody>
      </p:sp>
    </p:spTree>
    <p:extLst>
      <p:ext uri="{BB962C8B-B14F-4D97-AF65-F5344CB8AC3E}">
        <p14:creationId xmlns:p14="http://schemas.microsoft.com/office/powerpoint/2010/main" val="18268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9483-EF7D-DF5B-ACCA-9ABAD5AD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64BE3-C354-57AD-977B-93749F0859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62" y="0"/>
            <a:ext cx="8870138" cy="627278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D0C7BE1-9173-26C8-5569-A9023371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8E8E6-E84E-CBA2-C837-668ED189DA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B49A2-4AB2-4083-9EBC-194C3D996F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7DE783-C5ED-D114-EB2F-6DE50B5BF1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 / UI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615B7-DECE-14A2-D276-2F3AAD1EB362}"/>
              </a:ext>
            </a:extLst>
          </p:cNvPr>
          <p:cNvSpPr txBox="1"/>
          <p:nvPr/>
        </p:nvSpPr>
        <p:spPr>
          <a:xfrm>
            <a:off x="479425" y="1417320"/>
            <a:ext cx="2250127" cy="156966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endParaRPr lang="pt-pt" sz="1600" dirty="0"/>
          </a:p>
          <a:p>
            <a:pPr algn="l" rtl="0"/>
            <a:r>
              <a:rPr lang="pt-pt" sz="1600" b="0" i="0" u="none" baseline="0" dirty="0"/>
              <a:t>O lado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direito</a:t>
            </a:r>
            <a:r>
              <a:rPr lang="pt-pt" sz="1600" b="0" i="0" u="none" baseline="0" dirty="0"/>
              <a:t> refere-se à </a:t>
            </a:r>
            <a:r>
              <a:rPr lang="pt-pt" sz="1600" dirty="0">
                <a:latin typeface="+mj-lt"/>
                <a:ea typeface="+mj-lt"/>
                <a:cs typeface="+mj-lt"/>
              </a:rPr>
              <a:t>condução. </a:t>
            </a:r>
            <a:r>
              <a:rPr lang="pt-pt" sz="1600" b="0" i="0" u="none" baseline="0" dirty="0"/>
              <a:t>A paragem de emergência encontra-se ao lado dos controlos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de deslocação.</a:t>
            </a:r>
          </a:p>
        </p:txBody>
      </p:sp>
    </p:spTree>
    <p:extLst>
      <p:ext uri="{BB962C8B-B14F-4D97-AF65-F5344CB8AC3E}">
        <p14:creationId xmlns:p14="http://schemas.microsoft.com/office/powerpoint/2010/main" val="15098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C304FE-5FF2-2D8E-82ED-BC457C26E7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292" y="0"/>
            <a:ext cx="879370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72AAE-4EA9-A9A2-A4E4-739E4056EBBE}"/>
              </a:ext>
            </a:extLst>
          </p:cNvPr>
          <p:cNvSpPr txBox="1"/>
          <p:nvPr/>
        </p:nvSpPr>
        <p:spPr>
          <a:xfrm>
            <a:off x="484631" y="1419645"/>
            <a:ext cx="2523920" cy="3046988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Porta USB </a:t>
            </a:r>
            <a:r>
              <a:rPr lang="pt-pt" sz="1600" b="0" i="0" u="none" baseline="0" dirty="0"/>
              <a:t>com bolso para telemóvel</a:t>
            </a:r>
            <a:br>
              <a:rPr lang="pt-pt" sz="1600" dirty="0"/>
            </a:b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/>
              <a:t>Ajuste da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vassoura principal </a:t>
            </a:r>
            <a:br>
              <a:rPr lang="pt-pt" sz="1600" dirty="0">
                <a:latin typeface="+mj-lt"/>
              </a:rPr>
            </a:br>
            <a:endParaRPr lang="pt-pt" sz="1600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Indicador do nível de água </a:t>
            </a:r>
            <a:r>
              <a:rPr lang="pt-pt" sz="1600" b="0" i="0" u="none" baseline="0" dirty="0"/>
              <a:t>para proteção contra poeiras, nebulização das vassouras laterais</a:t>
            </a:r>
            <a:endParaRPr lang="pt-pt" sz="160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56FB60-E652-AFD1-BC54-718081FDAA25}"/>
              </a:ext>
            </a:extLst>
          </p:cNvPr>
          <p:cNvCxnSpPr>
            <a:cxnSpLocks/>
          </p:cNvCxnSpPr>
          <p:nvPr/>
        </p:nvCxnSpPr>
        <p:spPr>
          <a:xfrm>
            <a:off x="2604304" y="2569580"/>
            <a:ext cx="6422738" cy="1211554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20B365-8D42-3E2B-DC4B-71F9E0FCE2AA}"/>
              </a:ext>
            </a:extLst>
          </p:cNvPr>
          <p:cNvCxnSpPr>
            <a:cxnSpLocks/>
          </p:cNvCxnSpPr>
          <p:nvPr/>
        </p:nvCxnSpPr>
        <p:spPr>
          <a:xfrm>
            <a:off x="2809875" y="1814541"/>
            <a:ext cx="5483520" cy="1230692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5960DF-546F-DD4B-E885-66E3DC923CAA}"/>
              </a:ext>
            </a:extLst>
          </p:cNvPr>
          <p:cNvCxnSpPr>
            <a:cxnSpLocks/>
          </p:cNvCxnSpPr>
          <p:nvPr/>
        </p:nvCxnSpPr>
        <p:spPr>
          <a:xfrm>
            <a:off x="2720051" y="3333509"/>
            <a:ext cx="4148582" cy="2386807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6F8124-5F6F-2EA4-82CC-80923A9DA27A}"/>
              </a:ext>
            </a:extLst>
          </p:cNvPr>
          <p:cNvSpPr/>
          <p:nvPr/>
        </p:nvSpPr>
        <p:spPr>
          <a:xfrm>
            <a:off x="3386840" y="0"/>
            <a:ext cx="88051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5542A-B1E0-3AB3-5B38-1822310068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52" y="62961"/>
            <a:ext cx="7974419" cy="62108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4631" y="1419645"/>
            <a:ext cx="2617384" cy="4278094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Luz de segurança azul</a:t>
            </a:r>
            <a:r>
              <a:rPr lang="pt-pt" sz="1600" b="0" i="0" u="none" baseline="0" dirty="0"/>
              <a:t> opcional, cria um ponto azul no chão, 6 m /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20 pés à frente da máquina,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/>
              <a:t>Ligar / desligar premindo prolongadamente o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botão de luz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>
                <a:solidFill>
                  <a:srgbClr val="14181F"/>
                </a:solidFill>
              </a:rPr>
              <a:t>Luz de trabalho na frente, ligada / desligada através do botão de luz</a:t>
            </a: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pt" sz="1600" b="0" i="0" u="none" baseline="0" dirty="0">
                <a:solidFill>
                  <a:srgbClr val="14181F"/>
                </a:solidFill>
              </a:rPr>
              <a:t>Luz indicadora, indica </a:t>
            </a:r>
            <a:br>
              <a:rPr lang="pt-pt" sz="1600" b="0" i="0" u="none" baseline="0" dirty="0">
                <a:solidFill>
                  <a:srgbClr val="14181F"/>
                </a:solidFill>
              </a:rPr>
            </a:br>
            <a:r>
              <a:rPr lang="pt-pt" sz="1600" b="0" i="0" u="none" baseline="0" dirty="0">
                <a:solidFill>
                  <a:srgbClr val="14181F"/>
                </a:solidFill>
              </a:rPr>
              <a:t>o estado a cores da máquina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F359A4-8231-A575-44A3-CA9DF914B323}"/>
              </a:ext>
            </a:extLst>
          </p:cNvPr>
          <p:cNvCxnSpPr>
            <a:cxnSpLocks/>
          </p:cNvCxnSpPr>
          <p:nvPr/>
        </p:nvCxnSpPr>
        <p:spPr>
          <a:xfrm flipV="1">
            <a:off x="3181623" y="2881423"/>
            <a:ext cx="2655651" cy="1077119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 flipV="1">
            <a:off x="2928026" y="882503"/>
            <a:ext cx="2655651" cy="870097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908B6C-15B8-4EB7-12AC-23A857344D41}"/>
              </a:ext>
            </a:extLst>
          </p:cNvPr>
          <p:cNvCxnSpPr>
            <a:cxnSpLocks/>
          </p:cNvCxnSpPr>
          <p:nvPr/>
        </p:nvCxnSpPr>
        <p:spPr>
          <a:xfrm flipV="1">
            <a:off x="2835797" y="3248842"/>
            <a:ext cx="2913250" cy="1705123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D36BC6B-9851-1320-B667-1C877BA620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678708" y="0"/>
            <a:ext cx="5513292" cy="6273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187410"/>
            <a:ext cx="4710540" cy="698238"/>
          </a:xfrm>
        </p:spPr>
        <p:txBody>
          <a:bodyPr/>
          <a:lstStyle/>
          <a:p>
            <a:r>
              <a:rPr lang="en-US" dirty="0" err="1"/>
              <a:t>Aplicação</a:t>
            </a:r>
            <a:r>
              <a:rPr lang="en-US" dirty="0"/>
              <a:t> e </a:t>
            </a:r>
            <a:r>
              <a:rPr lang="en-US" dirty="0" err="1"/>
              <a:t>utilizações</a:t>
            </a:r>
            <a:r>
              <a:rPr lang="en-US" dirty="0"/>
              <a:t> </a:t>
            </a:r>
            <a:r>
              <a:rPr lang="en-US" dirty="0" err="1"/>
              <a:t>principais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063440"/>
            <a:ext cx="4710540" cy="698238"/>
          </a:xfrm>
        </p:spPr>
        <p:txBody>
          <a:bodyPr/>
          <a:lstStyle/>
          <a:p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e </a:t>
            </a:r>
            <a:r>
              <a:rPr lang="en-US" dirty="0" err="1"/>
              <a:t>vantagens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939470"/>
            <a:ext cx="4710540" cy="698238"/>
          </a:xfrm>
        </p:spPr>
        <p:txBody>
          <a:bodyPr/>
          <a:lstStyle/>
          <a:p>
            <a:r>
              <a:rPr lang="en-US" dirty="0" err="1"/>
              <a:t>Resumo</a:t>
            </a:r>
            <a:r>
              <a:rPr lang="en-US" dirty="0"/>
              <a:t> do </a:t>
            </a:r>
            <a:r>
              <a:rPr lang="en-US" dirty="0" err="1"/>
              <a:t>produto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815500"/>
            <a:ext cx="4710540" cy="698238"/>
          </a:xfrm>
        </p:spPr>
        <p:txBody>
          <a:bodyPr/>
          <a:lstStyle/>
          <a:p>
            <a:r>
              <a:rPr lang="da-DK" dirty="0"/>
              <a:t>Acessórios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E66796-D33F-46D4-A7D4-01899DA7D61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691530"/>
            <a:ext cx="4710540" cy="698238"/>
          </a:xfrm>
        </p:spPr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17600" y="1187410"/>
            <a:ext cx="698400" cy="698238"/>
          </a:xfrm>
        </p:spPr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17600" y="2063440"/>
            <a:ext cx="698400" cy="698238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939470"/>
            <a:ext cx="698400" cy="698238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815500"/>
            <a:ext cx="698400" cy="698238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CE94A0-EF79-4011-8AF4-C263AF19729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691530"/>
            <a:ext cx="698400" cy="698238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3386842" y="0"/>
            <a:ext cx="88051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A99ED-EE88-D211-A180-5AC778AE0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082" y="0"/>
            <a:ext cx="800891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8A25F-C811-62D0-B5D0-10C7E2CECB12}"/>
              </a:ext>
            </a:extLst>
          </p:cNvPr>
          <p:cNvSpPr txBox="1"/>
          <p:nvPr/>
        </p:nvSpPr>
        <p:spPr>
          <a:xfrm>
            <a:off x="484631" y="1419645"/>
            <a:ext cx="2523920" cy="584775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algn="l" rtl="0"/>
            <a:r>
              <a:rPr lang="pt-pt" sz="1600" b="0" i="0" u="none" baseline="0" dirty="0"/>
              <a:t>Porta de carregamento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F9FB5D-4923-7405-0D9E-5F9053BE30F3}"/>
              </a:ext>
            </a:extLst>
          </p:cNvPr>
          <p:cNvCxnSpPr>
            <a:cxnSpLocks/>
          </p:cNvCxnSpPr>
          <p:nvPr/>
        </p:nvCxnSpPr>
        <p:spPr>
          <a:xfrm>
            <a:off x="2639028" y="1863524"/>
            <a:ext cx="4867558" cy="815881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9C44EE-177A-0EC7-920C-B4BF6DA0D7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841" y="0"/>
            <a:ext cx="8805157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9A05F-201D-1FCB-5716-C55DB64B8EAC}"/>
              </a:ext>
            </a:extLst>
          </p:cNvPr>
          <p:cNvSpPr txBox="1"/>
          <p:nvPr/>
        </p:nvSpPr>
        <p:spPr>
          <a:xfrm>
            <a:off x="484631" y="1419645"/>
            <a:ext cx="2523920" cy="132343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algn="l" rtl="0"/>
            <a:r>
              <a:rPr lang="pt-pt" sz="1600" b="0" i="0" u="none" baseline="0" dirty="0"/>
              <a:t>Depósitos de plástico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duplos</a:t>
            </a:r>
            <a:r>
              <a:rPr lang="pt-pt" sz="1600" b="0" i="0" u="none" baseline="0" dirty="0"/>
              <a:t> para esvaziar </a:t>
            </a:r>
            <a:br>
              <a:rPr lang="pt-pt" sz="1600" b="0" i="0" u="none" baseline="0" dirty="0"/>
            </a:br>
            <a:r>
              <a:rPr lang="pt-pt" sz="1600" b="0" i="0" u="none" baseline="0" dirty="0"/>
              <a:t>mais facilmente </a:t>
            </a:r>
            <a:br>
              <a:rPr lang="pt-pt" sz="1600" dirty="0"/>
            </a:br>
            <a:r>
              <a:rPr lang="pt-pt" sz="1600" b="0" i="0" u="none" baseline="0" dirty="0"/>
              <a:t>2 x 50 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6A87B5-F848-A323-F293-4CBB0451AED3}"/>
              </a:ext>
            </a:extLst>
          </p:cNvPr>
          <p:cNvCxnSpPr>
            <a:cxnSpLocks/>
          </p:cNvCxnSpPr>
          <p:nvPr/>
        </p:nvCxnSpPr>
        <p:spPr>
          <a:xfrm>
            <a:off x="2534856" y="2002420"/>
            <a:ext cx="4599591" cy="1134480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with a roof&#10;&#10;Description automatically generated">
            <a:extLst>
              <a:ext uri="{FF2B5EF4-FFF2-40B4-BE49-F238E27FC236}">
                <a16:creationId xmlns:a16="http://schemas.microsoft.com/office/drawing/2014/main" id="{95E2803C-3D4D-F6AC-7318-293028605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842" y="0"/>
            <a:ext cx="8805158" cy="6273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7C89E-DD1C-9B5F-BA50-5172EF42FE54}"/>
              </a:ext>
            </a:extLst>
          </p:cNvPr>
          <p:cNvSpPr txBox="1"/>
          <p:nvPr/>
        </p:nvSpPr>
        <p:spPr>
          <a:xfrm>
            <a:off x="484631" y="1419645"/>
            <a:ext cx="2190475" cy="830997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pt" sz="1600" dirty="0"/>
          </a:p>
          <a:p>
            <a:pPr algn="l" rtl="0"/>
            <a:r>
              <a:rPr lang="pt-pt" sz="1600" b="0" i="0" u="none" baseline="0" dirty="0"/>
              <a:t>Proteção superior com aprovação </a:t>
            </a:r>
            <a:r>
              <a:rPr lang="pt-pt" sz="1600" b="0" i="0" u="none" baseline="0" dirty="0">
                <a:latin typeface="+mj-lt"/>
                <a:ea typeface="+mj-lt"/>
                <a:cs typeface="+mj-lt"/>
              </a:rPr>
              <a:t>FOPS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/>
              <a:t>SW3000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Conceito de design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956821-5E1A-9C3D-D186-8F88D604DFB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675106" y="1419645"/>
            <a:ext cx="3332289" cy="415499"/>
          </a:xfrm>
          <a:prstGeom prst="line">
            <a:avLst/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5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AC8C3F-C6B6-9A59-584F-DCA80C81847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2154765"/>
          </a:xfrm>
          <a:solidFill>
            <a:schemeClr val="bg2"/>
          </a:solidFill>
        </p:spPr>
        <p:txBody>
          <a:bodyPr tIns="155448"/>
          <a:lstStyle/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</a:rPr>
              <a:t>Emparelhamento FOB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673A97B-964E-D420-3BF3-0EE2884E031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2154765"/>
          </a:xfrm>
          <a:solidFill>
            <a:schemeClr val="bg2"/>
          </a:solidFill>
        </p:spPr>
        <p:txBody>
          <a:bodyPr tIns="155448"/>
          <a:lstStyle/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  <a:cs typeface="Roboto Light"/>
              </a:rPr>
              <a:t>Funcionamento geral</a:t>
            </a:r>
            <a:endParaRPr lang="pt-pt" sz="1200" dirty="0">
              <a:latin typeface="+mj-lt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6D426BF-3CA5-C922-FFCF-D2C18A4668E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2154765"/>
          </a:xfrm>
          <a:solidFill>
            <a:schemeClr val="bg2"/>
          </a:solidFill>
        </p:spPr>
        <p:txBody>
          <a:bodyPr tIns="155448"/>
          <a:lstStyle/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</a:rPr>
              <a:t>Aviso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DBDEEF-3BD4-786B-6799-530ED714D73E}"/>
              </a:ext>
            </a:extLst>
          </p:cNvPr>
          <p:cNvSpPr/>
          <p:nvPr/>
        </p:nvSpPr>
        <p:spPr>
          <a:xfrm>
            <a:off x="8153400" y="2047370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7E6F3E-C9CE-38CE-A3EF-732789387D52}"/>
              </a:ext>
            </a:extLst>
          </p:cNvPr>
          <p:cNvSpPr/>
          <p:nvPr/>
        </p:nvSpPr>
        <p:spPr>
          <a:xfrm>
            <a:off x="4316412" y="2047370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3DB0EE-504A-5401-F2D4-DD4356803B39}"/>
              </a:ext>
            </a:extLst>
          </p:cNvPr>
          <p:cNvSpPr/>
          <p:nvPr/>
        </p:nvSpPr>
        <p:spPr>
          <a:xfrm>
            <a:off x="479248" y="2047370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ADA4845D-3DD6-EB55-B28B-977CD5AFBDE6}"/>
              </a:ext>
            </a:extLst>
          </p:cNvPr>
          <p:cNvSpPr txBox="1">
            <a:spLocks/>
          </p:cNvSpPr>
          <p:nvPr/>
        </p:nvSpPr>
        <p:spPr>
          <a:xfrm>
            <a:off x="8153400" y="3976524"/>
            <a:ext cx="3559175" cy="2154768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91440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</a:rPr>
              <a:t>Máquina estacionada com travão </a:t>
            </a:r>
            <a:br>
              <a:rPr lang="pt-pt" sz="1200" b="0" i="0" u="none" baseline="0" dirty="0">
                <a:latin typeface="+mj-lt"/>
                <a:ea typeface="Roboto Light"/>
              </a:rPr>
            </a:br>
            <a:r>
              <a:rPr lang="pt-pt" sz="1200" b="0" i="0" u="none" baseline="0" dirty="0">
                <a:latin typeface="+mj-lt"/>
                <a:ea typeface="Roboto Light"/>
              </a:rPr>
              <a:t>de estacionamento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141140-13EB-572E-28EC-1AC41A063CB0}"/>
              </a:ext>
            </a:extLst>
          </p:cNvPr>
          <p:cNvSpPr/>
          <p:nvPr/>
        </p:nvSpPr>
        <p:spPr>
          <a:xfrm>
            <a:off x="8153400" y="4503907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4" name="Content Placeholder 14">
            <a:extLst>
              <a:ext uri="{FF2B5EF4-FFF2-40B4-BE49-F238E27FC236}">
                <a16:creationId xmlns:a16="http://schemas.microsoft.com/office/drawing/2014/main" id="{126520A8-E2D1-C3F5-DAA2-A78F15F5E3B3}"/>
              </a:ext>
            </a:extLst>
          </p:cNvPr>
          <p:cNvSpPr txBox="1">
            <a:spLocks/>
          </p:cNvSpPr>
          <p:nvPr/>
        </p:nvSpPr>
        <p:spPr>
          <a:xfrm>
            <a:off x="4316412" y="3976524"/>
            <a:ext cx="3559175" cy="2154768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55448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</a:rPr>
              <a:t>Erro</a:t>
            </a:r>
          </a:p>
          <a:p>
            <a:pPr marL="0" indent="0" algn="ctr" rtl="0">
              <a:buNone/>
            </a:pPr>
            <a:endParaRPr lang="pt-pt" sz="1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301BBB-A134-9C1E-5B79-DA68BD8604B3}"/>
              </a:ext>
            </a:extLst>
          </p:cNvPr>
          <p:cNvSpPr/>
          <p:nvPr/>
        </p:nvSpPr>
        <p:spPr>
          <a:xfrm>
            <a:off x="4316412" y="4503907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32D63B9F-1A03-7369-46EF-CF506D0462C3}"/>
              </a:ext>
            </a:extLst>
          </p:cNvPr>
          <p:cNvSpPr txBox="1">
            <a:spLocks/>
          </p:cNvSpPr>
          <p:nvPr/>
        </p:nvSpPr>
        <p:spPr>
          <a:xfrm>
            <a:off x="479425" y="3976524"/>
            <a:ext cx="3559175" cy="2154768"/>
          </a:xfrm>
          <a:prstGeom prst="rect">
            <a:avLst/>
          </a:prstGeom>
          <a:solidFill>
            <a:schemeClr val="bg2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55448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pt" sz="1200" b="0" i="0" u="none" baseline="0" dirty="0">
                <a:latin typeface="+mj-lt"/>
                <a:ea typeface="Roboto Light"/>
              </a:rPr>
              <a:t>A carregar</a:t>
            </a:r>
          </a:p>
          <a:p>
            <a:pPr marL="0" indent="0" algn="ctr" rtl="0">
              <a:buNone/>
            </a:pPr>
            <a:endParaRPr lang="pt-pt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BE15E3-5F6A-3739-47C8-690183D37A86}"/>
              </a:ext>
            </a:extLst>
          </p:cNvPr>
          <p:cNvSpPr/>
          <p:nvPr/>
        </p:nvSpPr>
        <p:spPr>
          <a:xfrm>
            <a:off x="479248" y="4503907"/>
            <a:ext cx="3559175" cy="1627385"/>
          </a:xfrm>
          <a:prstGeom prst="rect">
            <a:avLst/>
          </a:prstGeom>
          <a:solidFill>
            <a:srgbClr val="1F232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Luzes indicadoras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r>
              <a:rPr lang="pt-pt" b="1" i="0" u="none" baseline="0" dirty="0"/>
              <a:t>Luz dianteira da SW3000</a:t>
            </a:r>
            <a:endParaRPr lang="zh-CN" alt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FE4EAE-AE69-EE54-29ED-6B770A14D122}"/>
              </a:ext>
            </a:extLst>
          </p:cNvPr>
          <p:cNvGrpSpPr/>
          <p:nvPr/>
        </p:nvGrpSpPr>
        <p:grpSpPr>
          <a:xfrm>
            <a:off x="754211" y="4503906"/>
            <a:ext cx="3009602" cy="1627386"/>
            <a:chOff x="492708" y="3756749"/>
            <a:chExt cx="2375703" cy="12846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5531801-A5CA-850B-BFCC-870456A1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08" y="3756749"/>
              <a:ext cx="484718" cy="128461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9F51826-EE14-8F4B-DE47-4EDE375E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4419" y="3756749"/>
              <a:ext cx="484719" cy="128461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65F5AB1-1721-15F4-0803-E42168D8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38135" y="3756749"/>
              <a:ext cx="472666" cy="128461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06B5A44-EC21-DF9E-01F8-94E13F7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373" y="3756749"/>
              <a:ext cx="484719" cy="128461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E8DFA84-586D-9A6E-4419-36130483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05514" y="3756749"/>
              <a:ext cx="462897" cy="1284616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E0564A3-EB67-8931-B052-BD4F307F5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300" y="2047369"/>
            <a:ext cx="575070" cy="162691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D57DEED-BFB9-E45F-F954-D56A0FF6647A}"/>
              </a:ext>
            </a:extLst>
          </p:cNvPr>
          <p:cNvGrpSpPr/>
          <p:nvPr/>
        </p:nvGrpSpPr>
        <p:grpSpPr>
          <a:xfrm>
            <a:off x="4618372" y="4503905"/>
            <a:ext cx="2955254" cy="1627386"/>
            <a:chOff x="4286275" y="3756742"/>
            <a:chExt cx="2332813" cy="1284623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5BEA1EBA-D3B3-9D58-285D-C17CC2C4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275" y="3756746"/>
              <a:ext cx="472316" cy="1284616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E15A6165-713A-6C3C-8FFE-1E1E97A7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224" y="3756746"/>
              <a:ext cx="472316" cy="1284616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62C2ED6A-822E-0C4A-F989-B6130AD29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487" y="3756746"/>
              <a:ext cx="472317" cy="1284619"/>
            </a:xfrm>
            <a:prstGeom prst="rect">
              <a:avLst/>
            </a:prstGeom>
          </p:spPr>
        </p:pic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BCCF68BC-8DCF-CAC2-4A8D-7088EE61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6427" y="3756742"/>
              <a:ext cx="469996" cy="1278305"/>
            </a:xfrm>
            <a:prstGeom prst="rect">
              <a:avLst/>
            </a:prstGeom>
          </p:spPr>
        </p:pic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id="{1CCD6722-7B74-7D47-5A9F-2511836CC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093" y="3756742"/>
              <a:ext cx="469995" cy="127830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882FBF-138F-18B5-F989-AE3006712784}"/>
              </a:ext>
            </a:extLst>
          </p:cNvPr>
          <p:cNvGrpSpPr/>
          <p:nvPr/>
        </p:nvGrpSpPr>
        <p:grpSpPr>
          <a:xfrm>
            <a:off x="4616188" y="2055375"/>
            <a:ext cx="2959623" cy="1619382"/>
            <a:chOff x="4274171" y="1869619"/>
            <a:chExt cx="2347796" cy="1284616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064FD933-9021-353C-F1A8-A6B5200F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3585" y="1869619"/>
              <a:ext cx="472316" cy="1284616"/>
            </a:xfrm>
            <a:prstGeom prst="rect">
              <a:avLst/>
            </a:prstGeom>
          </p:spPr>
        </p:pic>
        <p:pic>
          <p:nvPicPr>
            <p:cNvPr id="25" name="图片 26">
              <a:extLst>
                <a:ext uri="{FF2B5EF4-FFF2-40B4-BE49-F238E27FC236}">
                  <a16:creationId xmlns:a16="http://schemas.microsoft.com/office/drawing/2014/main" id="{6308E5A6-6B54-5B13-8315-C3A203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651" y="1869619"/>
              <a:ext cx="472316" cy="1284616"/>
            </a:xfrm>
            <a:prstGeom prst="rect">
              <a:avLst/>
            </a:prstGeom>
          </p:spPr>
        </p:pic>
        <p:pic>
          <p:nvPicPr>
            <p:cNvPr id="26" name="图片 5">
              <a:extLst>
                <a:ext uri="{FF2B5EF4-FFF2-40B4-BE49-F238E27FC236}">
                  <a16:creationId xmlns:a16="http://schemas.microsoft.com/office/drawing/2014/main" id="{00543CAF-2A83-8451-11B6-EDEB37CD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171" y="1869619"/>
              <a:ext cx="472316" cy="1284616"/>
            </a:xfrm>
            <a:prstGeom prst="rect">
              <a:avLst/>
            </a:prstGeom>
          </p:spPr>
        </p:pic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1195995E-583E-AD98-C85D-2FBA93770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359" y="1869619"/>
              <a:ext cx="472316" cy="1284616"/>
            </a:xfrm>
            <a:prstGeom prst="rect">
              <a:avLst/>
            </a:prstGeom>
          </p:spPr>
        </p:pic>
        <p:pic>
          <p:nvPicPr>
            <p:cNvPr id="28" name="图片 17">
              <a:extLst>
                <a:ext uri="{FF2B5EF4-FFF2-40B4-BE49-F238E27FC236}">
                  <a16:creationId xmlns:a16="http://schemas.microsoft.com/office/drawing/2014/main" id="{05601730-BCFA-AEB7-1648-4059ACDF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328" y="1869619"/>
              <a:ext cx="472316" cy="128461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A846F8-51A1-6F44-7E41-2C6719657CF9}"/>
              </a:ext>
            </a:extLst>
          </p:cNvPr>
          <p:cNvGrpSpPr/>
          <p:nvPr/>
        </p:nvGrpSpPr>
        <p:grpSpPr>
          <a:xfrm>
            <a:off x="8441361" y="2046905"/>
            <a:ext cx="2983252" cy="1627385"/>
            <a:chOff x="8165983" y="1869618"/>
            <a:chExt cx="2386468" cy="1301835"/>
          </a:xfrm>
        </p:grpSpPr>
        <p:pic>
          <p:nvPicPr>
            <p:cNvPr id="30" name="图片 2">
              <a:extLst>
                <a:ext uri="{FF2B5EF4-FFF2-40B4-BE49-F238E27FC236}">
                  <a16:creationId xmlns:a16="http://schemas.microsoft.com/office/drawing/2014/main" id="{A1B2ECB0-40A3-42D8-3812-8E280E7C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5983" y="1869619"/>
              <a:ext cx="478646" cy="1301832"/>
            </a:xfrm>
            <a:prstGeom prst="rect">
              <a:avLst/>
            </a:prstGeom>
          </p:spPr>
        </p:pic>
        <p:pic>
          <p:nvPicPr>
            <p:cNvPr id="31" name="图片 8">
              <a:extLst>
                <a:ext uri="{FF2B5EF4-FFF2-40B4-BE49-F238E27FC236}">
                  <a16:creationId xmlns:a16="http://schemas.microsoft.com/office/drawing/2014/main" id="{12809119-D4B5-760B-7692-8269E8B3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4979" y="1869619"/>
              <a:ext cx="478646" cy="1301832"/>
            </a:xfrm>
            <a:prstGeom prst="rect">
              <a:avLst/>
            </a:prstGeom>
          </p:spPr>
        </p:pic>
        <p:pic>
          <p:nvPicPr>
            <p:cNvPr id="32" name="图片 13">
              <a:extLst>
                <a:ext uri="{FF2B5EF4-FFF2-40B4-BE49-F238E27FC236}">
                  <a16:creationId xmlns:a16="http://schemas.microsoft.com/office/drawing/2014/main" id="{E612ABFF-EEF4-8004-EFAA-213E78A2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9894" y="1869619"/>
              <a:ext cx="478646" cy="1301834"/>
            </a:xfrm>
            <a:prstGeom prst="rect">
              <a:avLst/>
            </a:prstGeom>
          </p:spPr>
        </p:pic>
        <p:pic>
          <p:nvPicPr>
            <p:cNvPr id="33" name="图片 20">
              <a:extLst>
                <a:ext uri="{FF2B5EF4-FFF2-40B4-BE49-F238E27FC236}">
                  <a16:creationId xmlns:a16="http://schemas.microsoft.com/office/drawing/2014/main" id="{D76E03EE-D7DC-E089-C2E4-4626CC39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4809" y="1869619"/>
              <a:ext cx="478646" cy="1301834"/>
            </a:xfrm>
            <a:prstGeom prst="rect">
              <a:avLst/>
            </a:prstGeom>
          </p:spPr>
        </p:pic>
        <p:pic>
          <p:nvPicPr>
            <p:cNvPr id="34" name="图片 25">
              <a:extLst>
                <a:ext uri="{FF2B5EF4-FFF2-40B4-BE49-F238E27FC236}">
                  <a16:creationId xmlns:a16="http://schemas.microsoft.com/office/drawing/2014/main" id="{9A083C2E-1A1B-A455-5859-22C30E32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05" y="1869618"/>
              <a:ext cx="478646" cy="130183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418243-F627-BC1C-458B-0F578D497AD8}"/>
              </a:ext>
            </a:extLst>
          </p:cNvPr>
          <p:cNvGrpSpPr/>
          <p:nvPr/>
        </p:nvGrpSpPr>
        <p:grpSpPr>
          <a:xfrm>
            <a:off x="8437930" y="4503904"/>
            <a:ext cx="2990114" cy="1627376"/>
            <a:chOff x="8182818" y="3756739"/>
            <a:chExt cx="2348742" cy="1278308"/>
          </a:xfrm>
        </p:grpSpPr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id="{C4220E29-190D-2632-4F06-B71697C6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182818" y="3756739"/>
              <a:ext cx="481982" cy="1278300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1002AE37-175D-6DFD-B8B0-162BF3DCC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544" y="3756741"/>
              <a:ext cx="469996" cy="1278305"/>
            </a:xfrm>
            <a:prstGeom prst="rect">
              <a:avLst/>
            </a:prstGeom>
          </p:spPr>
        </p:pic>
        <p:pic>
          <p:nvPicPr>
            <p:cNvPr id="37" name="图片 14">
              <a:extLst>
                <a:ext uri="{FF2B5EF4-FFF2-40B4-BE49-F238E27FC236}">
                  <a16:creationId xmlns:a16="http://schemas.microsoft.com/office/drawing/2014/main" id="{3473E0DF-4EAF-A09A-C7E1-643701E6D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097433" y="3756747"/>
              <a:ext cx="481982" cy="1278300"/>
            </a:xfrm>
            <a:prstGeom prst="rect">
              <a:avLst/>
            </a:prstGeom>
          </p:spPr>
        </p:pic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05C361F6-A648-C002-ABC0-6049600C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5003" y="3756744"/>
              <a:ext cx="469993" cy="1278300"/>
            </a:xfrm>
            <a:prstGeom prst="rect">
              <a:avLst/>
            </a:prstGeom>
          </p:spPr>
        </p:pic>
        <p:pic>
          <p:nvPicPr>
            <p:cNvPr id="39" name="图片 18">
              <a:extLst>
                <a:ext uri="{FF2B5EF4-FFF2-40B4-BE49-F238E27FC236}">
                  <a16:creationId xmlns:a16="http://schemas.microsoft.com/office/drawing/2014/main" id="{45B2C25D-AD7C-D19E-BB3B-ED2075EDC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H="1">
              <a:off x="10049578" y="3756741"/>
              <a:ext cx="481982" cy="12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3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Acessórios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7CAFB96-2CF0-F32D-1FFF-094A8D4D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077422"/>
              </p:ext>
            </p:extLst>
          </p:nvPr>
        </p:nvGraphicFramePr>
        <p:xfrm>
          <a:off x="484632" y="1417320"/>
          <a:ext cx="11225991" cy="23317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130133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646104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255704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097025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2097025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pt-pt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3152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 stock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Unidades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LI-ION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endParaRPr lang="pt-pt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pt-pt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  <a:endParaRPr lang="pt-pt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9540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55940587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lateral de escova 300 x 500 PPL 0.8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55940604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Kite de vassoura principal 300 x 700 PPL 0.5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55945984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luz de aviso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55945906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filtro 580 x 401 x 80 poliéster 3,5 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55945450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Bateria de iões de lítio Bateria de iões de 24 iões 24 V 50 Ah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55945990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Carregador 24 V 27 A iões de lítio ACE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standard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</a:t>
            </a:r>
            <a:r>
              <a:rPr lang="en-US" dirty="0" err="1"/>
              <a:t>incluídos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357BAA2-4192-B424-C7B1-EA1710C0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064271"/>
              </p:ext>
            </p:extLst>
          </p:nvPr>
        </p:nvGraphicFramePr>
        <p:xfrm>
          <a:off x="484631" y="1417320"/>
          <a:ext cx="11225991" cy="48463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130133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755421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056523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089864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  <a:gridCol w="2097025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2097025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 stock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Acessório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Quantidade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Bold"/>
                          <a:ea typeface="+mn-ea"/>
                          <a:cs typeface="+mn-cs"/>
                          <a:sym typeface=""/>
                        </a:rPr>
                        <a:t>Grupo acc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LI-ION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2192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55945984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luz de aviso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55940587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lateral de escova 300 x 500 PPL 0.8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55940604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Kite de vassoura principal 300 x 700 PPL 0.5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55945906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filtro 580 x 401 x 80 pes 3,5 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55940638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NR do lábio frontal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55940934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Lábio lateral NBR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55940330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Lábio traseiro NBR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55940757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lateral da escova em aço misto 300 x 500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55940756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principal de escova em aço misto 300 x 700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55940589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Escova lateral natural 300 x 500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55940590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Escova principal natural 300 x 700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55945047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chave (duas chaves incluídas)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55945951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aviso de luz azul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55940412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proteção superior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55945837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Conjunto do apoio de braços do banco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55945830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de cinto de segurança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55945835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H13 Kit de filtro 580 x 401 x 80 pes 3,5 m²</a:t>
                      </a: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</a:t>
            </a:r>
            <a:r>
              <a:rPr lang="en-US" dirty="0" err="1"/>
              <a:t>opcionais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71CC9-0678-436B-0233-02687D89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D1E178F2-F33D-69FD-D500-302973951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612552"/>
              </p:ext>
            </p:extLst>
          </p:nvPr>
        </p:nvGraphicFramePr>
        <p:xfrm>
          <a:off x="484632" y="1417320"/>
          <a:ext cx="11224768" cy="37033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13001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755011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056408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089745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  <a:gridCol w="2096797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2096797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UE e RU</a:t>
                      </a: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Código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 stock</a:t>
                      </a: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Acessório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Quantidade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Grupo acc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Varredora </a:t>
                      </a:r>
                      <a:b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t-pt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SW3000 LI-ION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50000742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1830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Carregadores de bordo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140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55945990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Carregador 24 V 27 A iões de lítio ACE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55945991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Carregador 24 V 25 A kit de chumbo-ácido F EU/UK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559505802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Carregador 24 V 25 A kit chumbo-ácido F US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Carregador externo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80542426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Carregador HF 24 V 25 A SB175R EU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Acessórios para bateria e carregador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55945450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Bateria de iões de lítio 25,6 V 50 Ah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VF89725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Cabo de alimentação EU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VF89726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Cabo de alimentação UK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VF89724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Cabo de alimentação US 2M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55940320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Kit de tabuleiro de baterias ácido-chumbo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-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C6AABC-7814-661D-46BA-551C1083C7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68EA4-75C8-5BC2-60C1-D7CEB6DB8D2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37B0-965B-5F28-07FF-E79B6CCBE8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298" y="876197"/>
            <a:ext cx="11235102" cy="376456"/>
          </a:xfrm>
        </p:spPr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</a:t>
            </a:r>
            <a:r>
              <a:rPr lang="en-US" dirty="0" err="1"/>
              <a:t>opcionais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E0E4B9-B3CE-FDF6-7B77-75A3389F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Acessórios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7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17">
            <a:extLst>
              <a:ext uri="{FF2B5EF4-FFF2-40B4-BE49-F238E27FC236}">
                <a16:creationId xmlns:a16="http://schemas.microsoft.com/office/drawing/2014/main" id="{95F16C59-C188-42EC-3482-53D9895E6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10551"/>
              </p:ext>
            </p:extLst>
          </p:nvPr>
        </p:nvGraphicFramePr>
        <p:xfrm>
          <a:off x="484632" y="1417320"/>
          <a:ext cx="11228832" cy="487375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91363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Parâmetros técnicos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chumbo-ácido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iões de lítio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Comprimento da máquina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1620 mm / 63.8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Largura da máquina (sem as escovas laterais 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1055 mm / 41.5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Altura da máquina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1260 mm / 49.6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Altura da máquina com proteção superior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1986mm / 78.2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Largura de trabalho (sem vassouras laterais)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700 mm / 27.6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Largura de trabalho (com duas vassouras laterais)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1350 mm / 53.1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Distância mínima ao solo (excluindo lâminas)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60 mm / 2.4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Tamanho da vassoura principal (diâmetro x comprimento)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300 x 700 mm / 11.8 x 27.6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Tamanho da vassoura lateral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500 mm / 19.7 pol.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Velocidade da vassoura principal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600 rpm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Velocidade da vassoura lateral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0~98 rpm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Pressão no solo da roda dianteira por unidade de área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0,588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0,486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Pressão no solo da roda traseira por unidade de área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0,447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0,357 N/mm²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Peso da máquina (sem baterias)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350 kg / 771.6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354 kg / 780.4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Peso máximo recomendado do operador da máquina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120 Kg / 265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Peso bruto da máquina sem operador (GVW)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563 kg / 1241.2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 kg / 895.1 Lbs.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Volume do depósito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100 L/26.4 Gal.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endParaRPr lang="pt-p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EB10-7CCC-C447-EE07-AEC3738B84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8BEBE-8AE2-83B3-D1DF-6EF7E47038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5B88E-B7B9-E781-6A66-117097A5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Especificações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3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8F63-FB65-B904-326D-5E12FDE9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3C04E4-358C-4E5A-4D36-ED0BD3DE5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7A0AB7C-2F1F-9A36-780C-F95708ED9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Aplicação</a:t>
            </a:r>
            <a:r>
              <a:rPr lang="en-US" dirty="0"/>
              <a:t> e </a:t>
            </a:r>
            <a:r>
              <a:rPr lang="en-US" dirty="0" err="1"/>
              <a:t>utilizações</a:t>
            </a:r>
            <a:r>
              <a:rPr lang="en-US" dirty="0"/>
              <a:t> </a:t>
            </a:r>
            <a:r>
              <a:rPr lang="en-US" dirty="0" err="1"/>
              <a:t>principais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60ABBE-A3E6-5748-67A2-EA04C507C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D6F26B-F404-58A9-F92C-F7C1B1E40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63E9D-1BE7-2567-95B0-B3D74A67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D75990-B803-70CB-4D80-A03FC1AC03D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925E8-1F39-5F1F-2936-CB57B23EA0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FDBE79-6F34-8272-4BAB-7A9F134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Especificações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principais</a:t>
            </a:r>
            <a:endParaRPr lang="en-US" dirty="0"/>
          </a:p>
        </p:txBody>
      </p:sp>
      <p:graphicFrame>
        <p:nvGraphicFramePr>
          <p:cNvPr id="4" name="Tabella 17">
            <a:extLst>
              <a:ext uri="{FF2B5EF4-FFF2-40B4-BE49-F238E27FC236}">
                <a16:creationId xmlns:a16="http://schemas.microsoft.com/office/drawing/2014/main" id="{886A9492-62DD-18ED-D5FB-545EBF714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70722"/>
              </p:ext>
            </p:extLst>
          </p:nvPr>
        </p:nvGraphicFramePr>
        <p:xfrm>
          <a:off x="484632" y="1417320"/>
          <a:ext cx="11228832" cy="39319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91363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Parâmetros técnicos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chumbo-ácido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iões de lítio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da vassoura principal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Entrada 624 W Saída 50 0W / Entrada 0,85 HP Saída 0,68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da vassoura lateral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Entrada 280 W Saída100 W / Entrada 0,38 HP Saída 0,14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de tração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Entrada 936 W Saída 650 W / Entrada 1,2 HP Saída 0,88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de aspiração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Entrada 168 W Saída 139 W / Entrada 0,23 HP Saída 0.19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Motor de vibração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Entrada 144 W Saída 100 W / Entrada 0,2 HP Saída 0,14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Potência nominal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2640W / 3,6 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Consumo energético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948 W / 1.3 HP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 W / 1.1 HP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de ruído (ISO 11201, ISO 4871) (LpA)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72±3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Potência sonora (ISO 3744, ISO 4871) (LwA)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86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Nível de vibração nos braços do operador (ISO 5349-1) (*)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&lt;2.5 m/s²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Nível de vibração no corpo do operador (ISO 2631-1) (*)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&lt;0,5 m/s²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Classificação de proteção do motor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23967" rtl="0" eaLnBrk="1" fontAlgn="ctr" latinLnBrk="0" hangingPunct="1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IP24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(*) Parâmetros de desempenho em condições normais de trabalho numa superfície de asfalto plana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AEB10-7CCC-C447-EE07-AEC3738B84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8BEBE-8AE2-83B3-D1DF-6EF7E47038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15B88E-B7B9-E781-6A66-117097A5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Especificações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principais</a:t>
            </a:r>
            <a:endParaRPr lang="en-US" dirty="0"/>
          </a:p>
        </p:txBody>
      </p:sp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60EB7564-E6C1-84A3-9B93-AB1AF4DDD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200615"/>
              </p:ext>
            </p:extLst>
          </p:nvPr>
        </p:nvGraphicFramePr>
        <p:xfrm>
          <a:off x="484632" y="1417320"/>
          <a:ext cx="11228832" cy="388157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91363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Parâmetros técnicos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chumbo-ácido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Versão de bateria de iões de lítio SW3000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Desempenho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Velocidade máxima de condução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 km/hora / 5 milhas por hora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Velocidade máxima de inversão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 km/hora / 2.5 milhas por hora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Capacidade de inclinação (C=140 metros)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16%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Largura mínima do raio de viragem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2550 mm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Bateria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10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Tensão da bateria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DC 24 V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49829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0000"/>
                        </a:lnSpc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Dimensões do compartimento da bateria </a:t>
                      </a:r>
                      <a:b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</a:b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(comprimento x largura x altura ) </a:t>
                      </a:r>
                    </a:p>
                  </a:txBody>
                  <a:tcPr marL="73152" marR="0" marT="0" marB="1828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770 x 340 x 300 mm</a:t>
                      </a:r>
                    </a:p>
                  </a:txBody>
                  <a:tcPr marL="0" marR="0" marT="18288" marB="1828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Recolha e filtragem de poeiras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10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Área de filtro 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3,5 m²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Vácuo máximo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8,8 mm H</a:t>
                      </a:r>
                      <a:r>
                        <a:rPr lang="pt-pt" sz="1000" b="0" i="0" u="none" strike="noStrike" kern="1200" cap="none" spc="0" normalizeH="0" baseline="-250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0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Método do agitador do filtro</a:t>
                      </a:r>
                    </a:p>
                  </a:txBody>
                  <a:tcPr marL="73152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Elétrico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6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person standing in a warehouse&#10;&#10;AI-generated content may be incorrect.">
            <a:extLst>
              <a:ext uri="{FF2B5EF4-FFF2-40B4-BE49-F238E27FC236}">
                <a16:creationId xmlns:a16="http://schemas.microsoft.com/office/drawing/2014/main" id="{23948C7E-0EA1-C8C5-4C16-DFF2F4DD200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540" y="0"/>
            <a:ext cx="5509871" cy="6273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134298" cy="43088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dirty="0">
                <a:latin typeface="Roboto Light" panose="02000000000000000000" pitchFamily="2" charset="0"/>
              </a:rPr>
              <a:t>A Nilfisk apresenta uma varredora de condutor sentado com descarga manual – SW3000: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SW3000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Aplicação</a:t>
            </a:r>
            <a:r>
              <a:rPr lang="en-US" dirty="0"/>
              <a:t> e </a:t>
            </a:r>
            <a:r>
              <a:rPr lang="en-US" dirty="0" err="1"/>
              <a:t>utilização</a:t>
            </a:r>
            <a:r>
              <a:rPr lang="en-US" dirty="0"/>
              <a:t> principal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479425" y="3629000"/>
            <a:ext cx="5616576" cy="275767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b="0" i="0" u="none" baseline="0" dirty="0">
                <a:latin typeface="+mj-lt"/>
                <a:ea typeface="SimSun" pitchFamily="2" charset="-122"/>
              </a:rPr>
              <a:t>Principais segmentos de clientes:  	</a:t>
            </a:r>
          </a:p>
          <a:p>
            <a:pPr algn="l" rtl="0"/>
            <a:r>
              <a:rPr lang="pt-pt" b="0" i="0" u="none" baseline="0" dirty="0"/>
              <a:t>Primário: CC, Retalho, Centros logísticos, Indústria ligeira,</a:t>
            </a:r>
          </a:p>
          <a:p>
            <a:pPr algn="l" rtl="0"/>
            <a:r>
              <a:rPr lang="pt-pt" b="0" i="0" u="none" baseline="0" dirty="0"/>
              <a:t>Secundário: ABCA, Educação</a:t>
            </a:r>
          </a:p>
          <a:p>
            <a:endParaRPr lang="pt-pt" altLang="zh-CN" sz="1200" dirty="0">
              <a:ea typeface="SimSun" pitchFamily="2" charset="-122"/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pt-pt" b="0" i="0" u="none" baseline="0" dirty="0">
                <a:latin typeface="+mj-lt"/>
                <a:ea typeface="SimSun" pitchFamily="2" charset="-122"/>
              </a:rPr>
              <a:t>Principais trabalhos a realizar/aplicações: 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pt-pt" b="0" i="0" u="none" baseline="0" dirty="0"/>
              <a:t>Limpeza de instalações de cerca de 2000 – 15000 m</a:t>
            </a:r>
            <a:r>
              <a:rPr lang="pt-pt" b="0" i="0" u="none" baseline="30000" dirty="0"/>
              <a:t>2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pt-pt" b="0" i="0" u="none" baseline="0" dirty="0"/>
              <a:t>Limpeza diária até 4 horas por dia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pt-pt" b="0" i="0" u="none" baseline="0" dirty="0"/>
              <a:t>Centros logísticos, armazéns, áreas de produção, áreas públicas, etc.</a:t>
            </a:r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pt-pt" b="0" i="0" u="none" baseline="0" dirty="0"/>
              <a:t>Diversos pavimentos rígidos: asfalto, betão, pedra, plástico, epóxi, etc.</a:t>
            </a:r>
            <a:endParaRPr lang="pt-pt" dirty="0"/>
          </a:p>
          <a:p>
            <a:pPr marL="198000" lvl="1" indent="-198000" algn="l" rtl="0">
              <a:buFont typeface="Arial" panose="020B0604020202020204" pitchFamily="34" charset="0"/>
              <a:buChar char="•"/>
            </a:pPr>
            <a:r>
              <a:rPr lang="pt-pt" b="0" i="0" u="none" baseline="0" dirty="0"/>
              <a:t>Tipo de detritos: areia, pedras, derrames de paletes, folhas e outros detritos soltos, etc.</a:t>
            </a:r>
            <a:endParaRPr lang="pt-pt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B3C8E44-7FCB-B5CC-4213-A186C9D4F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21" y="2070759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1" y="2019950"/>
            <a:ext cx="1686167" cy="553998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200" b="0" i="0" u="none" baseline="0" dirty="0"/>
              <a:t>Caminho de limpeza de 135 cm</a:t>
            </a:r>
            <a:br>
              <a:rPr lang="pt-pt" sz="1200" dirty="0"/>
            </a:br>
            <a:r>
              <a:rPr lang="pt-pt" sz="1200" b="0" i="0" u="none" baseline="0" dirty="0">
                <a:solidFill>
                  <a:schemeClr val="tx2"/>
                </a:solidFill>
              </a:rPr>
              <a:t>vassoura dupla</a:t>
            </a:r>
            <a:endParaRPr lang="pt-pt" sz="1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6D690CA7-57B8-1F5E-CB41-47AA496BFB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521" y="2798327"/>
            <a:ext cx="468000" cy="46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755328"/>
            <a:ext cx="1276264" cy="553998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200" b="0" i="0" u="none" baseline="0" dirty="0"/>
              <a:t>Vassoura principal de </a:t>
            </a:r>
            <a:br>
              <a:rPr lang="pt-pt" sz="1200" dirty="0"/>
            </a:br>
            <a:r>
              <a:rPr lang="pt-pt" sz="1200" b="0" i="0" u="none" baseline="0" dirty="0">
                <a:solidFill>
                  <a:schemeClr val="tx2"/>
                </a:solidFill>
              </a:rPr>
              <a:t>70 cm</a:t>
            </a:r>
            <a:endParaRPr lang="pt-pt" sz="1200" dirty="0">
              <a:solidFill>
                <a:schemeClr val="tx2"/>
              </a:solidFill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15EC144A-685E-37D2-635F-611AA9A583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2819" y="2070759"/>
            <a:ext cx="468000" cy="46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554230" y="2019950"/>
            <a:ext cx="1162813" cy="553998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200" b="0" i="0" u="none" baseline="0" dirty="0"/>
              <a:t>Depósitos duplos de </a:t>
            </a:r>
            <a:br>
              <a:rPr lang="pt-pt" sz="1200" dirty="0"/>
            </a:br>
            <a:r>
              <a:rPr lang="pt-pt" sz="1200" b="0" i="0" u="none" baseline="0" dirty="0">
                <a:solidFill>
                  <a:schemeClr val="tx2"/>
                </a:solidFill>
              </a:rPr>
              <a:t>50 / 50 L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D8833815-4837-164A-AEF8-12F9390DF3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2819" y="2798327"/>
            <a:ext cx="468000" cy="46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554230" y="2755328"/>
            <a:ext cx="1585330" cy="553998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200" b="0" i="0" u="none" baseline="0" dirty="0"/>
              <a:t>Versões de bateria para chumbo-ácido ou iões de lítio</a:t>
            </a:r>
            <a:endParaRPr lang="pt-pt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905581"/>
            <a:ext cx="3363370" cy="3355393"/>
          </a:xfrm>
        </p:spPr>
        <p:txBody>
          <a:bodyPr/>
          <a:lstStyle/>
          <a:p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e </a:t>
            </a:r>
            <a:r>
              <a:rPr lang="en-US" dirty="0" err="1"/>
              <a:t>vantagens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6C55F9D-1524-6E56-CA92-E692B363E585}"/>
              </a:ext>
            </a:extLst>
          </p:cNvPr>
          <p:cNvSpPr txBox="1">
            <a:spLocks/>
          </p:cNvSpPr>
          <p:nvPr/>
        </p:nvSpPr>
        <p:spPr>
          <a:xfrm>
            <a:off x="6259347" y="1520455"/>
            <a:ext cx="5453230" cy="44636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360000" tIns="360000" rIns="360000" bIns="360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Versão de bateria de iões de lítio 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pt-pt" sz="1500" dirty="0">
                <a:solidFill>
                  <a:srgbClr val="8997A4"/>
                </a:solidFill>
                <a:latin typeface="Roboto Thin" panose="02000000000000000000" pitchFamily="2" charset="0"/>
              </a:rPr>
              <a:t>Funciona com baterias ACE com 5 anos de garantia </a:t>
            </a:r>
            <a:br>
              <a:rPr lang="pt-pt" sz="1500" dirty="0">
                <a:solidFill>
                  <a:srgbClr val="8997A4"/>
                </a:solidFill>
                <a:latin typeface="Roboto Thin" panose="02000000000000000000" pitchFamily="2" charset="0"/>
              </a:rPr>
            </a:br>
            <a:r>
              <a:rPr lang="pt-pt" sz="1500" dirty="0">
                <a:solidFill>
                  <a:srgbClr val="8997A4"/>
                </a:solidFill>
                <a:latin typeface="Roboto Thin" panose="02000000000000000000" pitchFamily="2" charset="0"/>
              </a:rPr>
              <a:t>ou 1500 ciclos completos, o que ocorrer primeiro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defRPr/>
            </a:pPr>
            <a:r>
              <a:rPr lang="pt-pt" sz="1150" dirty="0">
                <a:solidFill>
                  <a:srgbClr val="28313F"/>
                </a:solidFill>
                <a:latin typeface="Roboto Light"/>
              </a:rPr>
              <a:t>Carregador integrado</a:t>
            </a: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3 baterias de iões de lítio ACE de 25,6 V e 50 Ah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Tempo de funcionamento até 4 horas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Carregamento parcial significa </a:t>
            </a:r>
            <a:b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carregar quando pode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68C18B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Carregamento de 50% a 90% 2,5 h </a:t>
            </a:r>
            <a:b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 0 a 100% 6,5 h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68C18B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Mais de 1500 ciclos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68C18B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68C18B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Garantia de 5 anos</a:t>
            </a:r>
            <a:endParaRPr kumimoji="0" lang="pt-pt" sz="1150" b="0" i="0" u="none" strike="noStrike" kern="1200" cap="none" spc="0" normalizeH="0" baseline="0" noProof="0" dirty="0">
              <a:ln>
                <a:noFill/>
              </a:ln>
              <a:solidFill>
                <a:srgbClr val="68C18B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98755" marR="0" lvl="0" indent="-198755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3D615-5620-0C8D-DFF2-302427183B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323" y="3682721"/>
            <a:ext cx="2512300" cy="23014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6F5ED-525D-6628-4F5E-B49482373FB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A4960-DF55-A95B-9AAC-882A348C52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9BB066-53E4-F04E-A38A-C07C2FE2A22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463667"/>
          </a:xfrm>
        </p:spPr>
        <p:txBody>
          <a:bodyPr lIns="360000" tIns="360000" rIns="360000" bIns="360000"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38AFD9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Versão de bateria de chumbo-ácido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500" b="0" i="0" u="none" strike="noStrike" kern="1200" cap="none" spc="0" normalizeH="0" baseline="0" noProof="0" dirty="0">
                <a:ln>
                  <a:noFill/>
                </a:ln>
                <a:solidFill>
                  <a:srgbClr val="8997A4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Compatível com as baterias mais comuns no mercado, incluindo húmidas, AGM, de gel, TPPL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Pode ser utilizado um carregador integrado ou externo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Ligações de carregamento e de alimentação na parte traseira </a:t>
            </a:r>
            <a:b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da máquina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Para baterias húmidas, adicione o tabuleiro da bateria húmida </a:t>
            </a:r>
            <a:b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para evitar fugas de ácido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Tempo de funcionamento até 5 horas (dependendo do tamanho </a:t>
            </a:r>
            <a:b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da bateria)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F47358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Carregamento 10-12 horas após a utilização diária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F47358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Sem carregamento de oportunidade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F47358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500-700 ciclos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150" b="0" i="0" u="none" strike="noStrike" kern="1200" cap="none" spc="0" normalizeH="0" baseline="0" noProof="0" dirty="0">
                <a:ln>
                  <a:noFill/>
                </a:ln>
                <a:solidFill>
                  <a:srgbClr val="F47358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Garantia Limitada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915752-8F1B-A3BE-9C34-63E199DDB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Gestão de energia para maior tempo de funcionamento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01E81F9-CCDB-B72D-870B-FDD24733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i="0" u="none" baseline="0" dirty="0"/>
              <a:t>Funcionalidades e benefícios essenciais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1F524-83D2-E65C-7ACD-B04D98FD0545}"/>
              </a:ext>
            </a:extLst>
          </p:cNvPr>
          <p:cNvSpPr txBox="1"/>
          <p:nvPr/>
        </p:nvSpPr>
        <p:spPr>
          <a:xfrm>
            <a:off x="475521" y="6142425"/>
            <a:ext cx="3563079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pt-B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Calculadora do tempo de funcionamento no ficheiro MDF</a:t>
            </a:r>
          </a:p>
        </p:txBody>
      </p:sp>
    </p:spTree>
    <p:extLst>
      <p:ext uri="{BB962C8B-B14F-4D97-AF65-F5344CB8AC3E}">
        <p14:creationId xmlns:p14="http://schemas.microsoft.com/office/powerpoint/2010/main" val="3635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8A315AB-3BD7-7815-4090-9736468B11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378" y="3799383"/>
            <a:ext cx="2158736" cy="146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F4C589-3C0C-D923-30C0-023FE27E3D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673" y="3799383"/>
            <a:ext cx="2158736" cy="1466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06C61-B821-8D30-455A-7E60AD86ED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121" y="3799383"/>
            <a:ext cx="2158736" cy="1466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0590E-6E93-C9B6-ABA5-E9DA1C3606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38" y="3799383"/>
            <a:ext cx="2158736" cy="14661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da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458075" cy="388013"/>
          </a:xfrm>
        </p:spPr>
        <p:txBody>
          <a:bodyPr/>
          <a:lstStyle/>
          <a:p>
            <a:r>
              <a:rPr lang="en-US" dirty="0" err="1"/>
              <a:t>Funcionalidades</a:t>
            </a:r>
            <a:r>
              <a:rPr lang="en-US" dirty="0"/>
              <a:t> e </a:t>
            </a:r>
            <a:r>
              <a:rPr lang="en-US" dirty="0" err="1"/>
              <a:t>benefícios</a:t>
            </a:r>
            <a:r>
              <a:rPr lang="en-US" dirty="0"/>
              <a:t> </a:t>
            </a:r>
            <a:r>
              <a:rPr lang="en-US" dirty="0" err="1"/>
              <a:t>essenciais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10502161" cy="2292935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pt" b="0" i="0" u="none" baseline="0" dirty="0">
                <a:latin typeface="+mj-lt"/>
                <a:ea typeface="SimSun" pitchFamily="2" charset="-122"/>
              </a:rPr>
              <a:t>Principais características:	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Bloqueio por código PIN (não necessita chave nem se perde)</a:t>
            </a:r>
            <a:endParaRPr lang="pt-pt" dirty="0">
              <a:solidFill>
                <a:schemeClr val="accent3"/>
              </a:solidFill>
              <a:latin typeface="Roboto Bold" panose="02000000000000000000" pitchFamily="2" charset="0"/>
              <a:ea typeface="Roboto Bold"/>
              <a:cs typeface="Roboto Bold"/>
            </a:endParaRP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Recipientes de plástico 2 x 50 L com pega e rodas de transporte, fáceis de esvaziar</a:t>
            </a:r>
            <a:endParaRPr lang="pt-pt" dirty="0">
              <a:solidFill>
                <a:schemeClr val="accent3"/>
              </a:solidFill>
              <a:latin typeface="Roboto Bold" panose="02000000000000000000" pitchFamily="2" charset="0"/>
              <a:ea typeface="Roboto Bold"/>
              <a:cs typeface="Roboto Bold"/>
            </a:endParaRP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Neblina de água DustGuard™ para controlo de poeiras das vassouras laterais como standard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O ajuste da velocidade da vassoura lateral evita que os detritos leves sejam empurrados demasiado longe ou criem mais pó do que o necessário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Ajuste da vassoura principal pelo operador, ajuste fácil da pressão da vassoura principal, se necessário, + pressão para detritos pesados, - para detritos pequenos e leves </a:t>
            </a:r>
            <a:endParaRPr lang="pt-pt" dirty="0">
              <a:solidFill>
                <a:schemeClr val="accent3"/>
              </a:solidFill>
              <a:latin typeface="Roboto Bold" panose="02000000000000000000" pitchFamily="2" charset="0"/>
              <a:ea typeface="Roboto Bold"/>
              <a:cs typeface="Roboto Bold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FD1D76-F449-62A8-5577-150C6DB85F67}"/>
              </a:ext>
            </a:extLst>
          </p:cNvPr>
          <p:cNvCxnSpPr>
            <a:cxnSpLocks/>
          </p:cNvCxnSpPr>
          <p:nvPr/>
        </p:nvCxnSpPr>
        <p:spPr>
          <a:xfrm flipH="1">
            <a:off x="475521" y="3587308"/>
            <a:ext cx="1123705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550C9D7D-4193-1AB6-3224-E1195DBAAE6C}"/>
              </a:ext>
            </a:extLst>
          </p:cNvPr>
          <p:cNvSpPr txBox="1">
            <a:spLocks/>
          </p:cNvSpPr>
          <p:nvPr/>
        </p:nvSpPr>
        <p:spPr>
          <a:xfrm>
            <a:off x="7685637" y="5469664"/>
            <a:ext cx="1764147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Ajuste da velocidade da vassoura lateral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9BBEC3B3-6D9F-715A-8338-AD81E86D2CEC}"/>
              </a:ext>
            </a:extLst>
          </p:cNvPr>
          <p:cNvSpPr txBox="1">
            <a:spLocks/>
          </p:cNvSpPr>
          <p:nvPr/>
        </p:nvSpPr>
        <p:spPr>
          <a:xfrm>
            <a:off x="7287144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B2A754BF-8B1D-C7D9-3810-DE48413BB7EF}"/>
              </a:ext>
            </a:extLst>
          </p:cNvPr>
          <p:cNvSpPr txBox="1">
            <a:spLocks/>
          </p:cNvSpPr>
          <p:nvPr/>
        </p:nvSpPr>
        <p:spPr>
          <a:xfrm>
            <a:off x="791810" y="5469664"/>
            <a:ext cx="1844606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Acesso</a:t>
            </a:r>
            <a:r>
              <a:rPr lang="en-US" dirty="0"/>
              <a:t> com </a:t>
            </a:r>
            <a:br>
              <a:rPr lang="en-US" dirty="0"/>
            </a:br>
            <a:r>
              <a:rPr lang="en-US" dirty="0" err="1"/>
              <a:t>código</a:t>
            </a:r>
            <a:r>
              <a:rPr lang="en-US" dirty="0"/>
              <a:t> PIN 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4EA244ED-65AD-E008-A758-F4CBEBD48923}"/>
              </a:ext>
            </a:extLst>
          </p:cNvPr>
          <p:cNvSpPr txBox="1">
            <a:spLocks/>
          </p:cNvSpPr>
          <p:nvPr/>
        </p:nvSpPr>
        <p:spPr>
          <a:xfrm>
            <a:off x="475521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4A121CF-3FD0-D09C-BCDA-29F458415D32}"/>
              </a:ext>
            </a:extLst>
          </p:cNvPr>
          <p:cNvSpPr txBox="1">
            <a:spLocks/>
          </p:cNvSpPr>
          <p:nvPr/>
        </p:nvSpPr>
        <p:spPr>
          <a:xfrm>
            <a:off x="3120512" y="5469664"/>
            <a:ext cx="1784345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Recipientes</a:t>
            </a:r>
            <a:r>
              <a:rPr lang="en-US" dirty="0"/>
              <a:t> </a:t>
            </a:r>
            <a:r>
              <a:rPr lang="en-US" dirty="0" err="1"/>
              <a:t>duplos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plástico</a:t>
            </a:r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FE9F6EC-9817-6F26-28D8-39D977C04EED}"/>
              </a:ext>
            </a:extLst>
          </p:cNvPr>
          <p:cNvSpPr txBox="1">
            <a:spLocks/>
          </p:cNvSpPr>
          <p:nvPr/>
        </p:nvSpPr>
        <p:spPr>
          <a:xfrm>
            <a:off x="2742216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01719" y="5469664"/>
            <a:ext cx="1765249" cy="3877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DustGuard™</a:t>
            </a:r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20449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288F3FC-2B87-A3E1-9657-9D46D1BAF18A}"/>
              </a:ext>
            </a:extLst>
          </p:cNvPr>
          <p:cNvSpPr txBox="1">
            <a:spLocks/>
          </p:cNvSpPr>
          <p:nvPr/>
        </p:nvSpPr>
        <p:spPr>
          <a:xfrm>
            <a:off x="9947793" y="5469664"/>
            <a:ext cx="1776321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Ajuste</a:t>
            </a:r>
            <a:r>
              <a:rPr lang="en-US" dirty="0"/>
              <a:t> da </a:t>
            </a:r>
            <a:br>
              <a:rPr lang="en-US" dirty="0"/>
            </a:br>
            <a:r>
              <a:rPr lang="en-US" dirty="0" err="1"/>
              <a:t>vassoura</a:t>
            </a:r>
            <a:r>
              <a:rPr lang="en-US" dirty="0"/>
              <a:t> lateral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8609A8D9-4E6A-7745-732A-1AA1547EBAD2}"/>
              </a:ext>
            </a:extLst>
          </p:cNvPr>
          <p:cNvSpPr txBox="1">
            <a:spLocks/>
          </p:cNvSpPr>
          <p:nvPr/>
        </p:nvSpPr>
        <p:spPr>
          <a:xfrm>
            <a:off x="9553838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31" y="3799383"/>
            <a:ext cx="2158736" cy="14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A9223D-AAA1-4ECD-8F18-530F671C36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12524"/>
            <a:ext cx="3559175" cy="4748363"/>
          </a:xfrm>
        </p:spPr>
        <p:txBody>
          <a:bodyPr lIns="252000" tIns="1872000" rIns="256032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pt-pt" sz="115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Design intuitivo e operações simples 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Painel</a:t>
            </a: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 de controlo intuitivo</a:t>
            </a:r>
            <a:r>
              <a:rPr lang="pt-pt" sz="1100" b="0" i="0" u="none" baseline="0" dirty="0"/>
              <a:t> sem chave e funcionamento com código pin, arranque </a:t>
            </a:r>
            <a:br>
              <a:rPr lang="pt-pt" sz="1100" b="0" i="0" u="none" baseline="0" dirty="0"/>
            </a:br>
            <a:r>
              <a:rPr lang="pt-pt" sz="1100" b="0" i="0" u="none" baseline="0" dirty="0"/>
              <a:t>com apenas um botão e todas as principais funções de limpeza controladas a partir da posição do operador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Visor de informações </a:t>
            </a:r>
            <a:r>
              <a:rPr lang="pt-pt" sz="1100" b="0" i="0" u="none" baseline="0" dirty="0"/>
              <a:t>para facilidade de utilização, fornece uma comunicação clara </a:t>
            </a:r>
            <a:br>
              <a:rPr lang="pt-pt" sz="1100" b="0" i="0" u="none" baseline="0" dirty="0"/>
            </a:br>
            <a:r>
              <a:rPr lang="pt-pt" sz="1100" b="0" i="0" u="none" baseline="0" dirty="0"/>
              <a:t>ao operador sobre as funções principais </a:t>
            </a:r>
            <a:br>
              <a:rPr lang="pt-pt" sz="1100" b="0" i="0" u="none" baseline="0" dirty="0"/>
            </a:br>
            <a:r>
              <a:rPr lang="pt-pt" sz="1100" b="0" i="0" u="none" baseline="0" dirty="0"/>
              <a:t>e o estado das informações da máquina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Pega ajustável </a:t>
            </a:r>
            <a:r>
              <a:rPr lang="pt-pt" sz="1100" b="0" i="0" u="none" baseline="0" dirty="0"/>
              <a:t>para se adequar a </a:t>
            </a:r>
            <a:br>
              <a:rPr lang="pt-pt" sz="1100" b="0" i="0" u="none" baseline="0" dirty="0"/>
            </a:br>
            <a:r>
              <a:rPr lang="pt-pt" sz="1100" b="0" i="0" u="none" baseline="0" dirty="0"/>
              <a:t>diferentes alturas do operador</a:t>
            </a:r>
            <a:endParaRPr lang="pt-pt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A1C3DB-093C-C8D1-A9E8-7EAB029C9667}"/>
              </a:ext>
            </a:extLst>
          </p:cNvPr>
          <p:cNvSpPr/>
          <p:nvPr/>
        </p:nvSpPr>
        <p:spPr>
          <a:xfrm>
            <a:off x="479425" y="1412524"/>
            <a:ext cx="3559175" cy="1712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0A4D3-B04B-0D33-366A-7A7545D4F4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19" y="1412525"/>
            <a:ext cx="3559175" cy="17127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CFD7B-EEB7-46FF-A83A-EF0C64F7465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412875"/>
            <a:ext cx="3559175" cy="4748363"/>
          </a:xfrm>
        </p:spPr>
        <p:txBody>
          <a:bodyPr lIns="252000" tIns="1872000" rIns="256032"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pt-pt" sz="115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Manutenção fácil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Sem ferramentas para a manutenção diária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Indicador do nível de água para o DustGuard™ 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Filtro de água para o DustGuard™ 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Bocais de encaixe rápido para o DustGuard™ 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Recipientes duplos de plástico leve, </a:t>
            </a:r>
            <a:br>
              <a:rPr lang="pt-pt" sz="1100" b="0" i="0" u="none" baseline="0" dirty="0"/>
            </a:br>
            <a:r>
              <a:rPr lang="pt-pt" sz="1100" b="0" i="0" u="none" baseline="0" dirty="0"/>
              <a:t>fáceis de esvaziar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Remoção de um botão para acesso à vassoura principal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Tomada de carregamento externa traseira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09FA-6BFD-4022-B0BC-DC83C974339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412875"/>
            <a:ext cx="3559175" cy="4748363"/>
          </a:xfrm>
        </p:spPr>
        <p:txBody>
          <a:bodyPr lIns="252000" tIns="1872000" rIns="256032"/>
          <a:lstStyle/>
          <a:p>
            <a:pPr marL="0" marR="0" lvl="0" indent="0" fontAlgn="auto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r>
              <a:rPr lang="pt-pt" sz="115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Produtiva e eficiente</a:t>
            </a:r>
          </a:p>
          <a:p>
            <a:pPr marL="198755" indent="-198755"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Limpeza do filtro </a:t>
            </a:r>
            <a:r>
              <a:rPr lang="pt-pt" sz="1100" b="0" i="0" u="none" baseline="0" dirty="0"/>
              <a:t>O agitador do filtro elétrico pode ser definido para manual ou automático, onde o operador pode definir o tempo para quando a limpeza do filtro deve ser ativada</a:t>
            </a:r>
            <a:endParaRPr lang="pt-pt" sz="110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A vassoura principal ajustável</a:t>
            </a:r>
            <a:r>
              <a:rPr lang="pt-pt" sz="1100" b="0" i="0" u="none" baseline="0" dirty="0"/>
              <a:t> pode ser ajustada pelo operador durante a operação para um desempenho de limpeza ideal </a:t>
            </a:r>
            <a:endParaRPr lang="pt-pt" sz="110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Aba frontal </a:t>
            </a:r>
            <a:r>
              <a:rPr lang="pt-pt" sz="1100" b="0" i="0" u="none" baseline="0" dirty="0"/>
              <a:t>operada com o pé para recolher detritos maiores, que podem ser empurrados </a:t>
            </a:r>
            <a:br>
              <a:rPr lang="pt-pt" sz="1100" dirty="0"/>
            </a:br>
            <a:r>
              <a:rPr lang="pt-pt" sz="1100" b="0" i="0" u="none" baseline="0" dirty="0"/>
              <a:t>para a frente da máquina, mantendo a recolha de pó à volta da vassoura principal otimizada </a:t>
            </a:r>
            <a:endParaRPr lang="pt-pt" sz="1100" dirty="0">
              <a:ea typeface="Roboto Light"/>
              <a:cs typeface="Roboto Ligh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4D89C-7D93-4D9F-A84C-4ABEA3541D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C754-E674-4461-BE79-4325CF0260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8ED91F6-D4FD-D7CB-9348-E341D7DBC4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n-US" dirty="0"/>
              <a:t>SW3000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F24F36C-47AA-F9A1-F3F1-96EA3AF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339536" cy="388013"/>
          </a:xfrm>
        </p:spPr>
        <p:txBody>
          <a:bodyPr/>
          <a:lstStyle/>
          <a:p>
            <a:r>
              <a:rPr lang="en-US" dirty="0" err="1"/>
              <a:t>Funcionalidades</a:t>
            </a:r>
            <a:r>
              <a:rPr lang="en-US" dirty="0"/>
              <a:t> e </a:t>
            </a:r>
            <a:r>
              <a:rPr lang="en-US" dirty="0" err="1"/>
              <a:t>benefícios</a:t>
            </a:r>
            <a:r>
              <a:rPr lang="en-US" dirty="0"/>
              <a:t> </a:t>
            </a:r>
            <a:r>
              <a:rPr lang="en-US" dirty="0" err="1"/>
              <a:t>essenciais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6CC3A-98C1-DAD6-F5F7-A3C5D59863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506" y="1412525"/>
            <a:ext cx="3559175" cy="1712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F0C00-E1FF-A6B6-A47F-9CD243A55F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1" b="5808"/>
          <a:stretch/>
        </p:blipFill>
        <p:spPr>
          <a:xfrm>
            <a:off x="8145587" y="1412524"/>
            <a:ext cx="3566988" cy="17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0A258-010E-DBDD-0465-D5738CA2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784" y="3805296"/>
            <a:ext cx="2147197" cy="1460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9E33D8-76EB-9E3E-2F13-DA783EF1A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31" y="3805295"/>
            <a:ext cx="2158736" cy="14601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F7F09C-C9B3-D373-ECFE-2F5D3B0BF3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673" y="3799383"/>
            <a:ext cx="2158736" cy="14661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B9B6A4-14EB-0A4C-5D27-4109CBA43E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9" y="3799383"/>
            <a:ext cx="2158736" cy="14661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F7D8C4-5269-261A-2542-8CE0AB9682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FE88D-6F98-E3D1-982D-7831EF712D4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3CBF2B-012B-FF88-C4B5-6966B12787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Opções de acessórios da SW3000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64E7C6-E43A-0BD2-5B36-4DE2CF29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796474" cy="388013"/>
          </a:xfrm>
        </p:spPr>
        <p:txBody>
          <a:bodyPr/>
          <a:lstStyle/>
          <a:p>
            <a:r>
              <a:rPr lang="en-US" dirty="0" err="1"/>
              <a:t>Funcionalidades</a:t>
            </a:r>
            <a:r>
              <a:rPr lang="en-US" dirty="0"/>
              <a:t> e </a:t>
            </a:r>
            <a:r>
              <a:rPr lang="en-US" dirty="0" err="1"/>
              <a:t>benefícios</a:t>
            </a:r>
            <a:r>
              <a:rPr lang="en-US" dirty="0"/>
              <a:t> </a:t>
            </a:r>
            <a:r>
              <a:rPr lang="en-US" dirty="0" err="1"/>
              <a:t>essenciais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4F3CC0D-3032-E7D8-C57F-72DCF8C678AD}"/>
              </a:ext>
            </a:extLst>
          </p:cNvPr>
          <p:cNvSpPr txBox="1">
            <a:spLocks/>
          </p:cNvSpPr>
          <p:nvPr/>
        </p:nvSpPr>
        <p:spPr>
          <a:xfrm>
            <a:off x="479424" y="3438241"/>
            <a:ext cx="5616575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err="1">
                <a:latin typeface="+mj-lt"/>
                <a:ea typeface="SimSun" pitchFamily="2" charset="-122"/>
              </a:rPr>
              <a:t>Opções</a:t>
            </a:r>
            <a:r>
              <a:rPr lang="en-US" altLang="zh-CN" dirty="0">
                <a:latin typeface="+mj-lt"/>
                <a:ea typeface="SimSun" pitchFamily="2" charset="-122"/>
              </a:rPr>
              <a:t>: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C10270-C328-AAFF-4FEC-FE3A55AA4D45}"/>
              </a:ext>
            </a:extLst>
          </p:cNvPr>
          <p:cNvCxnSpPr>
            <a:cxnSpLocks/>
          </p:cNvCxnSpPr>
          <p:nvPr/>
        </p:nvCxnSpPr>
        <p:spPr>
          <a:xfrm flipH="1">
            <a:off x="475521" y="3309648"/>
            <a:ext cx="1123705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C2511E1-31E1-A1C7-DA23-8CC995F7EABB}"/>
              </a:ext>
            </a:extLst>
          </p:cNvPr>
          <p:cNvSpPr txBox="1">
            <a:spLocks/>
          </p:cNvSpPr>
          <p:nvPr/>
        </p:nvSpPr>
        <p:spPr>
          <a:xfrm>
            <a:off x="7287144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5A602D14-6B48-19F3-CED7-7BDE648E389D}"/>
              </a:ext>
            </a:extLst>
          </p:cNvPr>
          <p:cNvSpPr txBox="1">
            <a:spLocks/>
          </p:cNvSpPr>
          <p:nvPr/>
        </p:nvSpPr>
        <p:spPr>
          <a:xfrm>
            <a:off x="475521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B4A68060-7EA6-7724-9139-18B2B827E67B}"/>
              </a:ext>
            </a:extLst>
          </p:cNvPr>
          <p:cNvSpPr txBox="1">
            <a:spLocks/>
          </p:cNvSpPr>
          <p:nvPr/>
        </p:nvSpPr>
        <p:spPr>
          <a:xfrm>
            <a:off x="2742216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64642D53-C6F3-6224-DBEE-C5E1706CDB1A}"/>
              </a:ext>
            </a:extLst>
          </p:cNvPr>
          <p:cNvSpPr txBox="1">
            <a:spLocks/>
          </p:cNvSpPr>
          <p:nvPr/>
        </p:nvSpPr>
        <p:spPr>
          <a:xfrm>
            <a:off x="5020449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3094AB2-53E8-E3D7-ABEB-685E93BF780D}"/>
              </a:ext>
            </a:extLst>
          </p:cNvPr>
          <p:cNvSpPr txBox="1">
            <a:spLocks/>
          </p:cNvSpPr>
          <p:nvPr/>
        </p:nvSpPr>
        <p:spPr>
          <a:xfrm>
            <a:off x="9553838" y="5395988"/>
            <a:ext cx="226839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chemeClr val="accent3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F90515-F8F2-B37B-A80E-24BD84DCFE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1"/>
          <a:stretch/>
        </p:blipFill>
        <p:spPr>
          <a:xfrm>
            <a:off x="2746119" y="3799383"/>
            <a:ext cx="2158737" cy="1466102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4A564D7-7FF9-FEDE-DD65-AF22F00EEAB7}"/>
              </a:ext>
            </a:extLst>
          </p:cNvPr>
          <p:cNvSpPr txBox="1">
            <a:spLocks/>
          </p:cNvSpPr>
          <p:nvPr/>
        </p:nvSpPr>
        <p:spPr>
          <a:xfrm>
            <a:off x="7685637" y="5469664"/>
            <a:ext cx="1764147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Apoios de braços e </a:t>
            </a:r>
            <a:br>
              <a:rPr lang="pt-BR" dirty="0"/>
            </a:br>
            <a:r>
              <a:rPr lang="pt-BR" dirty="0"/>
              <a:t>cinto de segurança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19418C2-30F1-6B3C-5E9D-55D3B10A8BFD}"/>
              </a:ext>
            </a:extLst>
          </p:cNvPr>
          <p:cNvSpPr txBox="1">
            <a:spLocks/>
          </p:cNvSpPr>
          <p:nvPr/>
        </p:nvSpPr>
        <p:spPr>
          <a:xfrm>
            <a:off x="791810" y="5469664"/>
            <a:ext cx="1844606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Chave FOB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B1D7DA3-75D6-FEAF-7E14-E1B906465506}"/>
              </a:ext>
            </a:extLst>
          </p:cNvPr>
          <p:cNvSpPr txBox="1">
            <a:spLocks/>
          </p:cNvSpPr>
          <p:nvPr/>
        </p:nvSpPr>
        <p:spPr>
          <a:xfrm>
            <a:off x="3120512" y="5469664"/>
            <a:ext cx="1784345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Luz </a:t>
            </a:r>
            <a:r>
              <a:rPr lang="en-US" dirty="0" err="1"/>
              <a:t>azul</a:t>
            </a:r>
            <a:r>
              <a:rPr lang="en-US" dirty="0"/>
              <a:t>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4FA764F-9E83-245D-275A-54502A4337E1}"/>
              </a:ext>
            </a:extLst>
          </p:cNvPr>
          <p:cNvSpPr txBox="1">
            <a:spLocks/>
          </p:cNvSpPr>
          <p:nvPr/>
        </p:nvSpPr>
        <p:spPr>
          <a:xfrm>
            <a:off x="5401719" y="5469664"/>
            <a:ext cx="1765249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Cobertura</a:t>
            </a:r>
            <a:r>
              <a:rPr lang="en-US" dirty="0"/>
              <a:t> de </a:t>
            </a:r>
            <a:br>
              <a:rPr lang="en-US" dirty="0"/>
            </a:br>
            <a:r>
              <a:rPr lang="en-US" dirty="0" err="1"/>
              <a:t>proteção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06FB832-A6F1-042E-4A68-6B66420E2725}"/>
              </a:ext>
            </a:extLst>
          </p:cNvPr>
          <p:cNvSpPr txBox="1">
            <a:spLocks/>
          </p:cNvSpPr>
          <p:nvPr/>
        </p:nvSpPr>
        <p:spPr>
          <a:xfrm>
            <a:off x="9947793" y="5469664"/>
            <a:ext cx="1776321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Filtro H13 para áreas sensíveis ao pó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7CD0C4D-ABCD-EB67-6FF1-6CCA9FC80B70}"/>
              </a:ext>
            </a:extLst>
          </p:cNvPr>
          <p:cNvSpPr txBox="1">
            <a:spLocks/>
          </p:cNvSpPr>
          <p:nvPr/>
        </p:nvSpPr>
        <p:spPr>
          <a:xfrm>
            <a:off x="484632" y="1412875"/>
            <a:ext cx="11321860" cy="2077492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pt" b="0" i="0" u="none" baseline="0" dirty="0">
                <a:latin typeface="+mj-lt"/>
                <a:ea typeface="SimSun" pitchFamily="2" charset="-122"/>
              </a:rPr>
              <a:t>Principais características:	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Chave FOB (acesso sem chave)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Luz azul, dá um ponto azul no chão 4-6 m à frente para segurança, a máquina pode ser localizada em cantos redondos 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Proteção superior, aprovação FOPS para armazém de armazenamento elevado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Kits de apoio de braços e cintos de segurança</a:t>
            </a:r>
          </a:p>
          <a:p>
            <a:pPr marL="342900" indent="-342900" algn="l" rtl="0"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pt-pt" b="0" i="0" u="none" baseline="0" dirty="0"/>
              <a:t>Filtro HEPA H13 para áreas sensíveis ao pó, deve ser utilizado apenas em áreas com pó muito ligeiro, não significa que a máquina tenha aprovação HEPA</a:t>
            </a:r>
            <a:endParaRPr lang="pt-pt" dirty="0">
              <a:solidFill>
                <a:schemeClr val="accent3"/>
              </a:solidFill>
              <a:latin typeface="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7f75597d7fbcce4bb4c5659ebeb6e82c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937ca9a4be471557c120f3c6080bf290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cac9c8eb-e931-40c4-a127-78ecdc19f0e1"/>
    <ds:schemaRef ds:uri="http://schemas.openxmlformats.org/package/2006/metadata/core-properties"/>
    <ds:schemaRef ds:uri="http://schemas.microsoft.com/office/infopath/2007/PartnerControls"/>
    <ds:schemaRef ds:uri="f20169c4-b766-48a0-82d0-0046e178340b"/>
    <ds:schemaRef ds:uri="http://www.w3.org/XML/1998/namespace"/>
    <ds:schemaRef ds:uri="http://purl.org/dc/terms/"/>
    <ds:schemaRef ds:uri="6903b321-3545-4bfc-b111-7702843b6d40"/>
    <ds:schemaRef ds:uri="c56df868-51cc-4d63-9bd1-3347174802f5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2F57F5-3DD7-467B-B140-5AA3456313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6581</TotalTime>
  <Words>2573</Words>
  <Application>Microsoft Office PowerPoint</Application>
  <PresentationFormat>Panorámica</PresentationFormat>
  <Paragraphs>647</Paragraphs>
  <Slides>31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Light italic</vt:lpstr>
      <vt:lpstr>Roboto Thin</vt:lpstr>
      <vt:lpstr>Segoe MDL2 Assets</vt:lpstr>
      <vt:lpstr>Nilfisk Toolbox_Standard_4-3</vt:lpstr>
      <vt:lpstr>think-cell Slide</vt:lpstr>
      <vt:lpstr>SW3000 Varredora de condutor sentado</vt:lpstr>
      <vt:lpstr>Agenda</vt:lpstr>
      <vt:lpstr>1</vt:lpstr>
      <vt:lpstr>Aplicação e utilização principal</vt:lpstr>
      <vt:lpstr>2</vt:lpstr>
      <vt:lpstr>Funcionalidades e benefícios essenciais</vt:lpstr>
      <vt:lpstr>Funcionalidades e benefícios essenciais</vt:lpstr>
      <vt:lpstr>Funcionalidades e benefícios essenciais</vt:lpstr>
      <vt:lpstr>Funcionalidades e benefícios essenciais</vt:lpstr>
      <vt:lpstr>Funcionalidades e benefícios essenciais</vt:lpstr>
      <vt:lpstr>Funcionalidades e benefícios essenciais</vt:lpstr>
      <vt:lpstr>Presentación de PowerPoint</vt:lpstr>
      <vt:lpstr>SW3000</vt:lpstr>
      <vt:lpstr>3</vt:lpstr>
      <vt:lpstr>SW3000</vt:lpstr>
      <vt:lpstr>SW3000</vt:lpstr>
      <vt:lpstr>SW3000</vt:lpstr>
      <vt:lpstr>SW3000</vt:lpstr>
      <vt:lpstr>SW3000</vt:lpstr>
      <vt:lpstr>SW3000</vt:lpstr>
      <vt:lpstr>SW3000</vt:lpstr>
      <vt:lpstr>SW3000</vt:lpstr>
      <vt:lpstr>Luz dianteira da SW3000</vt:lpstr>
      <vt:lpstr>4</vt:lpstr>
      <vt:lpstr>Acessórios incluídos </vt:lpstr>
      <vt:lpstr>Acessórios </vt:lpstr>
      <vt:lpstr>Acessórios </vt:lpstr>
      <vt:lpstr>5</vt:lpstr>
      <vt:lpstr>Especificações técnicas principais </vt:lpstr>
      <vt:lpstr>Especificações técnicas principais</vt:lpstr>
      <vt:lpstr>Especificações técnicas principais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Adrián Bora</cp:lastModifiedBy>
  <cp:revision>359</cp:revision>
  <dcterms:created xsi:type="dcterms:W3CDTF">2023-10-02T09:16:25Z</dcterms:created>
  <dcterms:modified xsi:type="dcterms:W3CDTF">2025-06-18T07:42:49Z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