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3"/>
  </p:notesMasterIdLst>
  <p:sldIdLst>
    <p:sldId id="286" r:id="rId5"/>
    <p:sldId id="287" r:id="rId6"/>
    <p:sldId id="288" r:id="rId7"/>
    <p:sldId id="293" r:id="rId8"/>
    <p:sldId id="289" r:id="rId9"/>
    <p:sldId id="290" r:id="rId10"/>
    <p:sldId id="291" r:id="rId11"/>
    <p:sldId id="292" r:id="rId12"/>
  </p:sldIdLst>
  <p:sldSz cx="7559675" cy="10691813"/>
  <p:notesSz cx="6797675" cy="9872663"/>
  <p:custDataLst>
    <p:tags r:id="rId14"/>
  </p:custDataLst>
  <p:defaultTextStyle>
    <a:defPPr>
      <a:defRPr lang="en-US"/>
    </a:defPPr>
    <a:lvl1pPr marL="0" algn="l" defTabSz="1114793" rtl="0" eaLnBrk="1" latinLnBrk="0" hangingPunct="1">
      <a:defRPr sz="2177" kern="1200">
        <a:solidFill>
          <a:schemeClr val="tx1"/>
        </a:solidFill>
        <a:latin typeface="+mn-lt"/>
        <a:ea typeface="+mn-ea"/>
        <a:cs typeface="+mn-cs"/>
      </a:defRPr>
    </a:lvl1pPr>
    <a:lvl2pPr marL="557397" algn="l" defTabSz="1114793" rtl="0" eaLnBrk="1" latinLnBrk="0" hangingPunct="1">
      <a:defRPr sz="2177" kern="1200">
        <a:solidFill>
          <a:schemeClr val="tx1"/>
        </a:solidFill>
        <a:latin typeface="+mn-lt"/>
        <a:ea typeface="+mn-ea"/>
        <a:cs typeface="+mn-cs"/>
      </a:defRPr>
    </a:lvl2pPr>
    <a:lvl3pPr marL="1114793" algn="l" defTabSz="1114793" rtl="0" eaLnBrk="1" latinLnBrk="0" hangingPunct="1">
      <a:defRPr sz="2177" kern="1200">
        <a:solidFill>
          <a:schemeClr val="tx1"/>
        </a:solidFill>
        <a:latin typeface="+mn-lt"/>
        <a:ea typeface="+mn-ea"/>
        <a:cs typeface="+mn-cs"/>
      </a:defRPr>
    </a:lvl3pPr>
    <a:lvl4pPr marL="1672190" algn="l" defTabSz="1114793" rtl="0" eaLnBrk="1" latinLnBrk="0" hangingPunct="1">
      <a:defRPr sz="2177" kern="1200">
        <a:solidFill>
          <a:schemeClr val="tx1"/>
        </a:solidFill>
        <a:latin typeface="+mn-lt"/>
        <a:ea typeface="+mn-ea"/>
        <a:cs typeface="+mn-cs"/>
      </a:defRPr>
    </a:lvl4pPr>
    <a:lvl5pPr marL="2229586" algn="l" defTabSz="1114793" rtl="0" eaLnBrk="1" latinLnBrk="0" hangingPunct="1">
      <a:defRPr sz="2177" kern="1200">
        <a:solidFill>
          <a:schemeClr val="tx1"/>
        </a:solidFill>
        <a:latin typeface="+mn-lt"/>
        <a:ea typeface="+mn-ea"/>
        <a:cs typeface="+mn-cs"/>
      </a:defRPr>
    </a:lvl5pPr>
    <a:lvl6pPr marL="2786983" algn="l" defTabSz="1114793" rtl="0" eaLnBrk="1" latinLnBrk="0" hangingPunct="1">
      <a:defRPr sz="2177" kern="1200">
        <a:solidFill>
          <a:schemeClr val="tx1"/>
        </a:solidFill>
        <a:latin typeface="+mn-lt"/>
        <a:ea typeface="+mn-ea"/>
        <a:cs typeface="+mn-cs"/>
      </a:defRPr>
    </a:lvl6pPr>
    <a:lvl7pPr marL="3344379" algn="l" defTabSz="1114793" rtl="0" eaLnBrk="1" latinLnBrk="0" hangingPunct="1">
      <a:defRPr sz="2177" kern="1200">
        <a:solidFill>
          <a:schemeClr val="tx1"/>
        </a:solidFill>
        <a:latin typeface="+mn-lt"/>
        <a:ea typeface="+mn-ea"/>
        <a:cs typeface="+mn-cs"/>
      </a:defRPr>
    </a:lvl7pPr>
    <a:lvl8pPr marL="3901775" algn="l" defTabSz="1114793" rtl="0" eaLnBrk="1" latinLnBrk="0" hangingPunct="1">
      <a:defRPr sz="2177" kern="1200">
        <a:solidFill>
          <a:schemeClr val="tx1"/>
        </a:solidFill>
        <a:latin typeface="+mn-lt"/>
        <a:ea typeface="+mn-ea"/>
        <a:cs typeface="+mn-cs"/>
      </a:defRPr>
    </a:lvl8pPr>
    <a:lvl9pPr marL="4459171" algn="l" defTabSz="1114793" rtl="0" eaLnBrk="1" latinLnBrk="0" hangingPunct="1">
      <a:defRPr sz="217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267D357A-736E-4419-8F31-7020650603D7}">
          <p14:sldIdLst>
            <p14:sldId id="286"/>
            <p14:sldId id="287"/>
            <p14:sldId id="288"/>
            <p14:sldId id="293"/>
            <p14:sldId id="289"/>
            <p14:sldId id="290"/>
            <p14:sldId id="291"/>
            <p14:sldId id="29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09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rlotte Vittrup" initials="CV" lastIdx="44" clrIdx="0">
    <p:extLst>
      <p:ext uri="{19B8F6BF-5375-455C-9EA6-DF929625EA0E}">
        <p15:presenceInfo xmlns:p15="http://schemas.microsoft.com/office/powerpoint/2012/main" userId="S-1-5-21-2455030247-886758136-1406340923-94286" providerId="AD"/>
      </p:ext>
    </p:extLst>
  </p:cmAuthor>
  <p:cmAuthor id="2" name="Lars Chrois" initials="LC" lastIdx="26" clrIdx="1">
    <p:extLst>
      <p:ext uri="{19B8F6BF-5375-455C-9EA6-DF929625EA0E}">
        <p15:presenceInfo xmlns:p15="http://schemas.microsoft.com/office/powerpoint/2012/main" userId="3ee1608269410e2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AFD9"/>
    <a:srgbClr val="8997A4"/>
    <a:srgbClr val="7C878E"/>
    <a:srgbClr val="000000"/>
    <a:srgbClr val="979797"/>
    <a:srgbClr val="4B4F54"/>
    <a:srgbClr val="606A70"/>
    <a:srgbClr val="D4CFBE"/>
    <a:srgbClr val="82827E"/>
    <a:srgbClr val="DDC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F69476-64D8-EA68-552D-588D18893461}" v="242" dt="2024-12-11T09:35:17.6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2949" autoAdjust="0"/>
  </p:normalViewPr>
  <p:slideViewPr>
    <p:cSldViewPr snapToGrid="0">
      <p:cViewPr varScale="1">
        <p:scale>
          <a:sx n="72" d="100"/>
          <a:sy n="72" d="100"/>
        </p:scale>
        <p:origin x="3066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6630" y="90"/>
      </p:cViewPr>
      <p:guideLst>
        <p:guide orient="horz" pos="3109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e Skovbjerg" userId="bd8d82be-b2a3-4297-892b-01dc5ddd9e5a" providerId="ADAL" clId="{9C93894E-C831-487D-A0DA-F30AA226F69B}"/>
    <pc:docChg chg="undo custSel addSld modSld">
      <pc:chgData name="Line Skovbjerg" userId="bd8d82be-b2a3-4297-892b-01dc5ddd9e5a" providerId="ADAL" clId="{9C93894E-C831-487D-A0DA-F30AA226F69B}" dt="2024-10-17T07:19:18.166" v="106" actId="20577"/>
      <pc:docMkLst>
        <pc:docMk/>
      </pc:docMkLst>
      <pc:sldChg chg="addSp delSp modSp add mod">
        <pc:chgData name="Line Skovbjerg" userId="bd8d82be-b2a3-4297-892b-01dc5ddd9e5a" providerId="ADAL" clId="{9C93894E-C831-487D-A0DA-F30AA226F69B}" dt="2024-10-17T07:19:18.166" v="106" actId="20577"/>
        <pc:sldMkLst>
          <pc:docMk/>
          <pc:sldMk cId="1776960504" sldId="293"/>
        </pc:sldMkLst>
        <pc:spChg chg="mod">
          <ac:chgData name="Line Skovbjerg" userId="bd8d82be-b2a3-4297-892b-01dc5ddd9e5a" providerId="ADAL" clId="{9C93894E-C831-487D-A0DA-F30AA226F69B}" dt="2024-10-17T07:05:40.567" v="21" actId="20577"/>
          <ac:spMkLst>
            <pc:docMk/>
            <pc:sldMk cId="1776960504" sldId="293"/>
            <ac:spMk id="2" creationId="{E26C875E-4F04-3CA6-A8C9-73F072A69486}"/>
          </ac:spMkLst>
        </pc:spChg>
        <pc:graphicFrameChg chg="add del mod modGraphic">
          <ac:chgData name="Line Skovbjerg" userId="bd8d82be-b2a3-4297-892b-01dc5ddd9e5a" providerId="ADAL" clId="{9C93894E-C831-487D-A0DA-F30AA226F69B}" dt="2024-10-17T07:19:18.166" v="106" actId="20577"/>
          <ac:graphicFrameMkLst>
            <pc:docMk/>
            <pc:sldMk cId="1776960504" sldId="293"/>
            <ac:graphicFrameMk id="7" creationId="{489ABDD8-24F8-7869-B268-51E86BE1842A}"/>
          </ac:graphicFrameMkLst>
        </pc:graphicFrameChg>
      </pc:sldChg>
    </pc:docChg>
  </pc:docChgLst>
  <pc:docChgLst>
    <pc:chgData name="Olivia Moore" userId="S::omoore@nilfisk.com::c79b40f9-21eb-4631-b2ed-a33620a58e56" providerId="AD" clId="Web-{9EF69476-64D8-EA68-552D-588D18893461}"/>
    <pc:docChg chg="modSld">
      <pc:chgData name="Olivia Moore" userId="S::omoore@nilfisk.com::c79b40f9-21eb-4631-b2ed-a33620a58e56" providerId="AD" clId="Web-{9EF69476-64D8-EA68-552D-588D18893461}" dt="2024-12-11T09:35:16.209" v="189"/>
      <pc:docMkLst>
        <pc:docMk/>
      </pc:docMkLst>
      <pc:sldChg chg="addSp delSp modSp">
        <pc:chgData name="Olivia Moore" userId="S::omoore@nilfisk.com::c79b40f9-21eb-4631-b2ed-a33620a58e56" providerId="AD" clId="Web-{9EF69476-64D8-EA68-552D-588D18893461}" dt="2024-12-11T09:33:15.623" v="179" actId="20577"/>
        <pc:sldMkLst>
          <pc:docMk/>
          <pc:sldMk cId="2490077528" sldId="289"/>
        </pc:sldMkLst>
        <pc:spChg chg="add del mod">
          <ac:chgData name="Olivia Moore" userId="S::omoore@nilfisk.com::c79b40f9-21eb-4631-b2ed-a33620a58e56" providerId="AD" clId="Web-{9EF69476-64D8-EA68-552D-588D18893461}" dt="2024-12-11T09:27:25.835" v="117"/>
          <ac:spMkLst>
            <pc:docMk/>
            <pc:sldMk cId="2490077528" sldId="289"/>
            <ac:spMk id="3" creationId="{07829B42-0708-1963-B37A-785F572E096D}"/>
          </ac:spMkLst>
        </pc:spChg>
        <pc:spChg chg="mod">
          <ac:chgData name="Olivia Moore" userId="S::omoore@nilfisk.com::c79b40f9-21eb-4631-b2ed-a33620a58e56" providerId="AD" clId="Web-{9EF69476-64D8-EA68-552D-588D18893461}" dt="2024-12-11T09:29:28.999" v="135" actId="1076"/>
          <ac:spMkLst>
            <pc:docMk/>
            <pc:sldMk cId="2490077528" sldId="289"/>
            <ac:spMk id="11" creationId="{0FBEDCFF-68DA-E569-64BC-6DB0F6626AA8}"/>
          </ac:spMkLst>
        </pc:spChg>
        <pc:spChg chg="mod">
          <ac:chgData name="Olivia Moore" userId="S::omoore@nilfisk.com::c79b40f9-21eb-4631-b2ed-a33620a58e56" providerId="AD" clId="Web-{9EF69476-64D8-EA68-552D-588D18893461}" dt="2024-12-11T09:33:15.623" v="179" actId="20577"/>
          <ac:spMkLst>
            <pc:docMk/>
            <pc:sldMk cId="2490077528" sldId="289"/>
            <ac:spMk id="138" creationId="{67E7CDB7-A7D1-E4DA-9335-B7FE9E4B3C11}"/>
          </ac:spMkLst>
        </pc:spChg>
        <pc:spChg chg="mod">
          <ac:chgData name="Olivia Moore" userId="S::omoore@nilfisk.com::c79b40f9-21eb-4631-b2ed-a33620a58e56" providerId="AD" clId="Web-{9EF69476-64D8-EA68-552D-588D18893461}" dt="2024-12-11T09:32:13.135" v="170" actId="1076"/>
          <ac:spMkLst>
            <pc:docMk/>
            <pc:sldMk cId="2490077528" sldId="289"/>
            <ac:spMk id="152" creationId="{59F2B172-AD9A-62DB-8E6D-5DD47278E1E5}"/>
          </ac:spMkLst>
        </pc:spChg>
        <pc:spChg chg="mod">
          <ac:chgData name="Olivia Moore" userId="S::omoore@nilfisk.com::c79b40f9-21eb-4631-b2ed-a33620a58e56" providerId="AD" clId="Web-{9EF69476-64D8-EA68-552D-588D18893461}" dt="2024-12-11T09:30:43.535" v="151" actId="20577"/>
          <ac:spMkLst>
            <pc:docMk/>
            <pc:sldMk cId="2490077528" sldId="289"/>
            <ac:spMk id="201" creationId="{4D023FC9-E817-5B0E-DB76-D124C4F657BD}"/>
          </ac:spMkLst>
        </pc:spChg>
        <pc:grpChg chg="add del mod">
          <ac:chgData name="Olivia Moore" userId="S::omoore@nilfisk.com::c79b40f9-21eb-4631-b2ed-a33620a58e56" providerId="AD" clId="Web-{9EF69476-64D8-EA68-552D-588D18893461}" dt="2024-12-11T09:30:11.361" v="144"/>
          <ac:grpSpMkLst>
            <pc:docMk/>
            <pc:sldMk cId="2490077528" sldId="289"/>
            <ac:grpSpMk id="9" creationId="{040B6ED0-54D2-1216-CF52-1E5CFD6BC9AE}"/>
          </ac:grpSpMkLst>
        </pc:grpChg>
        <pc:grpChg chg="add del mod">
          <ac:chgData name="Olivia Moore" userId="S::omoore@nilfisk.com::c79b40f9-21eb-4631-b2ed-a33620a58e56" providerId="AD" clId="Web-{9EF69476-64D8-EA68-552D-588D18893461}" dt="2024-12-11T09:31:03.099" v="156" actId="1076"/>
          <ac:grpSpMkLst>
            <pc:docMk/>
            <pc:sldMk cId="2490077528" sldId="289"/>
            <ac:grpSpMk id="199" creationId="{719D0925-660F-8CFD-6395-21FDFA365C6D}"/>
          </ac:grpSpMkLst>
        </pc:grpChg>
        <pc:graphicFrameChg chg="mod modGraphic">
          <ac:chgData name="Olivia Moore" userId="S::omoore@nilfisk.com::c79b40f9-21eb-4631-b2ed-a33620a58e56" providerId="AD" clId="Web-{9EF69476-64D8-EA68-552D-588D18893461}" dt="2024-12-11T09:23:54.697" v="76"/>
          <ac:graphicFrameMkLst>
            <pc:docMk/>
            <pc:sldMk cId="2490077528" sldId="289"/>
            <ac:graphicFrameMk id="7" creationId="{35D69F3E-0EE0-B9A3-56AB-AC62E9177FCB}"/>
          </ac:graphicFrameMkLst>
        </pc:graphicFrameChg>
        <pc:picChg chg="add del mod">
          <ac:chgData name="Olivia Moore" userId="S::omoore@nilfisk.com::c79b40f9-21eb-4631-b2ed-a33620a58e56" providerId="AD" clId="Web-{9EF69476-64D8-EA68-552D-588D18893461}" dt="2024-12-11T09:26:37.473" v="113"/>
          <ac:picMkLst>
            <pc:docMk/>
            <pc:sldMk cId="2490077528" sldId="289"/>
            <ac:picMk id="4" creationId="{F4238F45-8BE7-6476-75F4-091E6D161628}"/>
          </ac:picMkLst>
        </pc:picChg>
        <pc:picChg chg="mod">
          <ac:chgData name="Olivia Moore" userId="S::omoore@nilfisk.com::c79b40f9-21eb-4631-b2ed-a33620a58e56" providerId="AD" clId="Web-{9EF69476-64D8-EA68-552D-588D18893461}" dt="2024-12-11T09:31:43.023" v="168" actId="14100"/>
          <ac:picMkLst>
            <pc:docMk/>
            <pc:sldMk cId="2490077528" sldId="289"/>
            <ac:picMk id="149" creationId="{CE506903-58E6-A2CD-3733-31CA66836A9F}"/>
          </ac:picMkLst>
        </pc:picChg>
        <pc:cxnChg chg="mod">
          <ac:chgData name="Olivia Moore" userId="S::omoore@nilfisk.com::c79b40f9-21eb-4631-b2ed-a33620a58e56" providerId="AD" clId="Web-{9EF69476-64D8-EA68-552D-588D18893461}" dt="2024-12-11T09:27:15.897" v="114"/>
          <ac:cxnSpMkLst>
            <pc:docMk/>
            <pc:sldMk cId="2490077528" sldId="289"/>
            <ac:cxnSpMk id="10" creationId="{9CE51F37-B029-6B4F-2768-80748DD98DE5}"/>
          </ac:cxnSpMkLst>
        </pc:cxnChg>
      </pc:sldChg>
      <pc:sldChg chg="modSp">
        <pc:chgData name="Olivia Moore" userId="S::omoore@nilfisk.com::c79b40f9-21eb-4631-b2ed-a33620a58e56" providerId="AD" clId="Web-{9EF69476-64D8-EA68-552D-588D18893461}" dt="2024-12-11T09:34:32.034" v="187"/>
        <pc:sldMkLst>
          <pc:docMk/>
          <pc:sldMk cId="1176689521" sldId="291"/>
        </pc:sldMkLst>
        <pc:graphicFrameChg chg="mod modGraphic">
          <ac:chgData name="Olivia Moore" userId="S::omoore@nilfisk.com::c79b40f9-21eb-4631-b2ed-a33620a58e56" providerId="AD" clId="Web-{9EF69476-64D8-EA68-552D-588D18893461}" dt="2024-12-11T09:34:32.034" v="187"/>
          <ac:graphicFrameMkLst>
            <pc:docMk/>
            <pc:sldMk cId="1176689521" sldId="291"/>
            <ac:graphicFrameMk id="7" creationId="{35D69F3E-0EE0-B9A3-56AB-AC62E9177FCB}"/>
          </ac:graphicFrameMkLst>
        </pc:graphicFrameChg>
      </pc:sldChg>
      <pc:sldChg chg="modSp">
        <pc:chgData name="Olivia Moore" userId="S::omoore@nilfisk.com::c79b40f9-21eb-4631-b2ed-a33620a58e56" providerId="AD" clId="Web-{9EF69476-64D8-EA68-552D-588D18893461}" dt="2024-12-11T09:35:16.209" v="189"/>
        <pc:sldMkLst>
          <pc:docMk/>
          <pc:sldMk cId="1376632456" sldId="292"/>
        </pc:sldMkLst>
        <pc:graphicFrameChg chg="mod modGraphic">
          <ac:chgData name="Olivia Moore" userId="S::omoore@nilfisk.com::c79b40f9-21eb-4631-b2ed-a33620a58e56" providerId="AD" clId="Web-{9EF69476-64D8-EA68-552D-588D18893461}" dt="2024-12-11T09:35:16.209" v="189"/>
          <ac:graphicFrameMkLst>
            <pc:docMk/>
            <pc:sldMk cId="1376632456" sldId="292"/>
            <ac:graphicFrameMk id="7" creationId="{35D69F3E-0EE0-B9A3-56AB-AC62E9177FCB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77487DA-082B-4712-87EF-A52F989376F6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90738" y="739775"/>
            <a:ext cx="2616200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54CEA7-A081-4B80-B0DE-E1334A21D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14793" rtl="0" eaLnBrk="1" latinLnBrk="0" hangingPunct="1">
      <a:defRPr sz="114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557397" algn="l" defTabSz="1114793" rtl="0" eaLnBrk="1" latinLnBrk="0" hangingPunct="1">
      <a:defRPr sz="114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114793" algn="l" defTabSz="1114793" rtl="0" eaLnBrk="1" latinLnBrk="0" hangingPunct="1">
      <a:defRPr sz="114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672190" algn="l" defTabSz="1114793" rtl="0" eaLnBrk="1" latinLnBrk="0" hangingPunct="1">
      <a:defRPr sz="114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229586" algn="l" defTabSz="1114793" rtl="0" eaLnBrk="1" latinLnBrk="0" hangingPunct="1">
      <a:defRPr sz="114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786983" algn="l" defTabSz="1114793" rtl="0" eaLnBrk="1" latinLnBrk="0" hangingPunct="1">
      <a:defRPr sz="1415" kern="1200">
        <a:solidFill>
          <a:schemeClr val="tx1"/>
        </a:solidFill>
        <a:latin typeface="+mn-lt"/>
        <a:ea typeface="+mn-ea"/>
        <a:cs typeface="+mn-cs"/>
      </a:defRPr>
    </a:lvl6pPr>
    <a:lvl7pPr marL="3344379" algn="l" defTabSz="1114793" rtl="0" eaLnBrk="1" latinLnBrk="0" hangingPunct="1">
      <a:defRPr sz="1415" kern="1200">
        <a:solidFill>
          <a:schemeClr val="tx1"/>
        </a:solidFill>
        <a:latin typeface="+mn-lt"/>
        <a:ea typeface="+mn-ea"/>
        <a:cs typeface="+mn-cs"/>
      </a:defRPr>
    </a:lvl7pPr>
    <a:lvl8pPr marL="3901775" algn="l" defTabSz="1114793" rtl="0" eaLnBrk="1" latinLnBrk="0" hangingPunct="1">
      <a:defRPr sz="1415" kern="1200">
        <a:solidFill>
          <a:schemeClr val="tx1"/>
        </a:solidFill>
        <a:latin typeface="+mn-lt"/>
        <a:ea typeface="+mn-ea"/>
        <a:cs typeface="+mn-cs"/>
      </a:defRPr>
    </a:lvl8pPr>
    <a:lvl9pPr marL="4459171" algn="l" defTabSz="1114793" rtl="0" eaLnBrk="1" latinLnBrk="0" hangingPunct="1">
      <a:defRPr sz="141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2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2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2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2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2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0" y="4"/>
            <a:ext cx="7559675" cy="9781027"/>
          </a:xfrm>
        </p:spPr>
        <p:txBody>
          <a:bodyPr tIns="1249724" anchor="ctr"/>
          <a:lstStyle>
            <a:lvl1pPr marL="0" indent="0" algn="ctr">
              <a:buNone/>
              <a:defRPr sz="1300" i="1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9203801"/>
              </p:ext>
            </p:extLst>
          </p:nvPr>
        </p:nvGraphicFramePr>
        <p:xfrm>
          <a:off x="1315" y="3303"/>
          <a:ext cx="1312" cy="3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15" y="3303"/>
                        <a:ext cx="1312" cy="32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4B69735F-A452-4024-977F-DD52AC156A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7270" y="1044317"/>
            <a:ext cx="6965138" cy="1823411"/>
          </a:xfrm>
        </p:spPr>
        <p:txBody>
          <a:bodyPr/>
          <a:lstStyle>
            <a:lvl1pPr algn="ctr">
              <a:lnSpc>
                <a:spcPts val="3250"/>
              </a:lnSpc>
              <a:defRPr sz="3250"/>
            </a:lvl1pPr>
          </a:lstStyle>
          <a:p>
            <a:r>
              <a:rPr lang="en-US" dirty="0"/>
              <a:t>Click to edit Presentation Headline.</a:t>
            </a:r>
            <a:br>
              <a:rPr lang="en-US" dirty="0"/>
            </a:br>
            <a:r>
              <a:rPr lang="en-US" dirty="0"/>
              <a:t>Use White or Nilfisk Dark as text color.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BDEE45-E090-44D1-98D1-825385BC723C}"/>
              </a:ext>
            </a:extLst>
          </p:cNvPr>
          <p:cNvSpPr/>
          <p:nvPr userDrawn="1"/>
        </p:nvSpPr>
        <p:spPr>
          <a:xfrm>
            <a:off x="215991" y="10101218"/>
            <a:ext cx="604774" cy="42088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5">
              <a:solidFill>
                <a:schemeClr val="tx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80B570-F3CF-975B-93BE-55930E13C2B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2D807-B27D-30FA-09B0-430F110BB68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en-US"/>
              <a:t>SITE QUALIFICATION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623A62-6147-4ECD-52E5-AB54F906D8D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73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/>
          <p:cNvSpPr>
            <a:spLocks noGrp="1"/>
          </p:cNvSpPr>
          <p:nvPr>
            <p:ph sz="quarter" idx="18"/>
          </p:nvPr>
        </p:nvSpPr>
        <p:spPr>
          <a:xfrm>
            <a:off x="297269" y="2385289"/>
            <a:ext cx="1603478" cy="7162754"/>
          </a:xfr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vert="horz" lIns="216000" tIns="864000" rIns="180000" bIns="216000" rtlCol="0">
            <a:noAutofit/>
          </a:bodyPr>
          <a:lstStyle>
            <a:lvl1pPr>
              <a:defRPr lang="en-US" noProof="0" dirty="0"/>
            </a:lvl1pPr>
            <a:lvl2pPr>
              <a:defRPr lang="en-US" noProof="0" dirty="0"/>
            </a:lvl2pPr>
            <a:lvl3pPr>
              <a:defRPr lang="en-US" noProof="0" dirty="0"/>
            </a:lvl3pPr>
            <a:lvl4pPr>
              <a:defRPr lang="en-US" noProof="0" dirty="0"/>
            </a:lvl4pPr>
            <a:lvl5pPr>
              <a:defRPr lang="en-US" noProof="0" dirty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graphicFrame>
        <p:nvGraphicFramePr>
          <p:cNvPr id="13" name="Object 1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34880018"/>
              </p:ext>
            </p:extLst>
          </p:nvPr>
        </p:nvGraphicFramePr>
        <p:xfrm>
          <a:off x="1315" y="3303"/>
          <a:ext cx="1312" cy="3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13" name="Object 1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15" y="3303"/>
                        <a:ext cx="1312" cy="32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97269" y="2388298"/>
            <a:ext cx="1603478" cy="1208799"/>
          </a:xfrm>
          <a:noFill/>
        </p:spPr>
        <p:txBody>
          <a:bodyPr lIns="216000" tIns="180000" rIns="144000" bIns="0" anchor="t">
            <a:noAutofit/>
          </a:bodyPr>
          <a:lstStyle>
            <a:lvl1pPr marL="0" indent="0">
              <a:buNone/>
              <a:defRPr b="1">
                <a:solidFill>
                  <a:schemeClr val="accent3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 dirty="0"/>
              <a:t>Insert content</a:t>
            </a:r>
          </a:p>
        </p:txBody>
      </p:sp>
      <p:sp>
        <p:nvSpPr>
          <p:cNvPr id="22" name="Content Placeholder 18">
            <a:extLst>
              <a:ext uri="{FF2B5EF4-FFF2-40B4-BE49-F238E27FC236}">
                <a16:creationId xmlns:a16="http://schemas.microsoft.com/office/drawing/2014/main" id="{6D336ECD-29CC-48D0-B322-298E9D3E152B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2084488" y="2385289"/>
            <a:ext cx="1603478" cy="7162754"/>
          </a:xfr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vert="horz" lIns="216000" tIns="864000" rIns="180000" bIns="216000" rtlCol="0">
            <a:noAutofit/>
          </a:bodyPr>
          <a:lstStyle>
            <a:lvl1pPr>
              <a:defRPr lang="en-US" noProof="0" dirty="0"/>
            </a:lvl1pPr>
            <a:lvl2pPr>
              <a:defRPr lang="en-US" noProof="0" dirty="0"/>
            </a:lvl2pPr>
            <a:lvl3pPr>
              <a:defRPr lang="en-US" noProof="0" dirty="0"/>
            </a:lvl3pPr>
            <a:lvl4pPr>
              <a:defRPr lang="en-US" noProof="0" dirty="0"/>
            </a:lvl4pPr>
            <a:lvl5pPr>
              <a:defRPr lang="en-US" noProof="0" dirty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7A89B6B4-D22F-43E5-8EC2-AD07CBFD85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084488" y="2388298"/>
            <a:ext cx="1603478" cy="1208799"/>
          </a:xfrm>
          <a:noFill/>
        </p:spPr>
        <p:txBody>
          <a:bodyPr lIns="216000" tIns="180000" rIns="144000" bIns="0" anchor="t">
            <a:noAutofit/>
          </a:bodyPr>
          <a:lstStyle>
            <a:lvl1pPr marL="0" indent="0">
              <a:buNone/>
              <a:defRPr b="1">
                <a:solidFill>
                  <a:schemeClr val="accent3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 dirty="0"/>
              <a:t>Insert content</a:t>
            </a:r>
          </a:p>
        </p:txBody>
      </p:sp>
      <p:sp>
        <p:nvSpPr>
          <p:cNvPr id="24" name="Content Placeholder 18">
            <a:extLst>
              <a:ext uri="{FF2B5EF4-FFF2-40B4-BE49-F238E27FC236}">
                <a16:creationId xmlns:a16="http://schemas.microsoft.com/office/drawing/2014/main" id="{4CB7A7D7-2A49-427E-874B-C10B706C1E77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3871709" y="2385289"/>
            <a:ext cx="1603478" cy="7162754"/>
          </a:xfr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vert="horz" lIns="216000" tIns="864000" rIns="180000" bIns="216000" rtlCol="0">
            <a:noAutofit/>
          </a:bodyPr>
          <a:lstStyle>
            <a:lvl1pPr>
              <a:defRPr lang="en-US" noProof="0" dirty="0"/>
            </a:lvl1pPr>
            <a:lvl2pPr>
              <a:defRPr lang="en-US" noProof="0" dirty="0"/>
            </a:lvl2pPr>
            <a:lvl3pPr>
              <a:defRPr lang="en-US" noProof="0" dirty="0"/>
            </a:lvl3pPr>
            <a:lvl4pPr>
              <a:defRPr lang="en-US" noProof="0" dirty="0"/>
            </a:lvl4pPr>
            <a:lvl5pPr>
              <a:defRPr lang="en-US" noProof="0" dirty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706FD9DE-D534-40CE-BADF-4806A01DAC4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71709" y="2388298"/>
            <a:ext cx="1603478" cy="1208799"/>
          </a:xfrm>
          <a:noFill/>
        </p:spPr>
        <p:txBody>
          <a:bodyPr lIns="216000" tIns="180000" rIns="144000" bIns="0" anchor="t">
            <a:noAutofit/>
          </a:bodyPr>
          <a:lstStyle>
            <a:lvl1pPr marL="0" indent="0">
              <a:buNone/>
              <a:defRPr b="1">
                <a:solidFill>
                  <a:schemeClr val="accent3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 dirty="0"/>
              <a:t>Insert content</a:t>
            </a:r>
          </a:p>
        </p:txBody>
      </p:sp>
      <p:sp>
        <p:nvSpPr>
          <p:cNvPr id="26" name="Content Placeholder 18">
            <a:extLst>
              <a:ext uri="{FF2B5EF4-FFF2-40B4-BE49-F238E27FC236}">
                <a16:creationId xmlns:a16="http://schemas.microsoft.com/office/drawing/2014/main" id="{47DA4058-84EF-461D-934F-D341A5BB3D40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658928" y="2385289"/>
            <a:ext cx="1603478" cy="7162754"/>
          </a:xfr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vert="horz" lIns="216000" tIns="864000" rIns="180000" bIns="216000" rtlCol="0">
            <a:noAutofit/>
          </a:bodyPr>
          <a:lstStyle>
            <a:lvl1pPr>
              <a:defRPr lang="en-US" noProof="0" dirty="0"/>
            </a:lvl1pPr>
            <a:lvl2pPr>
              <a:defRPr lang="en-US" noProof="0" dirty="0"/>
            </a:lvl2pPr>
            <a:lvl3pPr>
              <a:defRPr lang="en-US" noProof="0" dirty="0"/>
            </a:lvl3pPr>
            <a:lvl4pPr>
              <a:defRPr lang="en-US" noProof="0" dirty="0"/>
            </a:lvl4pPr>
            <a:lvl5pPr>
              <a:defRPr lang="en-US" noProof="0" dirty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5B11B367-A392-4D07-A3AA-FEA082E5DFB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658928" y="2388298"/>
            <a:ext cx="1603478" cy="1208799"/>
          </a:xfrm>
          <a:noFill/>
        </p:spPr>
        <p:txBody>
          <a:bodyPr lIns="216000" tIns="180000" rIns="144000" bIns="0" anchor="t">
            <a:noAutofit/>
          </a:bodyPr>
          <a:lstStyle>
            <a:lvl1pPr marL="0" indent="0">
              <a:buNone/>
              <a:defRPr b="1">
                <a:solidFill>
                  <a:schemeClr val="accent3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 dirty="0"/>
              <a:t>Insert content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AD02FB-189A-4BD4-8E2E-B325B0929E8F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36B14F-11E0-4889-A413-CB3C7AFF79B4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pPr algn="l"/>
            <a:r>
              <a:rPr lang="en-US"/>
              <a:t>SITE QUALIFICATION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B28851-AA76-4129-AC91-31C430AE821B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0C4B6512-58D0-4126-A96F-DCE2BC492B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4849" y="1362399"/>
            <a:ext cx="6966349" cy="586906"/>
          </a:xfrm>
        </p:spPr>
        <p:txBody>
          <a:bodyPr/>
          <a:lstStyle>
            <a:lvl1pPr marL="0" indent="0">
              <a:buNone/>
              <a:defRPr sz="1463"/>
            </a:lvl1pPr>
            <a:lvl2pPr marL="161772" indent="0">
              <a:buNone/>
              <a:defRPr/>
            </a:lvl2pPr>
          </a:lstStyle>
          <a:p>
            <a:pPr lvl="0"/>
            <a:r>
              <a:rPr lang="en-US" dirty="0"/>
              <a:t>Click to insert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164CE1CF-9577-4E95-9A2E-848CA260D9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7270" y="770927"/>
            <a:ext cx="6965138" cy="60492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131259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208B418E-47E7-4CB3-9272-AFFEF9163A3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0" y="1"/>
            <a:ext cx="7559675" cy="3878890"/>
          </a:xfrm>
        </p:spPr>
        <p:txBody>
          <a:bodyPr lIns="72000" tIns="71974" rIns="71974" bIns="72000" anchor="b" anchorCtr="0"/>
          <a:lstStyle>
            <a:lvl1pPr marL="0" indent="0" algn="ctr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insert a picture</a:t>
            </a:r>
            <a:br>
              <a:rPr lang="en-US" noProof="0" dirty="0"/>
            </a:br>
            <a:r>
              <a:rPr lang="en-US" noProof="0" dirty="0"/>
              <a:t>Note that the picture will be inserted on top of the text placeholder.</a:t>
            </a:r>
            <a:br>
              <a:rPr lang="en-US" noProof="0" dirty="0"/>
            </a:br>
            <a:r>
              <a:rPr lang="en-US" noProof="0" dirty="0"/>
              <a:t>Therefore, in order to insert text, right click the picture and choose "Send to back"</a:t>
            </a:r>
          </a:p>
        </p:txBody>
      </p:sp>
      <p:graphicFrame>
        <p:nvGraphicFramePr>
          <p:cNvPr id="13" name="Object 1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41696195"/>
              </p:ext>
            </p:extLst>
          </p:nvPr>
        </p:nvGraphicFramePr>
        <p:xfrm>
          <a:off x="1315" y="3303"/>
          <a:ext cx="1312" cy="3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13" name="Object 1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15" y="3303"/>
                        <a:ext cx="1312" cy="32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60006" y="4373875"/>
            <a:ext cx="2647010" cy="972032"/>
          </a:xfrm>
          <a:noFill/>
        </p:spPr>
        <p:txBody>
          <a:bodyPr lIns="144000" tIns="0" rIns="144000" bIns="0" anchor="ctr">
            <a:noAutofit/>
          </a:bodyPr>
          <a:lstStyle>
            <a:lvl1pPr marL="0" indent="0" algn="ctr">
              <a:lnSpc>
                <a:spcPts val="1381"/>
              </a:lnSpc>
              <a:buNone/>
              <a:defRPr b="1">
                <a:solidFill>
                  <a:schemeClr val="tx1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text styles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4119721" y="4370867"/>
            <a:ext cx="2646091" cy="970836"/>
          </a:xfrm>
          <a:noFill/>
        </p:spPr>
        <p:txBody>
          <a:bodyPr lIns="144000" tIns="0" rIns="144000" bIns="0" anchor="ctr">
            <a:noAutofit/>
          </a:bodyPr>
          <a:lstStyle>
            <a:lvl1pPr marL="0" indent="0" algn="ctr">
              <a:lnSpc>
                <a:spcPts val="1381"/>
              </a:lnSpc>
              <a:buNone/>
              <a:defRPr b="1">
                <a:solidFill>
                  <a:schemeClr val="tx1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8" hasCustomPrompt="1"/>
          </p:nvPr>
        </p:nvSpPr>
        <p:spPr>
          <a:xfrm>
            <a:off x="660006" y="5345908"/>
            <a:ext cx="2647010" cy="4285013"/>
          </a:xfrm>
          <a:noFill/>
        </p:spPr>
        <p:txBody>
          <a:bodyPr lIns="144000" tIns="144000" rIns="144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0" name="Content Placeholder 18"/>
          <p:cNvSpPr>
            <a:spLocks noGrp="1"/>
          </p:cNvSpPr>
          <p:nvPr>
            <p:ph sz="quarter" idx="19" hasCustomPrompt="1"/>
          </p:nvPr>
        </p:nvSpPr>
        <p:spPr>
          <a:xfrm>
            <a:off x="4119723" y="5341704"/>
            <a:ext cx="2646091" cy="4285013"/>
          </a:xfrm>
          <a:noFill/>
        </p:spPr>
        <p:txBody>
          <a:bodyPr lIns="144000" tIns="144000" rIns="144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92606E51-302A-402C-B20F-54F37450EF5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751046" y="3241785"/>
            <a:ext cx="433044" cy="10885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275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 dirty="0"/>
              <a:t>X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AA946F2A-6D15-4356-AACE-77B71305244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223348" y="3241785"/>
            <a:ext cx="433044" cy="10885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275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 dirty="0"/>
              <a:t>X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436295-A04E-410C-BC96-E703F87AF8FB}"/>
              </a:ext>
            </a:extLst>
          </p:cNvPr>
          <p:cNvSpPr>
            <a:spLocks noGrp="1"/>
          </p:cNvSpPr>
          <p:nvPr>
            <p:ph type="dt" sz="half" idx="4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B2DE98-0117-4A18-88E2-669F6FB209A4}"/>
              </a:ext>
            </a:extLst>
          </p:cNvPr>
          <p:cNvSpPr>
            <a:spLocks noGrp="1"/>
          </p:cNvSpPr>
          <p:nvPr>
            <p:ph type="ftr" sz="quarter" idx="46"/>
          </p:nvPr>
        </p:nvSpPr>
        <p:spPr/>
        <p:txBody>
          <a:bodyPr/>
          <a:lstStyle/>
          <a:p>
            <a:pPr algn="l"/>
            <a:r>
              <a:rPr lang="en-US"/>
              <a:t>SITE QUALIFICATION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D719EE-E991-4D3D-BAFB-EB072BFB1EEB}"/>
              </a:ext>
            </a:extLst>
          </p:cNvPr>
          <p:cNvSpPr>
            <a:spLocks noGrp="1"/>
          </p:cNvSpPr>
          <p:nvPr>
            <p:ph type="sldNum" sz="quarter" idx="47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C155D83-CC89-488D-A2E1-DDEE95784B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4849" y="1362399"/>
            <a:ext cx="6966349" cy="586906"/>
          </a:xfrm>
        </p:spPr>
        <p:txBody>
          <a:bodyPr/>
          <a:lstStyle>
            <a:lvl1pPr marL="0" indent="0">
              <a:buNone/>
              <a:defRPr sz="1463"/>
            </a:lvl1pPr>
            <a:lvl2pPr marL="161772" indent="0">
              <a:buNone/>
              <a:defRPr/>
            </a:lvl2pPr>
          </a:lstStyle>
          <a:p>
            <a:pPr lvl="0"/>
            <a:r>
              <a:rPr lang="en-US" dirty="0"/>
              <a:t>Click to insert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22" name="Title Placeholder 1">
            <a:extLst>
              <a:ext uri="{FF2B5EF4-FFF2-40B4-BE49-F238E27FC236}">
                <a16:creationId xmlns:a16="http://schemas.microsoft.com/office/drawing/2014/main" id="{2CEEA349-D809-4E4C-BA93-BCE8AF64CA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7270" y="770927"/>
            <a:ext cx="6965138" cy="60492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76169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004E70DC-C3D2-4252-9260-04CDF1B85E1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0" y="1"/>
            <a:ext cx="7559675" cy="3878890"/>
          </a:xfrm>
        </p:spPr>
        <p:txBody>
          <a:bodyPr lIns="72000" tIns="71974" rIns="71974" bIns="72000" anchor="b" anchorCtr="0"/>
          <a:lstStyle>
            <a:lvl1pPr marL="0" indent="0" algn="ctr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insert a picture</a:t>
            </a:r>
            <a:br>
              <a:rPr lang="en-US" noProof="0" dirty="0"/>
            </a:br>
            <a:r>
              <a:rPr lang="en-US" noProof="0" dirty="0"/>
              <a:t>Note that the picture will be inserted on top of the text placeholder.</a:t>
            </a:r>
            <a:br>
              <a:rPr lang="en-US" noProof="0" dirty="0"/>
            </a:br>
            <a:r>
              <a:rPr lang="en-US" noProof="0" dirty="0"/>
              <a:t>Therefore, in order to insert text, right click the picture and choose "Send to back"</a:t>
            </a:r>
          </a:p>
        </p:txBody>
      </p:sp>
      <p:graphicFrame>
        <p:nvGraphicFramePr>
          <p:cNvPr id="13" name="Object 1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03443689"/>
              </p:ext>
            </p:extLst>
          </p:nvPr>
        </p:nvGraphicFramePr>
        <p:xfrm>
          <a:off x="1315" y="3303"/>
          <a:ext cx="1312" cy="3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13" name="Object 1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15" y="3303"/>
                        <a:ext cx="1312" cy="32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97271" y="4543721"/>
            <a:ext cx="1690156" cy="970963"/>
          </a:xfrm>
          <a:noFill/>
        </p:spPr>
        <p:txBody>
          <a:bodyPr lIns="144000" tIns="0" rIns="144000" bIns="0" anchor="ctr">
            <a:noAutofit/>
          </a:bodyPr>
          <a:lstStyle>
            <a:lvl1pPr marL="0" indent="0">
              <a:buNone/>
              <a:defRPr b="1">
                <a:solidFill>
                  <a:schemeClr val="tx1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8" hasCustomPrompt="1"/>
          </p:nvPr>
        </p:nvSpPr>
        <p:spPr>
          <a:xfrm>
            <a:off x="297271" y="5511678"/>
            <a:ext cx="1690156" cy="4135822"/>
          </a:xfrm>
          <a:noFill/>
        </p:spPr>
        <p:txBody>
          <a:bodyPr lIns="144000" tIns="144000" rIns="144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0777F5BC-90F4-414E-B27A-79BDF9D4092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85646" y="3241784"/>
            <a:ext cx="513403" cy="129087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275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 dirty="0"/>
              <a:t>X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BD7EB420-7E8D-454A-92D5-C5091905663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055596" y="4543721"/>
            <a:ext cx="1690156" cy="970963"/>
          </a:xfrm>
          <a:noFill/>
        </p:spPr>
        <p:txBody>
          <a:bodyPr lIns="144000" tIns="0" rIns="144000" bIns="0" anchor="ctr">
            <a:noAutofit/>
          </a:bodyPr>
          <a:lstStyle>
            <a:lvl1pPr marL="0" indent="0">
              <a:buNone/>
              <a:defRPr b="1">
                <a:solidFill>
                  <a:schemeClr val="tx1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33" name="Content Placeholder 18">
            <a:extLst>
              <a:ext uri="{FF2B5EF4-FFF2-40B4-BE49-F238E27FC236}">
                <a16:creationId xmlns:a16="http://schemas.microsoft.com/office/drawing/2014/main" id="{B228A39C-C8A6-4AC7-96A3-25A525A9A4F2}"/>
              </a:ext>
            </a:extLst>
          </p:cNvPr>
          <p:cNvSpPr>
            <a:spLocks noGrp="1"/>
          </p:cNvSpPr>
          <p:nvPr>
            <p:ph sz="quarter" idx="45" hasCustomPrompt="1"/>
          </p:nvPr>
        </p:nvSpPr>
        <p:spPr>
          <a:xfrm>
            <a:off x="2055597" y="5511678"/>
            <a:ext cx="1690156" cy="4135822"/>
          </a:xfrm>
          <a:noFill/>
        </p:spPr>
        <p:txBody>
          <a:bodyPr lIns="144000" tIns="144000" rIns="144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47F886A1-D69F-4044-9B1C-2C721E721AF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643973" y="3241784"/>
            <a:ext cx="513403" cy="12908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275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 dirty="0"/>
              <a:t>X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B89EAACB-7074-471C-BBA2-8BF0CC3E4EB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813923" y="4543721"/>
            <a:ext cx="1690156" cy="970963"/>
          </a:xfrm>
          <a:noFill/>
        </p:spPr>
        <p:txBody>
          <a:bodyPr lIns="144000" tIns="0" rIns="144000" bIns="0" anchor="ctr">
            <a:noAutofit/>
          </a:bodyPr>
          <a:lstStyle>
            <a:lvl1pPr marL="0" indent="0">
              <a:buNone/>
              <a:defRPr b="1">
                <a:solidFill>
                  <a:schemeClr val="tx1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36" name="Content Placeholder 18">
            <a:extLst>
              <a:ext uri="{FF2B5EF4-FFF2-40B4-BE49-F238E27FC236}">
                <a16:creationId xmlns:a16="http://schemas.microsoft.com/office/drawing/2014/main" id="{EB79EFFE-A060-4C8D-BD8F-E52045C9C7EF}"/>
              </a:ext>
            </a:extLst>
          </p:cNvPr>
          <p:cNvSpPr>
            <a:spLocks noGrp="1"/>
          </p:cNvSpPr>
          <p:nvPr>
            <p:ph sz="quarter" idx="48" hasCustomPrompt="1"/>
          </p:nvPr>
        </p:nvSpPr>
        <p:spPr>
          <a:xfrm>
            <a:off x="3813925" y="5511678"/>
            <a:ext cx="1690156" cy="4135822"/>
          </a:xfrm>
          <a:noFill/>
        </p:spPr>
        <p:txBody>
          <a:bodyPr lIns="144000" tIns="144000" rIns="144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3BEA2D42-9FD4-4716-AB0B-9632B9F8E37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402299" y="3241784"/>
            <a:ext cx="513403" cy="12908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275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 dirty="0"/>
              <a:t>X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8FD4303F-49FA-457B-B244-4E8B906863C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572251" y="4543721"/>
            <a:ext cx="1690156" cy="970963"/>
          </a:xfrm>
          <a:noFill/>
        </p:spPr>
        <p:txBody>
          <a:bodyPr lIns="144000" tIns="0" rIns="144000" bIns="0" anchor="ctr">
            <a:noAutofit/>
          </a:bodyPr>
          <a:lstStyle>
            <a:lvl1pPr marL="0" indent="0">
              <a:buNone/>
              <a:defRPr b="1">
                <a:solidFill>
                  <a:schemeClr val="tx1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39" name="Content Placeholder 18">
            <a:extLst>
              <a:ext uri="{FF2B5EF4-FFF2-40B4-BE49-F238E27FC236}">
                <a16:creationId xmlns:a16="http://schemas.microsoft.com/office/drawing/2014/main" id="{03E82EC9-6A37-4D1E-933C-F9272C7F54EE}"/>
              </a:ext>
            </a:extLst>
          </p:cNvPr>
          <p:cNvSpPr>
            <a:spLocks noGrp="1"/>
          </p:cNvSpPr>
          <p:nvPr>
            <p:ph sz="quarter" idx="51" hasCustomPrompt="1"/>
          </p:nvPr>
        </p:nvSpPr>
        <p:spPr>
          <a:xfrm>
            <a:off x="5572251" y="5511678"/>
            <a:ext cx="1690156" cy="4135822"/>
          </a:xfrm>
          <a:noFill/>
        </p:spPr>
        <p:txBody>
          <a:bodyPr lIns="144000" tIns="144000" rIns="144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0169E3EB-3F89-482B-9603-7497CA07EED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160626" y="3241784"/>
            <a:ext cx="513403" cy="12908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275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 dirty="0"/>
              <a:t>X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81527C-8083-4F64-ACF8-D0782F8C892E}"/>
              </a:ext>
            </a:extLst>
          </p:cNvPr>
          <p:cNvSpPr>
            <a:spLocks noGrp="1"/>
          </p:cNvSpPr>
          <p:nvPr>
            <p:ph type="dt" sz="half" idx="5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F89F93-34D9-4219-91BC-313CBE6E7366}"/>
              </a:ext>
            </a:extLst>
          </p:cNvPr>
          <p:cNvSpPr>
            <a:spLocks noGrp="1"/>
          </p:cNvSpPr>
          <p:nvPr>
            <p:ph type="ftr" sz="quarter" idx="54"/>
          </p:nvPr>
        </p:nvSpPr>
        <p:spPr/>
        <p:txBody>
          <a:bodyPr/>
          <a:lstStyle/>
          <a:p>
            <a:pPr algn="l"/>
            <a:r>
              <a:rPr lang="en-US"/>
              <a:t>SITE QUALIFICATION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6A6AB2-CD6B-4C00-BDB7-580562DE15F6}"/>
              </a:ext>
            </a:extLst>
          </p:cNvPr>
          <p:cNvSpPr>
            <a:spLocks noGrp="1"/>
          </p:cNvSpPr>
          <p:nvPr>
            <p:ph type="sldNum" sz="quarter" idx="55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B42607E9-9610-476B-930F-0A95764131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4849" y="1362399"/>
            <a:ext cx="6966349" cy="586906"/>
          </a:xfrm>
        </p:spPr>
        <p:txBody>
          <a:bodyPr/>
          <a:lstStyle>
            <a:lvl1pPr marL="0" indent="0">
              <a:buNone/>
              <a:defRPr sz="1463"/>
            </a:lvl1pPr>
            <a:lvl2pPr marL="161772" indent="0">
              <a:buNone/>
              <a:defRPr/>
            </a:lvl2pPr>
          </a:lstStyle>
          <a:p>
            <a:pPr lvl="0"/>
            <a:r>
              <a:rPr lang="en-US" dirty="0"/>
              <a:t>Click to insert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26FADBE2-42E3-44BC-9BB9-E8F8F24A89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7270" y="770927"/>
            <a:ext cx="6965138" cy="60492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368611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04888757"/>
              </p:ext>
            </p:extLst>
          </p:nvPr>
        </p:nvGraphicFramePr>
        <p:xfrm>
          <a:off x="1314" y="2480"/>
          <a:ext cx="1312" cy="2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28" progId="TCLayout.ActiveDocument.1">
                  <p:embed/>
                </p:oleObj>
              </mc:Choice>
              <mc:Fallback>
                <p:oleObj name="think-cell Slide" r:id="rId3" imgW="530" imgH="528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14" y="2480"/>
                        <a:ext cx="1312" cy="2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9D9593-6010-4D84-B698-3916B996FA3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C73727-0AEF-4180-9A25-9D9E4AA4CDE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l"/>
            <a:r>
              <a:rPr lang="en-US"/>
              <a:t>SITE QUALIFICATION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140819-2DD2-4C6A-B2BA-661DD2B0CB8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9F31923-D926-4EC1-927C-8708EF07DF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4849" y="1362399"/>
            <a:ext cx="6966349" cy="586906"/>
          </a:xfrm>
        </p:spPr>
        <p:txBody>
          <a:bodyPr/>
          <a:lstStyle>
            <a:lvl1pPr marL="0" indent="0">
              <a:buNone/>
              <a:defRPr sz="1463"/>
            </a:lvl1pPr>
            <a:lvl2pPr marL="161772" indent="0">
              <a:buNone/>
              <a:defRPr/>
            </a:lvl2pPr>
          </a:lstStyle>
          <a:p>
            <a:pPr lvl="0"/>
            <a:r>
              <a:rPr lang="en-US" dirty="0"/>
              <a:t>Click to insert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9B7F5197-BFC0-474F-8B91-9B266F1A87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7270" y="770927"/>
            <a:ext cx="6965138" cy="60492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191305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79569955"/>
              </p:ext>
            </p:extLst>
          </p:nvPr>
        </p:nvGraphicFramePr>
        <p:xfrm>
          <a:off x="1314" y="2480"/>
          <a:ext cx="1312" cy="2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28" progId="TCLayout.ActiveDocument.1">
                  <p:embed/>
                </p:oleObj>
              </mc:Choice>
              <mc:Fallback>
                <p:oleObj name="think-cell Slide" r:id="rId3" imgW="530" imgH="528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14" y="2480"/>
                        <a:ext cx="1312" cy="2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270A7E1B-06C4-491A-A7D6-5E2BF0B762A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847757" y="0"/>
            <a:ext cx="3711918" cy="9798318"/>
          </a:xfrm>
        </p:spPr>
        <p:txBody>
          <a:bodyPr lIns="60458" tIns="60458" rIns="60458" bIns="61200" anchor="ctr" anchorCtr="0"/>
          <a:lstStyle>
            <a:lvl1pPr marL="0" indent="0" algn="ctr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insert a picture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6292EC8F-CA80-4608-8BBB-26EAD825248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97269" y="2202712"/>
            <a:ext cx="3414651" cy="7593167"/>
          </a:xfrm>
          <a:noFill/>
        </p:spPr>
        <p:txBody>
          <a:bodyPr lIns="0" tIns="0" rIns="0" bIns="0" anchor="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D0F7C6-431E-46C4-9429-A3D456CBADB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820383-CC25-496B-BB92-273CBD649C1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/>
            <a:r>
              <a:rPr lang="en-US"/>
              <a:t>SITE QUALIFICATION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F88412-719A-4E27-BE3B-7A6D9C0B356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AD0C1278-E9AE-4168-A595-99A55EA23D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4847" y="1362399"/>
            <a:ext cx="3414651" cy="586906"/>
          </a:xfrm>
        </p:spPr>
        <p:txBody>
          <a:bodyPr/>
          <a:lstStyle>
            <a:lvl1pPr marL="0" indent="0">
              <a:buNone/>
              <a:defRPr sz="1463"/>
            </a:lvl1pPr>
            <a:lvl2pPr marL="161772" indent="0">
              <a:buNone/>
              <a:defRPr/>
            </a:lvl2pPr>
          </a:lstStyle>
          <a:p>
            <a:pPr lvl="0"/>
            <a:r>
              <a:rPr lang="en-US" dirty="0"/>
              <a:t>Click to insert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B0E5E79-8AD5-4282-B864-D586098D06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7270" y="770927"/>
            <a:ext cx="3414057" cy="60492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163130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76385282"/>
              </p:ext>
            </p:extLst>
          </p:nvPr>
        </p:nvGraphicFramePr>
        <p:xfrm>
          <a:off x="1314" y="2480"/>
          <a:ext cx="1312" cy="2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28" progId="TCLayout.ActiveDocument.1">
                  <p:embed/>
                </p:oleObj>
              </mc:Choice>
              <mc:Fallback>
                <p:oleObj name="think-cell Slide" r:id="rId3" imgW="530" imgH="528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14" y="2480"/>
                        <a:ext cx="1312" cy="2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EC72F5BB-D66A-4AE5-BE40-DAC7B55741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44803" y="2202712"/>
            <a:ext cx="3417604" cy="7593167"/>
          </a:xfrm>
          <a:noFill/>
        </p:spPr>
        <p:txBody>
          <a:bodyPr lIns="0" tIns="0" rIns="0" bIns="0" anchor="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B5B7800E-C1F4-4988-9830-63D6CD965A3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" y="2"/>
            <a:ext cx="3711918" cy="9795879"/>
          </a:xfrm>
        </p:spPr>
        <p:txBody>
          <a:bodyPr lIns="0" tIns="0" rIns="0" bIns="0" anchor="ctr" anchorCtr="0"/>
          <a:lstStyle>
            <a:lvl1pPr marL="0" indent="0" algn="ctr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insert a picture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4AC8E3-7E26-425E-8440-6C36641BAB2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2B9DD0-AE94-45C4-ABB9-A2AE218DA70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/>
            <a:r>
              <a:rPr lang="en-US"/>
              <a:t>SITE QUALIFICATION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3D825D-904C-4C01-BE1D-29445C0E59F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D08A57AA-70F0-446E-8A3A-71C82A9FED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47758" y="1362399"/>
            <a:ext cx="3413439" cy="586906"/>
          </a:xfrm>
        </p:spPr>
        <p:txBody>
          <a:bodyPr/>
          <a:lstStyle>
            <a:lvl1pPr marL="0" indent="0">
              <a:buNone/>
              <a:defRPr sz="1463"/>
            </a:lvl1pPr>
            <a:lvl2pPr marL="161772" indent="0">
              <a:buNone/>
              <a:defRPr/>
            </a:lvl2pPr>
          </a:lstStyle>
          <a:p>
            <a:pPr lvl="0"/>
            <a:r>
              <a:rPr lang="en-US" dirty="0"/>
              <a:t>Click to insert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16E8E331-60E3-42A0-B941-83830F3205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9560" y="770927"/>
            <a:ext cx="3412846" cy="60492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19173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13F9A983-C937-4508-B213-1A5EC060D7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50832" y="2"/>
            <a:ext cx="2208843" cy="9795879"/>
          </a:xfrm>
          <a:solidFill>
            <a:schemeClr val="bg2">
              <a:lumMod val="20000"/>
              <a:lumOff val="80000"/>
            </a:schemeClr>
          </a:solidFill>
        </p:spPr>
        <p:txBody>
          <a:bodyPr lIns="288000" tIns="1692000" rIns="432000" bIns="180000" anchor="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Chart Placeholder 3">
            <a:extLst>
              <a:ext uri="{FF2B5EF4-FFF2-40B4-BE49-F238E27FC236}">
                <a16:creationId xmlns:a16="http://schemas.microsoft.com/office/drawing/2014/main" id="{BD4EEDF5-749A-4E0A-9F2C-5DB6EC42D113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293639" y="2202715"/>
            <a:ext cx="4769587" cy="7593166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B3F6EE-929F-475B-BA0D-BAE5642C0B5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56A101-CC96-4EEA-A848-52CCEB16DA2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l"/>
            <a:r>
              <a:rPr lang="en-US"/>
              <a:t>SITE QUALIFICATION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E14E5D-3CDA-4372-B95E-72D345C3A3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3F8C0934-E3E7-4664-8099-283D222151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4848" y="1362399"/>
            <a:ext cx="4876224" cy="586906"/>
          </a:xfrm>
        </p:spPr>
        <p:txBody>
          <a:bodyPr/>
          <a:lstStyle>
            <a:lvl1pPr marL="0" indent="0">
              <a:buNone/>
              <a:defRPr sz="1463"/>
            </a:lvl1pPr>
            <a:lvl2pPr marL="161772" indent="0">
              <a:buNone/>
              <a:defRPr/>
            </a:lvl2pPr>
          </a:lstStyle>
          <a:p>
            <a:pPr lvl="0"/>
            <a:r>
              <a:rPr lang="en-US" dirty="0"/>
              <a:t>Click to insert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54AC913B-9002-46E4-B468-3AFC28ABEC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7270" y="770927"/>
            <a:ext cx="4875376" cy="60492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240600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08B08A26-BAAF-4968-8268-454F6892326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2"/>
            <a:ext cx="7559675" cy="9795877"/>
          </a:xfrm>
        </p:spPr>
        <p:txBody>
          <a:bodyPr lIns="72000" tIns="71974" rIns="71974" bIns="72000" anchor="b" anchorCtr="0"/>
          <a:lstStyle>
            <a:lvl1pPr marL="0" indent="0" algn="ctr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insert a picture</a:t>
            </a:r>
            <a:br>
              <a:rPr lang="en-US" noProof="0" dirty="0"/>
            </a:br>
            <a:br>
              <a:rPr lang="en-US" noProof="0" dirty="0"/>
            </a:br>
            <a:r>
              <a:rPr lang="en-US" noProof="0" dirty="0"/>
              <a:t>Note that the picture will be inserted on top of the text placeholder.</a:t>
            </a:r>
            <a:br>
              <a:rPr lang="en-US" noProof="0" dirty="0"/>
            </a:br>
            <a:r>
              <a:rPr lang="en-US" noProof="0" dirty="0"/>
              <a:t>Therefore, in order to insert text, right click the picture and choose "Send to back"</a:t>
            </a:r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92788071"/>
              </p:ext>
            </p:extLst>
          </p:nvPr>
        </p:nvGraphicFramePr>
        <p:xfrm>
          <a:off x="1314" y="2480"/>
          <a:ext cx="1312" cy="2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28" progId="TCLayout.ActiveDocument.1">
                  <p:embed/>
                </p:oleObj>
              </mc:Choice>
              <mc:Fallback>
                <p:oleObj name="think-cell Slide" r:id="rId3" imgW="530" imgH="528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14" y="2480"/>
                        <a:ext cx="1312" cy="2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2A6F7A33-E8CB-44EE-8CDF-D0B516341419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B7AC1C34-2EEF-4748-B554-904EDB9E2B1A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algn="l"/>
            <a:r>
              <a:rPr lang="en-US"/>
              <a:t>SITE QUALIFICATION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4698D3A-A577-4AD4-9616-F4D5993A770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E5D4A826-2FEC-4303-893D-3DA3EF3C1E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7270" y="1044317"/>
            <a:ext cx="6965138" cy="1823411"/>
          </a:xfrm>
        </p:spPr>
        <p:txBody>
          <a:bodyPr/>
          <a:lstStyle>
            <a:lvl1pPr algn="ctr">
              <a:lnSpc>
                <a:spcPts val="3250"/>
              </a:lnSpc>
              <a:defRPr sz="3250"/>
            </a:lvl1pPr>
          </a:lstStyle>
          <a:p>
            <a:r>
              <a:rPr lang="en-US" dirty="0"/>
              <a:t>Insert closing headline.</a:t>
            </a:r>
            <a:br>
              <a:rPr lang="en-US" dirty="0"/>
            </a:br>
            <a:r>
              <a:rPr lang="en-US" dirty="0"/>
              <a:t>Use white or dark colored text.</a:t>
            </a:r>
          </a:p>
        </p:txBody>
      </p:sp>
    </p:spTree>
    <p:extLst>
      <p:ext uri="{BB962C8B-B14F-4D97-AF65-F5344CB8AC3E}">
        <p14:creationId xmlns:p14="http://schemas.microsoft.com/office/powerpoint/2010/main" val="325102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userDrawn="1">
  <p:cSld name="Tips and corporate guide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>
            <a:extLst>
              <a:ext uri="{FF2B5EF4-FFF2-40B4-BE49-F238E27FC236}">
                <a16:creationId xmlns:a16="http://schemas.microsoft.com/office/drawing/2014/main" id="{908D9CAA-34CE-479D-8E34-30EAE7DFFC9C}"/>
              </a:ext>
            </a:extLst>
          </p:cNvPr>
          <p:cNvSpPr/>
          <p:nvPr userDrawn="1"/>
        </p:nvSpPr>
        <p:spPr>
          <a:xfrm>
            <a:off x="3846871" y="1581219"/>
            <a:ext cx="3420546" cy="809508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1625">
              <a:solidFill>
                <a:schemeClr val="tx1"/>
              </a:solidFill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365DD7DB-93FC-4CE9-BB55-707FAD0F9441}"/>
              </a:ext>
            </a:extLst>
          </p:cNvPr>
          <p:cNvSpPr/>
          <p:nvPr userDrawn="1"/>
        </p:nvSpPr>
        <p:spPr>
          <a:xfrm>
            <a:off x="2216152" y="1581219"/>
            <a:ext cx="1571289" cy="545432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1625">
              <a:solidFill>
                <a:schemeClr val="tx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30F4D85-8103-4DAC-83B9-2EA8A555B766}"/>
              </a:ext>
            </a:extLst>
          </p:cNvPr>
          <p:cNvSpPr/>
          <p:nvPr userDrawn="1"/>
        </p:nvSpPr>
        <p:spPr>
          <a:xfrm>
            <a:off x="297269" y="1581218"/>
            <a:ext cx="1859962" cy="54543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1625">
              <a:solidFill>
                <a:schemeClr val="tx1"/>
              </a:solidFill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C8352981-5F56-444D-A675-E830B4DDC1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40" l="210" r="472" t="404"/>
          <a:stretch/>
        </p:blipFill>
        <p:spPr>
          <a:xfrm>
            <a:off x="4011527" y="2506681"/>
            <a:ext cx="762511" cy="2141815"/>
          </a:xfrm>
          <a:prstGeom prst="rect">
            <a:avLst/>
          </a:prstGeom>
          <a:ln w="3175">
            <a:solidFill>
              <a:schemeClr val="bg2"/>
            </a:solidFill>
          </a:ln>
        </p:spPr>
      </p:pic>
      <p:sp>
        <p:nvSpPr>
          <p:cNvPr id="11" name="TextBox 10"/>
          <p:cNvSpPr txBox="1"/>
          <p:nvPr userDrawn="1"/>
        </p:nvSpPr>
        <p:spPr>
          <a:xfrm>
            <a:off x="1282459" y="2485707"/>
            <a:ext cx="880539" cy="200055"/>
          </a:xfrm>
          <a:prstGeom prst="rect">
            <a:avLst/>
          </a:prstGeom>
          <a:noFill/>
        </p:spPr>
        <p:txBody>
          <a:bodyPr anchor="b" bIns="0" lIns="0" rIns="0" rtlCol="0" tIns="0" wrap="square">
            <a:spAutoFit/>
          </a:bodyPr>
          <a:lstStyle/>
          <a:p>
            <a:pPr defTabSz="742950"/>
            <a:r>
              <a:rPr dirty="0" lang="en-US" sz="650">
                <a:solidFill>
                  <a:schemeClr val="tx1"/>
                </a:solidFill>
                <a:latin typeface="+mj-lt"/>
                <a:cs charset="0" pitchFamily="34" typeface="Arial"/>
              </a:rPr>
              <a:t>SELECT SLIDE LAYOUTS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282459" y="2755244"/>
            <a:ext cx="847192" cy="40011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defTabSz="742950"/>
            <a:r>
              <a:rPr dirty="0" lang="en-US" sz="650">
                <a:solidFill>
                  <a:schemeClr val="tx1"/>
                </a:solidFill>
                <a:cs charset="0" pitchFamily="34" typeface="Arial"/>
              </a:rPr>
              <a:t>Find title, agendas, section header, plain content and picture layouts: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282461" y="3536399"/>
            <a:ext cx="841424" cy="40011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defTabSz="742950"/>
            <a:r>
              <a:rPr b="0" dirty="0" lang="en-US" sz="650">
                <a:solidFill>
                  <a:schemeClr val="tx1"/>
                </a:solidFill>
                <a:latin typeface="+mj-lt"/>
                <a:cs charset="0" pitchFamily="34" typeface="Arial"/>
              </a:rPr>
              <a:t>Home </a:t>
            </a:r>
            <a:r>
              <a:rPr b="0" dirty="0" lang="en-US" sz="650">
                <a:solidFill>
                  <a:schemeClr val="tx1"/>
                </a:solidFill>
                <a:latin typeface="+mj-lt"/>
                <a:cs charset="0" pitchFamily="34" typeface="Arial"/>
                <a:sym typeface="Wingdings 3"/>
              </a:rPr>
              <a:t> </a:t>
            </a:r>
            <a:r>
              <a:rPr b="0" dirty="0" lang="en-US" sz="650">
                <a:solidFill>
                  <a:schemeClr val="tx1"/>
                </a:solidFill>
                <a:latin typeface="+mj-lt"/>
                <a:cs charset="0" pitchFamily="34" typeface="Arial"/>
              </a:rPr>
              <a:t>New Slide</a:t>
            </a:r>
          </a:p>
          <a:p>
            <a:pPr defTabSz="742950"/>
            <a:endParaRPr b="0" dirty="0" lang="en-US" sz="650">
              <a:solidFill>
                <a:schemeClr val="tx1"/>
              </a:solidFill>
              <a:latin typeface="+mj-lt"/>
              <a:cs charset="0" pitchFamily="34" typeface="Arial"/>
            </a:endParaRPr>
          </a:p>
          <a:p>
            <a:pPr defTabSz="742950"/>
            <a:r>
              <a:rPr b="0" dirty="0" lang="en-US" sz="650">
                <a:solidFill>
                  <a:schemeClr val="tx1"/>
                </a:solidFill>
                <a:latin typeface="+mj-lt"/>
                <a:cs charset="0" pitchFamily="34" typeface="Arial"/>
              </a:rPr>
              <a:t>Home </a:t>
            </a:r>
            <a:r>
              <a:rPr b="0" dirty="0" lang="en-US" sz="650">
                <a:solidFill>
                  <a:schemeClr val="tx1"/>
                </a:solidFill>
                <a:latin typeface="+mj-lt"/>
                <a:cs charset="0" pitchFamily="34" typeface="Arial"/>
                <a:sym typeface="Wingdings 3"/>
              </a:rPr>
              <a:t> </a:t>
            </a:r>
            <a:r>
              <a:rPr b="0" dirty="0" lang="en-US" sz="650">
                <a:solidFill>
                  <a:schemeClr val="tx1"/>
                </a:solidFill>
                <a:latin typeface="+mj-lt"/>
                <a:cs charset="0" pitchFamily="34" typeface="Arial"/>
              </a:rPr>
              <a:t>Layout </a:t>
            </a:r>
            <a:r>
              <a:rPr b="0" dirty="0" lang="en-US" sz="650">
                <a:solidFill>
                  <a:schemeClr val="tx1"/>
                </a:solidFill>
                <a:latin typeface="+mn-lt"/>
                <a:cs charset="0" pitchFamily="34" typeface="Arial"/>
              </a:rPr>
              <a:t>(to change existing layout)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3943041" y="1836365"/>
            <a:ext cx="3490192" cy="415325"/>
          </a:xfrm>
          <a:prstGeom prst="rect">
            <a:avLst/>
          </a:prstGeom>
          <a:noFill/>
        </p:spPr>
        <p:txBody>
          <a:bodyPr anchor="ctr" bIns="29250" lIns="87750" rIns="29250" rtlCol="0" tIns="29250" wrap="none">
            <a:noAutofit/>
          </a:bodyPr>
          <a:lstStyle/>
          <a:p>
            <a:pPr defTabSz="742950"/>
            <a:r>
              <a:rPr baseline="0" dirty="0" lang="en-US" spc="24" sz="894">
                <a:solidFill>
                  <a:schemeClr val="tx1"/>
                </a:solidFill>
                <a:latin typeface="+mj-lt"/>
                <a:cs charset="0" pitchFamily="34" typeface="Arial"/>
              </a:rPr>
              <a:t>COLORS AND EFFECTS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357751" y="1836932"/>
            <a:ext cx="1852634" cy="413859"/>
          </a:xfrm>
          <a:prstGeom prst="rect">
            <a:avLst/>
          </a:prstGeom>
          <a:noFill/>
        </p:spPr>
        <p:txBody>
          <a:bodyPr anchor="ctr" bIns="29250" lIns="87750" rIns="29250" rtlCol="0" tIns="29250" wrap="none">
            <a:noAutofit/>
          </a:bodyPr>
          <a:lstStyle/>
          <a:p>
            <a:pPr defTabSz="742950"/>
            <a:r>
              <a:rPr baseline="0" dirty="0" lang="en-US" spc="24" sz="894">
                <a:solidFill>
                  <a:schemeClr val="tx1"/>
                </a:solidFill>
                <a:latin typeface="+mj-lt"/>
                <a:cs charset="0" pitchFamily="34" typeface="Arial"/>
              </a:rPr>
              <a:t>HOW TO...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4021810" y="5625732"/>
            <a:ext cx="1342289" cy="100027"/>
          </a:xfrm>
          <a:prstGeom prst="rect">
            <a:avLst/>
          </a:prstGeom>
          <a:noFill/>
        </p:spPr>
        <p:txBody>
          <a:bodyPr anchor="b" bIns="0" lIns="0" rIns="0" rtlCol="0" tIns="0" wrap="square">
            <a:spAutoFit/>
          </a:bodyPr>
          <a:lstStyle/>
          <a:p>
            <a:pPr defTabSz="742950"/>
            <a:r>
              <a:rPr dirty="0" lang="en-US" sz="650">
                <a:solidFill>
                  <a:schemeClr val="tx1"/>
                </a:solidFill>
                <a:latin typeface="+mj-lt"/>
                <a:cs charset="0" pitchFamily="34" typeface="Arial"/>
              </a:rPr>
              <a:t>CHARTS  </a:t>
            </a:r>
            <a:r>
              <a:rPr dirty="0" lang="en-US" sz="650">
                <a:solidFill>
                  <a:schemeClr val="tx1"/>
                </a:solidFill>
                <a:latin typeface="+mn-lt"/>
                <a:cs charset="0" pitchFamily="34" typeface="Arial"/>
              </a:rPr>
              <a:t>– DESIGN AND EFFECTS</a:t>
            </a:r>
          </a:p>
        </p:txBody>
      </p:sp>
      <p:grpSp>
        <p:nvGrpSpPr>
          <p:cNvPr id="27" name="Group 26"/>
          <p:cNvGrpSpPr/>
          <p:nvPr userDrawn="1"/>
        </p:nvGrpSpPr>
        <p:grpSpPr>
          <a:xfrm>
            <a:off x="3995473" y="4279726"/>
            <a:ext cx="778566" cy="297470"/>
            <a:chOff x="2834640" y="3855720"/>
            <a:chExt cx="708660" cy="228600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2834640" y="3855720"/>
              <a:ext cx="708660" cy="22860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2834640" y="3855720"/>
              <a:ext cx="708660" cy="22860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 userDrawn="1"/>
        </p:nvSpPr>
        <p:spPr>
          <a:xfrm>
            <a:off x="2280876" y="1836365"/>
            <a:ext cx="1418099" cy="415325"/>
          </a:xfrm>
          <a:prstGeom prst="rect">
            <a:avLst/>
          </a:prstGeom>
          <a:noFill/>
        </p:spPr>
        <p:txBody>
          <a:bodyPr anchor="ctr" bIns="29250" lIns="87750" rIns="29250" rtlCol="0" tIns="29250" wrap="none">
            <a:noAutofit/>
          </a:bodyPr>
          <a:lstStyle/>
          <a:p>
            <a:pPr defTabSz="742950"/>
            <a:r>
              <a:rPr baseline="0" dirty="0" lang="en-US" spc="24" sz="894">
                <a:solidFill>
                  <a:schemeClr val="tx1"/>
                </a:solidFill>
                <a:latin typeface="+mj-lt"/>
                <a:cs charset="0" pitchFamily="34" typeface="Arial"/>
              </a:rPr>
              <a:t>TEXT</a:t>
            </a:r>
          </a:p>
        </p:txBody>
      </p:sp>
      <p:sp>
        <p:nvSpPr>
          <p:cNvPr id="37" name="TextBox 36"/>
          <p:cNvSpPr txBox="1"/>
          <p:nvPr userDrawn="1"/>
        </p:nvSpPr>
        <p:spPr>
          <a:xfrm>
            <a:off x="2357920" y="2585735"/>
            <a:ext cx="1193031" cy="100027"/>
          </a:xfrm>
          <a:prstGeom prst="rect">
            <a:avLst/>
          </a:prstGeom>
          <a:noFill/>
        </p:spPr>
        <p:txBody>
          <a:bodyPr anchor="b" bIns="0" lIns="0" rIns="0" rtlCol="0" tIns="0" wrap="square">
            <a:spAutoFit/>
          </a:bodyPr>
          <a:lstStyle/>
          <a:p>
            <a:pPr defTabSz="742950"/>
            <a:r>
              <a:rPr b="0" dirty="0" kern="1200" lang="en-US" sz="650">
                <a:solidFill>
                  <a:srgbClr val="000000"/>
                </a:solidFill>
                <a:latin typeface="+mj-lt"/>
                <a:ea typeface="+mn-ea"/>
                <a:cs charset="0" pitchFamily="34" typeface="Arial"/>
              </a:rPr>
              <a:t>FONT</a:t>
            </a:r>
          </a:p>
        </p:txBody>
      </p:sp>
      <p:sp>
        <p:nvSpPr>
          <p:cNvPr id="38" name="TextBox 37"/>
          <p:cNvSpPr txBox="1"/>
          <p:nvPr userDrawn="1"/>
        </p:nvSpPr>
        <p:spPr>
          <a:xfrm>
            <a:off x="2357773" y="2744787"/>
            <a:ext cx="1407753" cy="100027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defTabSz="742950"/>
            <a:r>
              <a:rPr dirty="0" lang="en-US" sz="650">
                <a:solidFill>
                  <a:srgbClr val="000000"/>
                </a:solidFill>
                <a:cs charset="0" pitchFamily="34" typeface="Arial"/>
              </a:rPr>
              <a:t>Roboto is used for all text</a:t>
            </a:r>
          </a:p>
        </p:txBody>
      </p:sp>
      <p:sp>
        <p:nvSpPr>
          <p:cNvPr id="39" name="TextBox 38"/>
          <p:cNvSpPr txBox="1"/>
          <p:nvPr userDrawn="1"/>
        </p:nvSpPr>
        <p:spPr>
          <a:xfrm>
            <a:off x="2357773" y="3325313"/>
            <a:ext cx="1193031" cy="100027"/>
          </a:xfrm>
          <a:prstGeom prst="rect">
            <a:avLst/>
          </a:prstGeom>
          <a:noFill/>
        </p:spPr>
        <p:txBody>
          <a:bodyPr anchor="b" bIns="0" lIns="0" rIns="0" rtlCol="0" tIns="0" wrap="square">
            <a:spAutoFit/>
          </a:bodyPr>
          <a:lstStyle/>
          <a:p>
            <a:pPr algn="l" defTabSz="742950" eaLnBrk="1" hangingPunct="1" latinLnBrk="0" marL="0" rtl="0"/>
            <a:r>
              <a:rPr b="0" dirty="0" kern="1200" lang="en-US" sz="650">
                <a:solidFill>
                  <a:srgbClr val="000000"/>
                </a:solidFill>
                <a:latin typeface="+mj-lt"/>
                <a:ea typeface="+mn-ea"/>
                <a:cs charset="0" pitchFamily="34" typeface="Arial"/>
              </a:rPr>
              <a:t>STYLE AND SIZES</a:t>
            </a:r>
          </a:p>
        </p:txBody>
      </p:sp>
      <p:sp>
        <p:nvSpPr>
          <p:cNvPr id="40" name="TextBox 39"/>
          <p:cNvSpPr txBox="1"/>
          <p:nvPr userDrawn="1"/>
        </p:nvSpPr>
        <p:spPr>
          <a:xfrm>
            <a:off x="2357775" y="3507890"/>
            <a:ext cx="1191870" cy="477054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defTabSz="742950">
              <a:spcAft>
                <a:spcPts val="325"/>
              </a:spcAft>
            </a:pPr>
            <a:r>
              <a:rPr dirty="0" lang="en-US" sz="650">
                <a:solidFill>
                  <a:srgbClr val="000000"/>
                </a:solidFill>
                <a:cs charset="0" pitchFamily="34" typeface="Arial"/>
              </a:rPr>
              <a:t>Headline: Roboto Bold, size 34</a:t>
            </a:r>
          </a:p>
          <a:p>
            <a:pPr defTabSz="742950">
              <a:spcAft>
                <a:spcPts val="325"/>
              </a:spcAft>
            </a:pPr>
            <a:r>
              <a:rPr dirty="0" lang="en-US" sz="650">
                <a:solidFill>
                  <a:srgbClr val="000000"/>
                </a:solidFill>
                <a:cs charset="0" pitchFamily="34" typeface="Arial"/>
              </a:rPr>
              <a:t>Sub-headline: Roboto Light, size 20</a:t>
            </a:r>
          </a:p>
          <a:p>
            <a:pPr defTabSz="742950">
              <a:spcAft>
                <a:spcPts val="325"/>
              </a:spcAft>
            </a:pPr>
            <a:r>
              <a:rPr dirty="0" lang="en-US" sz="650">
                <a:solidFill>
                  <a:srgbClr val="000000"/>
                </a:solidFill>
                <a:cs charset="0" pitchFamily="34" typeface="Arial"/>
              </a:rPr>
              <a:t>Body text: Roboto Light, size 14</a:t>
            </a:r>
          </a:p>
        </p:txBody>
      </p:sp>
      <p:sp>
        <p:nvSpPr>
          <p:cNvPr id="44" name="TextBox 43"/>
          <p:cNvSpPr txBox="1"/>
          <p:nvPr userDrawn="1"/>
        </p:nvSpPr>
        <p:spPr>
          <a:xfrm>
            <a:off x="1279048" y="5105913"/>
            <a:ext cx="844836" cy="100027"/>
          </a:xfrm>
          <a:prstGeom prst="rect">
            <a:avLst/>
          </a:prstGeom>
          <a:noFill/>
        </p:spPr>
        <p:txBody>
          <a:bodyPr anchor="b" bIns="0" lIns="0" rIns="0" rtlCol="0" tIns="0" wrap="square">
            <a:spAutoFit/>
          </a:bodyPr>
          <a:lstStyle/>
          <a:p>
            <a:pPr defTabSz="742950"/>
            <a:r>
              <a:rPr dirty="0" lang="en-US" sz="650">
                <a:solidFill>
                  <a:schemeClr val="tx1"/>
                </a:solidFill>
                <a:latin typeface="+mj-lt"/>
                <a:cs charset="0" pitchFamily="34" typeface="Arial"/>
              </a:rPr>
              <a:t>DISPLAY GUIDES </a:t>
            </a:r>
          </a:p>
        </p:txBody>
      </p:sp>
      <p:sp>
        <p:nvSpPr>
          <p:cNvPr id="45" name="TextBox 44"/>
          <p:cNvSpPr txBox="1"/>
          <p:nvPr userDrawn="1"/>
        </p:nvSpPr>
        <p:spPr>
          <a:xfrm>
            <a:off x="1279050" y="5371173"/>
            <a:ext cx="807577" cy="500137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defTabSz="742950"/>
            <a:r>
              <a:rPr dirty="0" lang="en-US" sz="650">
                <a:solidFill>
                  <a:schemeClr val="tx1"/>
                </a:solidFill>
                <a:cs charset="0" pitchFamily="34" typeface="Arial"/>
              </a:rPr>
              <a:t>Display guides on the screen to view the content area. All content should be inside the red guides.</a:t>
            </a:r>
          </a:p>
        </p:txBody>
      </p:sp>
      <p:sp>
        <p:nvSpPr>
          <p:cNvPr id="46" name="TextBox 45"/>
          <p:cNvSpPr txBox="1"/>
          <p:nvPr userDrawn="1"/>
        </p:nvSpPr>
        <p:spPr>
          <a:xfrm>
            <a:off x="1279050" y="6232710"/>
            <a:ext cx="797366" cy="100027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defTabSz="742950"/>
            <a:r>
              <a:rPr b="0" dirty="0" lang="en-US" sz="650">
                <a:solidFill>
                  <a:schemeClr val="tx1"/>
                </a:solidFill>
                <a:latin typeface="+mj-lt"/>
                <a:cs charset="0" pitchFamily="34" typeface="Arial"/>
              </a:rPr>
              <a:t>View  </a:t>
            </a:r>
            <a:r>
              <a:rPr b="0" dirty="0" lang="en-US" sz="650">
                <a:solidFill>
                  <a:schemeClr val="tx1"/>
                </a:solidFill>
                <a:latin typeface="+mj-lt"/>
                <a:cs charset="0" pitchFamily="34" typeface="Arial"/>
                <a:sym typeface="Wingdings 3"/>
              </a:rPr>
              <a:t> Guides</a:t>
            </a:r>
            <a:endParaRPr b="0" dirty="0" lang="en-US" sz="650">
              <a:solidFill>
                <a:schemeClr val="tx1"/>
              </a:solidFill>
              <a:latin typeface="+mj-lt"/>
              <a:cs charset="0" pitchFamily="34" typeface="Arial"/>
            </a:endParaRPr>
          </a:p>
        </p:txBody>
      </p:sp>
      <p:sp>
        <p:nvSpPr>
          <p:cNvPr id="47" name="TextBox 46"/>
          <p:cNvSpPr txBox="1"/>
          <p:nvPr userDrawn="1"/>
        </p:nvSpPr>
        <p:spPr>
          <a:xfrm>
            <a:off x="5120574" y="2585735"/>
            <a:ext cx="922638" cy="100027"/>
          </a:xfrm>
          <a:prstGeom prst="rect">
            <a:avLst/>
          </a:prstGeom>
          <a:noFill/>
        </p:spPr>
        <p:txBody>
          <a:bodyPr anchor="b" bIns="0" lIns="0" rIns="0" rtlCol="0" tIns="0" wrap="square">
            <a:spAutoFit/>
          </a:bodyPr>
          <a:lstStyle/>
          <a:p>
            <a:pPr defTabSz="742950"/>
            <a:r>
              <a:rPr b="0" dirty="0" lang="en-US" sz="650">
                <a:solidFill>
                  <a:srgbClr val="000000"/>
                </a:solidFill>
                <a:latin typeface="+mj-lt"/>
                <a:cs charset="0" pitchFamily="34" typeface="Arial"/>
              </a:rPr>
              <a:t>PRIMARY COLORS</a:t>
            </a:r>
          </a:p>
        </p:txBody>
      </p:sp>
      <p:sp>
        <p:nvSpPr>
          <p:cNvPr id="48" name="TextBox 47"/>
          <p:cNvSpPr txBox="1"/>
          <p:nvPr userDrawn="1"/>
        </p:nvSpPr>
        <p:spPr>
          <a:xfrm>
            <a:off x="6107097" y="2581349"/>
            <a:ext cx="982163" cy="300082"/>
          </a:xfrm>
          <a:prstGeom prst="rect">
            <a:avLst/>
          </a:prstGeom>
          <a:noFill/>
        </p:spPr>
        <p:txBody>
          <a:bodyPr anchor="b" bIns="0" lIns="0" rIns="0" rtlCol="0" tIns="0" wrap="square">
            <a:spAutoFit/>
          </a:bodyPr>
          <a:lstStyle/>
          <a:p>
            <a:pPr defTabSz="742950"/>
            <a:r>
              <a:rPr b="0" dirty="0" lang="en-US" sz="650">
                <a:solidFill>
                  <a:srgbClr val="000000"/>
                </a:solidFill>
                <a:latin typeface="+mj-lt"/>
                <a:cs charset="0" pitchFamily="34" typeface="Arial"/>
              </a:rPr>
              <a:t>SECONDARY COLORS FOR CHARTS &amp; DIAGRAMS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321854" y="2893306"/>
            <a:ext cx="863113" cy="100027"/>
          </a:xfrm>
          <a:prstGeom prst="rect">
            <a:avLst/>
          </a:prstGeom>
          <a:noFill/>
        </p:spPr>
        <p:txBody>
          <a:bodyPr anchor="ctr" bIns="0" lIns="0" rIns="0" rtlCol="0" tIns="0" wrap="square">
            <a:spAutoFit/>
          </a:bodyPr>
          <a:lstStyle/>
          <a:p>
            <a:pPr defTabSz="742950"/>
            <a:r>
              <a:rPr dirty="0" lang="en-US" sz="650">
                <a:solidFill>
                  <a:schemeClr val="tx1"/>
                </a:solidFill>
                <a:cs charset="0" pitchFamily="34" typeface="Arial"/>
              </a:rPr>
              <a:t>Nilfisk Dark</a:t>
            </a:r>
          </a:p>
        </p:txBody>
      </p:sp>
      <p:sp>
        <p:nvSpPr>
          <p:cNvPr id="51" name="Rektangel 11"/>
          <p:cNvSpPr>
            <a:spLocks noChangeAspect="1"/>
          </p:cNvSpPr>
          <p:nvPr/>
        </p:nvSpPr>
        <p:spPr bwMode="auto">
          <a:xfrm>
            <a:off x="6107098" y="2995865"/>
            <a:ext cx="151789" cy="286238"/>
          </a:xfrm>
          <a:prstGeom prst="rect">
            <a:avLst/>
          </a:prstGeom>
          <a:solidFill>
            <a:schemeClr val="accent1"/>
          </a:solidFill>
          <a:ln algn="ctr" cap="flat" cmpd="sng" w="6350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ctr" anchorCtr="0" bIns="37148" compatLnSpc="1" lIns="43875" numCol="1" rIns="43875" rtlCol="0" tIns="37148" vert="horz" wrap="square">
            <a:prstTxWarp prst="textNoShape">
              <a:avLst/>
            </a:prstTxWarp>
          </a:bodyPr>
          <a:lstStyle/>
          <a:p>
            <a:pPr algn="ctr" defTabSz="742950" fontAlgn="base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305137" y="3088975"/>
            <a:ext cx="863113" cy="100027"/>
          </a:xfrm>
          <a:prstGeom prst="rect">
            <a:avLst/>
          </a:prstGeom>
          <a:noFill/>
        </p:spPr>
        <p:txBody>
          <a:bodyPr anchor="ctr" bIns="0" lIns="0" rIns="0" rtlCol="0" tIns="0" wrap="square">
            <a:spAutoFit/>
          </a:bodyPr>
          <a:lstStyle/>
          <a:p>
            <a:pPr defTabSz="742950"/>
            <a:r>
              <a:rPr dirty="0" lang="en-US" sz="650">
                <a:solidFill>
                  <a:schemeClr val="tx1"/>
                </a:solidFill>
                <a:cs charset="0" pitchFamily="34" typeface="Arial"/>
              </a:rPr>
              <a:t>Accent 1: Grey/Blue</a:t>
            </a:r>
          </a:p>
        </p:txBody>
      </p:sp>
      <p:sp>
        <p:nvSpPr>
          <p:cNvPr id="53" name="Rektangel 18"/>
          <p:cNvSpPr/>
          <p:nvPr/>
        </p:nvSpPr>
        <p:spPr bwMode="auto">
          <a:xfrm>
            <a:off x="5120574" y="2800196"/>
            <a:ext cx="151789" cy="286238"/>
          </a:xfrm>
          <a:prstGeom prst="rect">
            <a:avLst/>
          </a:prstGeom>
          <a:solidFill>
            <a:schemeClr val="tx1"/>
          </a:solidFill>
          <a:ln algn="ctr" cap="flat" cmpd="sng" w="6350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ctr" anchorCtr="0" bIns="37148" compatLnSpc="1" lIns="43875" numCol="1" rIns="43875" rtlCol="0" tIns="37148" vert="horz" wrap="square">
            <a:prstTxWarp prst="textNoShape">
              <a:avLst/>
            </a:prstTxWarp>
          </a:bodyPr>
          <a:lstStyle/>
          <a:p>
            <a:pPr algn="ctr" defTabSz="742950" fontAlgn="base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321854" y="3262796"/>
            <a:ext cx="863113" cy="100027"/>
          </a:xfrm>
          <a:prstGeom prst="rect">
            <a:avLst/>
          </a:prstGeom>
          <a:noFill/>
        </p:spPr>
        <p:txBody>
          <a:bodyPr anchor="ctr" bIns="0" lIns="0" rIns="0" rtlCol="0" tIns="0" wrap="square">
            <a:spAutoFit/>
          </a:bodyPr>
          <a:lstStyle/>
          <a:p>
            <a:pPr defTabSz="742950"/>
            <a:r>
              <a:rPr dirty="0" lang="en-US" sz="650">
                <a:solidFill>
                  <a:schemeClr val="tx1"/>
                </a:solidFill>
                <a:cs charset="0" pitchFamily="34" typeface="Arial"/>
              </a:rPr>
              <a:t>Nilfisk Blue</a:t>
            </a:r>
          </a:p>
        </p:txBody>
      </p:sp>
      <p:sp>
        <p:nvSpPr>
          <p:cNvPr id="56" name="Rektangel 7"/>
          <p:cNvSpPr>
            <a:spLocks noChangeAspect="1"/>
          </p:cNvSpPr>
          <p:nvPr/>
        </p:nvSpPr>
        <p:spPr bwMode="auto">
          <a:xfrm>
            <a:off x="6107098" y="3365354"/>
            <a:ext cx="151789" cy="286238"/>
          </a:xfrm>
          <a:prstGeom prst="rect">
            <a:avLst/>
          </a:prstGeom>
          <a:solidFill>
            <a:schemeClr val="accent2"/>
          </a:solidFill>
          <a:ln algn="ctr" cap="flat" cmpd="sng" w="6350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ctr" anchorCtr="0" bIns="37148" compatLnSpc="1" lIns="43875" numCol="1" rIns="43875" rtlCol="0" tIns="37148" vert="horz" wrap="square">
            <a:prstTxWarp prst="textNoShape">
              <a:avLst/>
            </a:prstTxWarp>
          </a:bodyPr>
          <a:lstStyle/>
          <a:p>
            <a:pPr algn="ctr" defTabSz="742950" fontAlgn="base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305137" y="3458465"/>
            <a:ext cx="863113" cy="100027"/>
          </a:xfrm>
          <a:prstGeom prst="rect">
            <a:avLst/>
          </a:prstGeom>
          <a:noFill/>
        </p:spPr>
        <p:txBody>
          <a:bodyPr anchor="ctr" bIns="0" lIns="0" rIns="0" rtlCol="0" tIns="0" wrap="square">
            <a:spAutoFit/>
          </a:bodyPr>
          <a:lstStyle/>
          <a:p>
            <a:pPr defTabSz="742950"/>
            <a:r>
              <a:rPr dirty="0" lang="en-US" sz="650">
                <a:solidFill>
                  <a:schemeClr val="tx1"/>
                </a:solidFill>
                <a:cs charset="0" pitchFamily="34" typeface="Arial"/>
              </a:rPr>
              <a:t>Accent 2: Dark blue</a:t>
            </a:r>
          </a:p>
        </p:txBody>
      </p:sp>
      <p:sp>
        <p:nvSpPr>
          <p:cNvPr id="58" name="Rektangel 18"/>
          <p:cNvSpPr/>
          <p:nvPr/>
        </p:nvSpPr>
        <p:spPr bwMode="auto">
          <a:xfrm>
            <a:off x="5120574" y="3169686"/>
            <a:ext cx="151789" cy="286238"/>
          </a:xfrm>
          <a:prstGeom prst="rect">
            <a:avLst/>
          </a:prstGeom>
          <a:solidFill>
            <a:schemeClr val="accent3"/>
          </a:solidFill>
          <a:ln algn="ctr" cap="flat" cmpd="sng" w="6350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ctr" anchorCtr="0" bIns="37148" compatLnSpc="1" lIns="43875" numCol="1" rIns="43875" rtlCol="0" tIns="37148" vert="horz" wrap="square">
            <a:prstTxWarp prst="textNoShape">
              <a:avLst/>
            </a:prstTxWarp>
          </a:bodyPr>
          <a:lstStyle/>
          <a:p>
            <a:pPr algn="ctr" defTabSz="742950" fontAlgn="base">
              <a:spcBef>
                <a:spcPct val="0"/>
              </a:spcBef>
              <a:spcAft>
                <a:spcPct val="0"/>
              </a:spcAft>
            </a:pPr>
            <a:endParaRPr dirty="0" lang="en-US" sz="1300">
              <a:solidFill>
                <a:srgbClr val="000000"/>
              </a:solidFill>
            </a:endParaRPr>
          </a:p>
        </p:txBody>
      </p:sp>
      <p:sp>
        <p:nvSpPr>
          <p:cNvPr id="63" name="Rektangel 18"/>
          <p:cNvSpPr/>
          <p:nvPr/>
        </p:nvSpPr>
        <p:spPr bwMode="auto">
          <a:xfrm>
            <a:off x="2357775" y="4860110"/>
            <a:ext cx="201786" cy="411936"/>
          </a:xfrm>
          <a:prstGeom prst="rect">
            <a:avLst/>
          </a:prstGeom>
          <a:solidFill>
            <a:schemeClr val="tx1"/>
          </a:solidFill>
          <a:ln algn="ctr" cap="flat" cmpd="sng" w="6350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ctr" anchorCtr="0" bIns="37148" compatLnSpc="1" lIns="43875" numCol="1" rIns="43875" rtlCol="0" tIns="37148" vert="horz" wrap="square">
            <a:prstTxWarp prst="textNoShape">
              <a:avLst/>
            </a:prstTxWarp>
          </a:bodyPr>
          <a:lstStyle/>
          <a:p>
            <a:pPr algn="ctr" defTabSz="742950" fontAlgn="base">
              <a:spcBef>
                <a:spcPct val="0"/>
              </a:spcBef>
              <a:spcAft>
                <a:spcPct val="0"/>
              </a:spcAft>
            </a:pPr>
            <a:endParaRPr dirty="0" lang="en-US" sz="1300">
              <a:solidFill>
                <a:schemeClr val="tx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626055" y="4946365"/>
            <a:ext cx="901730" cy="300082"/>
          </a:xfrm>
          <a:prstGeom prst="rect">
            <a:avLst/>
          </a:prstGeom>
          <a:noFill/>
        </p:spPr>
        <p:txBody>
          <a:bodyPr anchor="ctr" bIns="0" lIns="0" rIns="0" rtlCol="0" tIns="0" wrap="square">
            <a:spAutoFit/>
          </a:bodyPr>
          <a:lstStyle/>
          <a:p>
            <a:pPr defTabSz="742950"/>
            <a:r>
              <a:rPr dirty="0" lang="en-US" sz="650">
                <a:solidFill>
                  <a:schemeClr val="tx1"/>
                </a:solidFill>
                <a:cs charset="0" pitchFamily="34" typeface="Arial"/>
              </a:rPr>
              <a:t>Nilfisk Dark is the default color for headlines and body text. </a:t>
            </a: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5E6F26DC-ED06-4AE5-BB8F-0CC90D2A969E}"/>
              </a:ext>
            </a:extLst>
          </p:cNvPr>
          <p:cNvGrpSpPr/>
          <p:nvPr userDrawn="1"/>
        </p:nvGrpSpPr>
        <p:grpSpPr>
          <a:xfrm>
            <a:off x="2353887" y="5608927"/>
            <a:ext cx="362340" cy="570844"/>
            <a:chOff x="3776319" y="3799737"/>
            <a:chExt cx="642807" cy="402769"/>
          </a:xfrm>
        </p:grpSpPr>
        <p:sp>
          <p:nvSpPr>
            <p:cNvPr id="68" name="Rektangel 22"/>
            <p:cNvSpPr/>
            <p:nvPr/>
          </p:nvSpPr>
          <p:spPr bwMode="auto">
            <a:xfrm>
              <a:off x="3776319" y="3799737"/>
              <a:ext cx="342913" cy="257185"/>
            </a:xfrm>
            <a:prstGeom prst="rect">
              <a:avLst/>
            </a:prstGeom>
            <a:solidFill>
              <a:schemeClr val="accent3"/>
            </a:solidFill>
            <a:ln algn="ctr" cap="flat" cmpd="sng" w="6350">
              <a:noFill/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 anchorCtr="0" bIns="45720" compatLnSpc="1" lIns="54000" numCol="1" rIns="54000" rtlCol="0" tIns="45720" vert="horz" wrap="square">
              <a:prstTxWarp prst="textNoShape">
                <a:avLst/>
              </a:prstTxWarp>
            </a:bodyPr>
            <a:lstStyle/>
            <a:p>
              <a:pPr algn="ctr" defTabSz="742950" fontAlgn="base">
                <a:spcBef>
                  <a:spcPct val="0"/>
                </a:spcBef>
                <a:spcAft>
                  <a:spcPct val="0"/>
                </a:spcAft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69" name="Rektangel 11"/>
            <p:cNvSpPr>
              <a:spLocks noChangeAspect="1"/>
            </p:cNvSpPr>
            <p:nvPr/>
          </p:nvSpPr>
          <p:spPr bwMode="auto">
            <a:xfrm>
              <a:off x="3876284" y="3848265"/>
              <a:ext cx="342913" cy="257185"/>
            </a:xfrm>
            <a:prstGeom prst="rect">
              <a:avLst/>
            </a:prstGeom>
            <a:solidFill>
              <a:schemeClr val="bg2"/>
            </a:solidFill>
            <a:ln algn="ctr" cap="flat" cmpd="sng" w="6350">
              <a:noFill/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 anchorCtr="0" bIns="45720" compatLnSpc="1" lIns="54000" numCol="1" rIns="54000" rtlCol="0" tIns="45720" vert="horz" wrap="square">
              <a:prstTxWarp prst="textNoShape">
                <a:avLst/>
              </a:prstTxWarp>
            </a:bodyPr>
            <a:lstStyle/>
            <a:p>
              <a:pPr algn="ctr" defTabSz="742950" fontAlgn="base">
                <a:spcBef>
                  <a:spcPct val="0"/>
                </a:spcBef>
                <a:spcAft>
                  <a:spcPct val="0"/>
                </a:spcAft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70" name="Rektangel 7"/>
            <p:cNvSpPr>
              <a:spLocks noChangeAspect="1"/>
            </p:cNvSpPr>
            <p:nvPr/>
          </p:nvSpPr>
          <p:spPr bwMode="auto">
            <a:xfrm>
              <a:off x="3976249" y="3896792"/>
              <a:ext cx="342913" cy="257185"/>
            </a:xfrm>
            <a:prstGeom prst="rect">
              <a:avLst/>
            </a:prstGeom>
            <a:solidFill>
              <a:schemeClr val="tx2"/>
            </a:solidFill>
            <a:ln algn="ctr" cap="flat" cmpd="sng" w="6350">
              <a:noFill/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 anchorCtr="0" bIns="45720" compatLnSpc="1" lIns="54000" numCol="1" rIns="54000" rtlCol="0" tIns="45720" vert="horz" wrap="square">
              <a:prstTxWarp prst="textNoShape">
                <a:avLst/>
              </a:prstTxWarp>
            </a:bodyPr>
            <a:lstStyle/>
            <a:p>
              <a:pPr algn="ctr" defTabSz="742950" fontAlgn="base">
                <a:spcBef>
                  <a:spcPct val="0"/>
                </a:spcBef>
                <a:spcAft>
                  <a:spcPct val="0"/>
                </a:spcAft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71" name="Rektangel 9"/>
            <p:cNvSpPr>
              <a:spLocks noChangeAspect="1"/>
            </p:cNvSpPr>
            <p:nvPr/>
          </p:nvSpPr>
          <p:spPr bwMode="auto">
            <a:xfrm>
              <a:off x="4076213" y="3945321"/>
              <a:ext cx="342913" cy="257185"/>
            </a:xfrm>
            <a:prstGeom prst="rect">
              <a:avLst/>
            </a:prstGeom>
            <a:solidFill>
              <a:schemeClr val="bg1"/>
            </a:solidFill>
            <a:ln algn="ctr" cap="flat" cmpd="sng" w="3175">
              <a:solidFill>
                <a:schemeClr val="bg2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 anchorCtr="0" bIns="45720" compatLnSpc="1" lIns="54000" numCol="1" rIns="54000" rtlCol="0" tIns="45720" vert="horz" wrap="square">
              <a:prstTxWarp prst="textNoShape">
                <a:avLst/>
              </a:prstTxWarp>
            </a:bodyPr>
            <a:lstStyle/>
            <a:p>
              <a:pPr algn="ctr" defTabSz="742950" fontAlgn="base">
                <a:spcBef>
                  <a:spcPct val="0"/>
                </a:spcBef>
                <a:spcAft>
                  <a:spcPct val="0"/>
                </a:spcAft>
              </a:pPr>
              <a:endParaRPr dirty="0" lang="en-US" sz="1300">
                <a:solidFill>
                  <a:srgbClr val="000000"/>
                </a:solidFill>
              </a:endParaRPr>
            </a:p>
          </p:txBody>
        </p:sp>
      </p:grpSp>
      <p:sp>
        <p:nvSpPr>
          <p:cNvPr id="72" name="TextBox 71"/>
          <p:cNvSpPr txBox="1"/>
          <p:nvPr userDrawn="1"/>
        </p:nvSpPr>
        <p:spPr>
          <a:xfrm>
            <a:off x="2814440" y="5666109"/>
            <a:ext cx="884535" cy="800219"/>
          </a:xfrm>
          <a:prstGeom prst="rect">
            <a:avLst/>
          </a:prstGeom>
          <a:noFill/>
        </p:spPr>
        <p:txBody>
          <a:bodyPr anchor="ctr" bIns="0" lIns="0" rIns="0" rtlCol="0" tIns="0" wrap="square">
            <a:spAutoFit/>
          </a:bodyPr>
          <a:lstStyle/>
          <a:p>
            <a:pPr defTabSz="742950"/>
            <a:r>
              <a:rPr dirty="0" lang="en-US" sz="650">
                <a:solidFill>
                  <a:schemeClr val="tx1"/>
                </a:solidFill>
                <a:cs charset="0" pitchFamily="34" typeface="Arial"/>
              </a:rPr>
              <a:t>Feel free to change the body text color to white or one of the other primary colors in order to create emphasis, highlight or better contrast between text and background.</a:t>
            </a:r>
          </a:p>
        </p:txBody>
      </p:sp>
      <p:sp>
        <p:nvSpPr>
          <p:cNvPr id="73" name="Rektangel 22"/>
          <p:cNvSpPr/>
          <p:nvPr userDrawn="1"/>
        </p:nvSpPr>
        <p:spPr bwMode="auto">
          <a:xfrm>
            <a:off x="5120573" y="3539173"/>
            <a:ext cx="151789" cy="286238"/>
          </a:xfrm>
          <a:prstGeom prst="rect">
            <a:avLst/>
          </a:prstGeom>
          <a:solidFill>
            <a:schemeClr val="bg2"/>
          </a:solidFill>
          <a:ln algn="ctr" cap="flat" cmpd="sng" w="6350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ctr" anchorCtr="0" bIns="37148" compatLnSpc="1" lIns="43875" numCol="1" rIns="43875" rtlCol="0" tIns="37148" vert="horz" wrap="square">
            <a:prstTxWarp prst="textNoShape">
              <a:avLst/>
            </a:prstTxWarp>
          </a:bodyPr>
          <a:lstStyle/>
          <a:p>
            <a:pPr algn="ctr" defTabSz="742950" fontAlgn="base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74" name="TextBox 73"/>
          <p:cNvSpPr txBox="1"/>
          <p:nvPr userDrawn="1"/>
        </p:nvSpPr>
        <p:spPr>
          <a:xfrm>
            <a:off x="5321853" y="3632286"/>
            <a:ext cx="863113" cy="100027"/>
          </a:xfrm>
          <a:prstGeom prst="rect">
            <a:avLst/>
          </a:prstGeom>
          <a:noFill/>
        </p:spPr>
        <p:txBody>
          <a:bodyPr anchor="ctr" bIns="0" lIns="0" rIns="0" rtlCol="0" tIns="0" wrap="square">
            <a:spAutoFit/>
          </a:bodyPr>
          <a:lstStyle/>
          <a:p>
            <a:pPr defTabSz="742950"/>
            <a:r>
              <a:rPr dirty="0" lang="en-US" sz="650">
                <a:solidFill>
                  <a:schemeClr val="tx1"/>
                </a:solidFill>
                <a:cs charset="0" pitchFamily="34" typeface="Arial"/>
              </a:rPr>
              <a:t>Nilfisk Accent 1</a:t>
            </a:r>
          </a:p>
        </p:txBody>
      </p:sp>
      <p:sp>
        <p:nvSpPr>
          <p:cNvPr id="75" name="Rektangel 9"/>
          <p:cNvSpPr>
            <a:spLocks noChangeAspect="1"/>
          </p:cNvSpPr>
          <p:nvPr userDrawn="1"/>
        </p:nvSpPr>
        <p:spPr bwMode="auto">
          <a:xfrm>
            <a:off x="6107097" y="3734842"/>
            <a:ext cx="151789" cy="286238"/>
          </a:xfrm>
          <a:prstGeom prst="rect">
            <a:avLst/>
          </a:prstGeom>
          <a:solidFill>
            <a:schemeClr val="accent4"/>
          </a:solidFill>
          <a:ln algn="ctr" cap="flat" cmpd="sng" w="6350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ctr" anchorCtr="0" bIns="37148" compatLnSpc="1" lIns="43875" numCol="1" rIns="43875" rtlCol="0" tIns="37148" vert="horz" wrap="square">
            <a:prstTxWarp prst="textNoShape">
              <a:avLst/>
            </a:prstTxWarp>
          </a:bodyPr>
          <a:lstStyle/>
          <a:p>
            <a:pPr algn="ctr" defTabSz="742950" fontAlgn="base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76" name="TextBox 75"/>
          <p:cNvSpPr txBox="1"/>
          <p:nvPr userDrawn="1"/>
        </p:nvSpPr>
        <p:spPr>
          <a:xfrm>
            <a:off x="6305136" y="3827956"/>
            <a:ext cx="863113" cy="100027"/>
          </a:xfrm>
          <a:prstGeom prst="rect">
            <a:avLst/>
          </a:prstGeom>
          <a:noFill/>
        </p:spPr>
        <p:txBody>
          <a:bodyPr anchor="ctr" bIns="0" lIns="0" rIns="0" rtlCol="0" tIns="0" wrap="square">
            <a:spAutoFit/>
          </a:bodyPr>
          <a:lstStyle/>
          <a:p>
            <a:pPr defTabSz="742950"/>
            <a:r>
              <a:rPr dirty="0" lang="en-US" sz="650">
                <a:solidFill>
                  <a:schemeClr val="tx1"/>
                </a:solidFill>
                <a:cs charset="0" pitchFamily="34" typeface="Arial"/>
              </a:rPr>
              <a:t>Accent 4: Ocean blue</a:t>
            </a:r>
          </a:p>
        </p:txBody>
      </p:sp>
      <p:sp>
        <p:nvSpPr>
          <p:cNvPr id="81" name="Content Placeholder 5"/>
          <p:cNvSpPr txBox="1">
            <a:spLocks/>
          </p:cNvSpPr>
          <p:nvPr userDrawn="1"/>
        </p:nvSpPr>
        <p:spPr>
          <a:xfrm>
            <a:off x="4014392" y="4804871"/>
            <a:ext cx="890414" cy="200055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>
            <a:lvl1pPr algn="l" defTabSz="1023967" eaLnBrk="1" hangingPunct="1" indent="-199105" latinLnBrk="0" marL="199105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1023967" eaLnBrk="1" hangingPunct="1" indent="-199105" latinLnBrk="0" marL="398209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1023967" eaLnBrk="1" hangingPunct="1" indent="-199105" latinLnBrk="0" marL="597314" rtl="0">
              <a:spcBef>
                <a:spcPct val="20000"/>
              </a:spcBef>
              <a:buFont charset="0" panose="02070309020205020404" pitchFamily="49" typeface="Courier New"/>
              <a:buChar char="o"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1023967" eaLnBrk="1" hangingPunct="1" indent="-213327" latinLnBrk="0" marL="810641" rtl="0">
              <a:spcBef>
                <a:spcPct val="20000"/>
              </a:spcBef>
              <a:buFont charset="0" panose="02070309020205020404" pitchFamily="49" typeface="Courier New"/>
              <a:buChar char="o"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1023967" eaLnBrk="1" hangingPunct="1" indent="-199105" latinLnBrk="0" marL="1009745" rtl="0">
              <a:spcBef>
                <a:spcPct val="20000"/>
              </a:spcBef>
              <a:buFont charset="0" panose="02070309020205020404" pitchFamily="49" typeface="Courier New"/>
              <a:buChar char="o"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023967" eaLnBrk="1" hangingPunct="1" indent="-255992" latinLnBrk="0" marL="281591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023967" eaLnBrk="1" hangingPunct="1" indent="-255992" latinLnBrk="0" marL="3327892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023967" eaLnBrk="1" hangingPunct="1" indent="-255992" latinLnBrk="0" marL="3839876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023967" eaLnBrk="1" hangingPunct="1" indent="-255992" latinLnBrk="0" marL="4351859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buNone/>
            </a:pPr>
            <a:r>
              <a:rPr dirty="0" lang="en-US" sz="650">
                <a:solidFill>
                  <a:schemeClr val="tx1"/>
                </a:solidFill>
              </a:rPr>
              <a:t>Never use the Standard Colors</a:t>
            </a:r>
          </a:p>
        </p:txBody>
      </p:sp>
      <p:cxnSp>
        <p:nvCxnSpPr>
          <p:cNvPr id="82" name="Straight Connector 81"/>
          <p:cNvCxnSpPr>
            <a:cxnSpLocks/>
          </p:cNvCxnSpPr>
          <p:nvPr userDrawn="1"/>
        </p:nvCxnSpPr>
        <p:spPr>
          <a:xfrm>
            <a:off x="4014393" y="5240245"/>
            <a:ext cx="3074869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itle 1"/>
          <p:cNvSpPr txBox="1">
            <a:spLocks/>
          </p:cNvSpPr>
          <p:nvPr userDrawn="1"/>
        </p:nvSpPr>
        <p:spPr>
          <a:xfrm>
            <a:off x="346529" y="1380910"/>
            <a:ext cx="6927077" cy="1075589"/>
          </a:xfrm>
          <a:prstGeom prst="rect">
            <a:avLst/>
          </a:prstGeom>
        </p:spPr>
        <p:txBody>
          <a:bodyPr anchor="t" bIns="0" lIns="0" rIns="0" rtlCol="0" tIns="0" vert="horz">
            <a:noAutofit/>
          </a:bodyPr>
          <a:lstStyle>
            <a:lvl1pPr algn="l" defTabSz="1023967" eaLnBrk="1" hangingPunct="1" latinLnBrk="0" rtl="0">
              <a:spcBef>
                <a:spcPct val="0"/>
              </a:spcBef>
              <a:buNone/>
              <a:defRPr b="1" kern="1200"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b="1" dirty="0" kern="1200" lang="en-US" sz="2275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3" name="Date Placeholder 8">
            <a:extLst>
              <a:ext uri="{FF2B5EF4-FFF2-40B4-BE49-F238E27FC236}">
                <a16:creationId xmlns:a16="http://schemas.microsoft.com/office/drawing/2014/main" id="{FE12C273-601D-40AF-BD56-6F1846451924}"/>
              </a:ext>
            </a:extLst>
          </p:cNvPr>
          <p:cNvSpPr>
            <a:spLocks noGrp="1"/>
          </p:cNvSpPr>
          <p:nvPr userDrawn="1">
            <p:ph idx="19" sz="half" type="dt"/>
          </p:nvPr>
        </p:nvSpPr>
        <p:spPr>
          <a:xfrm>
            <a:off x="1865458" y="10236407"/>
            <a:ext cx="471209" cy="125099"/>
          </a:xfrm>
        </p:spPr>
        <p:txBody>
          <a:bodyPr/>
          <a:lstStyle/>
          <a:p>
            <a:endParaRPr lang="en-US"/>
          </a:p>
        </p:txBody>
      </p:sp>
      <p:sp>
        <p:nvSpPr>
          <p:cNvPr id="84" name="Footer Placeholder 12">
            <a:extLst>
              <a:ext uri="{FF2B5EF4-FFF2-40B4-BE49-F238E27FC236}">
                <a16:creationId xmlns:a16="http://schemas.microsoft.com/office/drawing/2014/main" id="{5E3596F1-2045-40CC-A80E-499FCE019B3A}"/>
              </a:ext>
            </a:extLst>
          </p:cNvPr>
          <p:cNvSpPr>
            <a:spLocks noGrp="1"/>
          </p:cNvSpPr>
          <p:nvPr userDrawn="1">
            <p:ph idx="20" sz="quarter" type="ftr"/>
          </p:nvPr>
        </p:nvSpPr>
        <p:spPr>
          <a:xfrm>
            <a:off x="571003" y="10236407"/>
            <a:ext cx="1294455" cy="125099"/>
          </a:xfrm>
        </p:spPr>
        <p:txBody>
          <a:bodyPr/>
          <a:lstStyle/>
          <a:p>
            <a:pPr algn="l"/>
            <a:r>
              <a:rPr lang="en-US"/>
              <a:t>SITE QUALIFICATION</a:t>
            </a:r>
            <a:endParaRPr dirty="0" lang="en-US"/>
          </a:p>
        </p:txBody>
      </p:sp>
      <p:sp>
        <p:nvSpPr>
          <p:cNvPr id="85" name="Slide Number Placeholder 13">
            <a:extLst>
              <a:ext uri="{FF2B5EF4-FFF2-40B4-BE49-F238E27FC236}">
                <a16:creationId xmlns:a16="http://schemas.microsoft.com/office/drawing/2014/main" id="{6A79043F-E70A-4446-8650-0C2A2B7B0881}"/>
              </a:ext>
            </a:extLst>
          </p:cNvPr>
          <p:cNvSpPr>
            <a:spLocks noGrp="1"/>
          </p:cNvSpPr>
          <p:nvPr userDrawn="1">
            <p:ph idx="21" sz="quarter" type="sldNum"/>
          </p:nvPr>
        </p:nvSpPr>
        <p:spPr>
          <a:xfrm>
            <a:off x="297271" y="10236408"/>
            <a:ext cx="167520" cy="125099"/>
          </a:xfrm>
        </p:spPr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dirty="0" lang="en-US"/>
          </a:p>
        </p:txBody>
      </p:sp>
      <p:sp>
        <p:nvSpPr>
          <p:cNvPr id="87" name="Rektangel 22">
            <a:extLst>
              <a:ext uri="{FF2B5EF4-FFF2-40B4-BE49-F238E27FC236}">
                <a16:creationId xmlns:a16="http://schemas.microsoft.com/office/drawing/2014/main" id="{94B553FC-3AAD-430C-8BBF-3DF9335D0629}"/>
              </a:ext>
            </a:extLst>
          </p:cNvPr>
          <p:cNvSpPr/>
          <p:nvPr userDrawn="1"/>
        </p:nvSpPr>
        <p:spPr bwMode="auto">
          <a:xfrm>
            <a:off x="5120573" y="3915694"/>
            <a:ext cx="151789" cy="286238"/>
          </a:xfrm>
          <a:prstGeom prst="rect">
            <a:avLst/>
          </a:prstGeom>
          <a:solidFill>
            <a:schemeClr val="tx2"/>
          </a:solidFill>
          <a:ln algn="ctr" cap="flat" cmpd="sng" w="6350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ctr" anchorCtr="0" bIns="37148" compatLnSpc="1" lIns="43875" numCol="1" rIns="43875" rtlCol="0" tIns="37148" vert="horz" wrap="square">
            <a:prstTxWarp prst="textNoShape">
              <a:avLst/>
            </a:prstTxWarp>
          </a:bodyPr>
          <a:lstStyle/>
          <a:p>
            <a:pPr algn="ctr" defTabSz="742950" fontAlgn="base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2ECF2D3-E70D-444B-A194-20FBB4EF8314}"/>
              </a:ext>
            </a:extLst>
          </p:cNvPr>
          <p:cNvSpPr txBox="1"/>
          <p:nvPr userDrawn="1"/>
        </p:nvSpPr>
        <p:spPr>
          <a:xfrm>
            <a:off x="5321853" y="4008807"/>
            <a:ext cx="863113" cy="100027"/>
          </a:xfrm>
          <a:prstGeom prst="rect">
            <a:avLst/>
          </a:prstGeom>
          <a:noFill/>
        </p:spPr>
        <p:txBody>
          <a:bodyPr anchor="ctr" bIns="0" lIns="0" rIns="0" rtlCol="0" tIns="0" wrap="square">
            <a:spAutoFit/>
          </a:bodyPr>
          <a:lstStyle/>
          <a:p>
            <a:pPr defTabSz="742950"/>
            <a:r>
              <a:rPr dirty="0" lang="en-US" sz="650">
                <a:solidFill>
                  <a:schemeClr val="tx1"/>
                </a:solidFill>
                <a:cs charset="0" pitchFamily="34" typeface="Arial"/>
              </a:rPr>
              <a:t>Nilfisk Accent 2</a:t>
            </a:r>
          </a:p>
        </p:txBody>
      </p:sp>
      <p:sp>
        <p:nvSpPr>
          <p:cNvPr id="92" name="Rektangel 9">
            <a:extLst>
              <a:ext uri="{FF2B5EF4-FFF2-40B4-BE49-F238E27FC236}">
                <a16:creationId xmlns:a16="http://schemas.microsoft.com/office/drawing/2014/main" id="{C6A9245E-199C-439D-8F58-D6A26180CCF2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6107097" y="4099072"/>
            <a:ext cx="151789" cy="286238"/>
          </a:xfrm>
          <a:prstGeom prst="rect">
            <a:avLst/>
          </a:prstGeom>
          <a:solidFill>
            <a:schemeClr val="accent5"/>
          </a:solidFill>
          <a:ln algn="ctr" cap="flat" cmpd="sng" w="6350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ctr" anchorCtr="0" bIns="37148" compatLnSpc="1" lIns="43875" numCol="1" rIns="43875" rtlCol="0" tIns="37148" vert="horz" wrap="square">
            <a:prstTxWarp prst="textNoShape">
              <a:avLst/>
            </a:prstTxWarp>
          </a:bodyPr>
          <a:lstStyle/>
          <a:p>
            <a:pPr algn="ctr" defTabSz="742950" fontAlgn="base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25B0928-DFF1-4B6F-8C9F-7FE6579D5FCC}"/>
              </a:ext>
            </a:extLst>
          </p:cNvPr>
          <p:cNvSpPr txBox="1"/>
          <p:nvPr userDrawn="1"/>
        </p:nvSpPr>
        <p:spPr>
          <a:xfrm>
            <a:off x="6305136" y="4192186"/>
            <a:ext cx="863113" cy="100027"/>
          </a:xfrm>
          <a:prstGeom prst="rect">
            <a:avLst/>
          </a:prstGeom>
          <a:noFill/>
        </p:spPr>
        <p:txBody>
          <a:bodyPr anchor="ctr" bIns="0" lIns="0" rIns="0" rtlCol="0" tIns="0" wrap="square">
            <a:spAutoFit/>
          </a:bodyPr>
          <a:lstStyle/>
          <a:p>
            <a:pPr defTabSz="742950"/>
            <a:r>
              <a:rPr dirty="0" lang="en-US" sz="650">
                <a:solidFill>
                  <a:schemeClr val="tx1"/>
                </a:solidFill>
                <a:cs charset="0" pitchFamily="34" typeface="Arial"/>
              </a:rPr>
              <a:t>Accent 5: Green</a:t>
            </a:r>
          </a:p>
        </p:txBody>
      </p:sp>
      <p:sp>
        <p:nvSpPr>
          <p:cNvPr id="94" name="Rektangel 9">
            <a:extLst>
              <a:ext uri="{FF2B5EF4-FFF2-40B4-BE49-F238E27FC236}">
                <a16:creationId xmlns:a16="http://schemas.microsoft.com/office/drawing/2014/main" id="{37D8958A-387C-45BD-83D0-DBC3BB0017DA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6107097" y="4448407"/>
            <a:ext cx="151789" cy="286238"/>
          </a:xfrm>
          <a:prstGeom prst="rect">
            <a:avLst/>
          </a:prstGeom>
          <a:solidFill>
            <a:schemeClr val="accent6"/>
          </a:solidFill>
          <a:ln algn="ctr" cap="flat" cmpd="sng" w="6350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ctr" anchorCtr="0" bIns="37148" compatLnSpc="1" lIns="43875" numCol="1" rIns="43875" rtlCol="0" tIns="37148" vert="horz" wrap="square">
            <a:prstTxWarp prst="textNoShape">
              <a:avLst/>
            </a:prstTxWarp>
          </a:bodyPr>
          <a:lstStyle/>
          <a:p>
            <a:pPr algn="ctr" defTabSz="742950" fontAlgn="base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2D3E017-96F6-423B-9145-008DB23FF524}"/>
              </a:ext>
            </a:extLst>
          </p:cNvPr>
          <p:cNvSpPr txBox="1"/>
          <p:nvPr userDrawn="1"/>
        </p:nvSpPr>
        <p:spPr>
          <a:xfrm>
            <a:off x="6305136" y="4541520"/>
            <a:ext cx="863113" cy="100027"/>
          </a:xfrm>
          <a:prstGeom prst="rect">
            <a:avLst/>
          </a:prstGeom>
          <a:noFill/>
        </p:spPr>
        <p:txBody>
          <a:bodyPr anchor="ctr" bIns="0" lIns="0" rIns="0" rtlCol="0" tIns="0" wrap="square">
            <a:spAutoFit/>
          </a:bodyPr>
          <a:lstStyle/>
          <a:p>
            <a:pPr defTabSz="742950"/>
            <a:r>
              <a:rPr dirty="0" lang="en-US" sz="650">
                <a:solidFill>
                  <a:schemeClr val="tx1"/>
                </a:solidFill>
                <a:cs charset="0" pitchFamily="34" typeface="Arial"/>
              </a:rPr>
              <a:t>Accent 6: Red Alert</a:t>
            </a:r>
          </a:p>
        </p:txBody>
      </p:sp>
      <p:pic>
        <p:nvPicPr>
          <p:cNvPr id="102" name="Picture 101">
            <a:extLst>
              <a:ext uri="{FF2B5EF4-FFF2-40B4-BE49-F238E27FC236}">
                <a16:creationId xmlns:a16="http://schemas.microsoft.com/office/drawing/2014/main" id="{1ABD7990-89CC-49DB-AA0A-0AC2D5EF72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21811" y="6005448"/>
            <a:ext cx="1125580" cy="1905697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6546A0DA-94D1-4668-A757-FF579938F67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72363" y="6047408"/>
            <a:ext cx="1114268" cy="1895032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4007650" y="8413941"/>
            <a:ext cx="1662106" cy="100027"/>
          </a:xfrm>
          <a:prstGeom prst="rect">
            <a:avLst/>
          </a:prstGeom>
          <a:noFill/>
        </p:spPr>
        <p:txBody>
          <a:bodyPr anchor="b" bIns="0" lIns="0" rIns="0" rtlCol="0" tIns="0" wrap="square">
            <a:spAutoFit/>
          </a:bodyPr>
          <a:lstStyle/>
          <a:p>
            <a:pPr defTabSz="742950"/>
            <a:r>
              <a:rPr dirty="0" lang="en-US" sz="650">
                <a:solidFill>
                  <a:schemeClr val="tx1"/>
                </a:solidFill>
                <a:latin typeface="+mj-lt"/>
                <a:cs charset="0" pitchFamily="34" typeface="Arial"/>
              </a:rPr>
              <a:t>SMARTART </a:t>
            </a:r>
            <a:r>
              <a:rPr dirty="0" lang="en-US" sz="650">
                <a:solidFill>
                  <a:schemeClr val="tx1"/>
                </a:solidFill>
                <a:latin typeface="+mn-lt"/>
                <a:cs charset="0" pitchFamily="34" typeface="Arial"/>
              </a:rPr>
              <a:t>– DESIGN AND EFFECTS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03585E07-6B11-4B4F-AE56-460E3215EDE8}"/>
              </a:ext>
            </a:extLst>
          </p:cNvPr>
          <p:cNvGrpSpPr/>
          <p:nvPr userDrawn="1"/>
        </p:nvGrpSpPr>
        <p:grpSpPr>
          <a:xfrm>
            <a:off x="5278567" y="6390603"/>
            <a:ext cx="1073234" cy="1472579"/>
            <a:chOff x="2834640" y="3855720"/>
            <a:chExt cx="708660" cy="228600"/>
          </a:xfrm>
        </p:grpSpPr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9809A7F2-F48F-4F60-957B-2DB7F7B34D5A}"/>
                </a:ext>
              </a:extLst>
            </p:cNvPr>
            <p:cNvCxnSpPr/>
            <p:nvPr/>
          </p:nvCxnSpPr>
          <p:spPr>
            <a:xfrm>
              <a:off x="2834640" y="3855720"/>
              <a:ext cx="708660" cy="22860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6614DE27-4BEA-4798-AF7D-67C66CD04692}"/>
                </a:ext>
              </a:extLst>
            </p:cNvPr>
            <p:cNvCxnSpPr/>
            <p:nvPr/>
          </p:nvCxnSpPr>
          <p:spPr>
            <a:xfrm flipH="1">
              <a:off x="2834640" y="3855720"/>
              <a:ext cx="708660" cy="22860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9" name="Picture 108">
            <a:extLst>
              <a:ext uri="{FF2B5EF4-FFF2-40B4-BE49-F238E27FC236}">
                <a16:creationId xmlns:a16="http://schemas.microsoft.com/office/drawing/2014/main" id="{0B27BA4E-0BF4-4C02-940E-C2B8347325A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007651" y="8695257"/>
            <a:ext cx="3081610" cy="691060"/>
          </a:xfrm>
          <a:prstGeom prst="rect">
            <a:avLst/>
          </a:prstGeom>
        </p:spPr>
      </p:pic>
      <p:grpSp>
        <p:nvGrpSpPr>
          <p:cNvPr id="111" name="Group 110">
            <a:extLst>
              <a:ext uri="{FF2B5EF4-FFF2-40B4-BE49-F238E27FC236}">
                <a16:creationId xmlns:a16="http://schemas.microsoft.com/office/drawing/2014/main" id="{94A9BDE5-F054-4AD6-B204-D8056D976AEC}"/>
              </a:ext>
            </a:extLst>
          </p:cNvPr>
          <p:cNvGrpSpPr/>
          <p:nvPr userDrawn="1"/>
        </p:nvGrpSpPr>
        <p:grpSpPr>
          <a:xfrm>
            <a:off x="4352721" y="8841156"/>
            <a:ext cx="2712917" cy="339611"/>
            <a:chOff x="2834640" y="3855720"/>
            <a:chExt cx="708660" cy="228600"/>
          </a:xfrm>
        </p:grpSpPr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F45128B7-C518-458F-B497-DBD7A8897B75}"/>
                </a:ext>
              </a:extLst>
            </p:cNvPr>
            <p:cNvCxnSpPr/>
            <p:nvPr/>
          </p:nvCxnSpPr>
          <p:spPr>
            <a:xfrm>
              <a:off x="2834640" y="3855720"/>
              <a:ext cx="708660" cy="22860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B1651C43-F09B-4205-ABB2-EAC554A231A2}"/>
                </a:ext>
              </a:extLst>
            </p:cNvPr>
            <p:cNvCxnSpPr/>
            <p:nvPr/>
          </p:nvCxnSpPr>
          <p:spPr>
            <a:xfrm flipH="1">
              <a:off x="2834640" y="3855720"/>
              <a:ext cx="708660" cy="22860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TextBox 113">
            <a:extLst>
              <a:ext uri="{FF2B5EF4-FFF2-40B4-BE49-F238E27FC236}">
                <a16:creationId xmlns:a16="http://schemas.microsoft.com/office/drawing/2014/main" id="{39575785-35B6-49AB-9E5B-A44383234BA4}"/>
              </a:ext>
            </a:extLst>
          </p:cNvPr>
          <p:cNvSpPr txBox="1"/>
          <p:nvPr userDrawn="1"/>
        </p:nvSpPr>
        <p:spPr>
          <a:xfrm>
            <a:off x="6507995" y="6447968"/>
            <a:ext cx="660255" cy="700192"/>
          </a:xfrm>
          <a:prstGeom prst="rect">
            <a:avLst/>
          </a:prstGeom>
          <a:noFill/>
        </p:spPr>
        <p:txBody>
          <a:bodyPr anchor="ctr" bIns="0" lIns="0" rIns="0" rtlCol="0" tIns="0" wrap="square">
            <a:spAutoFit/>
          </a:bodyPr>
          <a:lstStyle/>
          <a:p>
            <a:pPr defTabSz="742950"/>
            <a:r>
              <a:rPr dirty="0" lang="en-US" sz="650">
                <a:solidFill>
                  <a:schemeClr val="tx1"/>
                </a:solidFill>
                <a:cs charset="0" pitchFamily="34" typeface="Arial"/>
              </a:rPr>
              <a:t>Keep charts and SmartArt simple and minimalistic. </a:t>
            </a:r>
            <a:br>
              <a:rPr dirty="0" lang="en-US" sz="650">
                <a:solidFill>
                  <a:schemeClr val="tx1"/>
                </a:solidFill>
                <a:cs charset="0" pitchFamily="34" typeface="Arial"/>
              </a:rPr>
            </a:br>
            <a:endParaRPr dirty="0" lang="en-US" sz="650">
              <a:solidFill>
                <a:schemeClr val="tx1"/>
              </a:solidFill>
              <a:cs charset="0" pitchFamily="34" typeface="Arial"/>
            </a:endParaRPr>
          </a:p>
          <a:p>
            <a:pPr defTabSz="742950"/>
            <a:r>
              <a:rPr dirty="0" lang="en-US" sz="650">
                <a:solidFill>
                  <a:schemeClr val="tx1"/>
                </a:solidFill>
                <a:cs charset="0" pitchFamily="34" typeface="Arial"/>
              </a:rPr>
              <a:t>Avoid bevel, emboss and 3D effects.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2B4EC30E-B7CE-4A68-8E8B-D5254BC914CC}"/>
              </a:ext>
            </a:extLst>
          </p:cNvPr>
          <p:cNvSpPr/>
          <p:nvPr userDrawn="1"/>
        </p:nvSpPr>
        <p:spPr>
          <a:xfrm>
            <a:off x="297269" y="7189074"/>
            <a:ext cx="3490171" cy="247626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1625">
              <a:solidFill>
                <a:schemeClr val="tx1"/>
              </a:solidFill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FD99C6E9-148D-4428-B5D8-6AD43505DA41}"/>
              </a:ext>
            </a:extLst>
          </p:cNvPr>
          <p:cNvSpPr txBox="1"/>
          <p:nvPr userDrawn="1"/>
        </p:nvSpPr>
        <p:spPr>
          <a:xfrm>
            <a:off x="346527" y="7442375"/>
            <a:ext cx="1418099" cy="415325"/>
          </a:xfrm>
          <a:prstGeom prst="rect">
            <a:avLst/>
          </a:prstGeom>
          <a:noFill/>
        </p:spPr>
        <p:txBody>
          <a:bodyPr anchor="ctr" bIns="29250" lIns="87750" rIns="29250" rtlCol="0" tIns="29250" wrap="none">
            <a:noAutofit/>
          </a:bodyPr>
          <a:lstStyle/>
          <a:p>
            <a:pPr defTabSz="742950"/>
            <a:r>
              <a:rPr baseline="0" dirty="0" lang="en-US" spc="24" sz="894">
                <a:solidFill>
                  <a:schemeClr val="tx1"/>
                </a:solidFill>
                <a:latin typeface="+mj-lt"/>
                <a:cs charset="0" pitchFamily="34" typeface="Arial"/>
              </a:rPr>
              <a:t>CALL OUTS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C1335B58-8355-4223-9A0F-3FB094B7984A}"/>
              </a:ext>
            </a:extLst>
          </p:cNvPr>
          <p:cNvSpPr txBox="1"/>
          <p:nvPr userDrawn="1"/>
        </p:nvSpPr>
        <p:spPr>
          <a:xfrm>
            <a:off x="2357773" y="4645106"/>
            <a:ext cx="1193031" cy="100027"/>
          </a:xfrm>
          <a:prstGeom prst="rect">
            <a:avLst/>
          </a:prstGeom>
          <a:noFill/>
        </p:spPr>
        <p:txBody>
          <a:bodyPr anchor="b" bIns="0" lIns="0" rIns="0" rtlCol="0" tIns="0" wrap="square">
            <a:spAutoFit/>
          </a:bodyPr>
          <a:lstStyle/>
          <a:p>
            <a:pPr algn="l" defTabSz="742950" eaLnBrk="1" hangingPunct="1" latinLnBrk="0" marL="0" rtl="0"/>
            <a:r>
              <a:rPr b="0" dirty="0" kern="1200" lang="en-US" sz="650">
                <a:solidFill>
                  <a:srgbClr val="000000"/>
                </a:solidFill>
                <a:latin typeface="+mj-lt"/>
                <a:ea typeface="+mn-ea"/>
                <a:cs charset="0" pitchFamily="34" typeface="Arial"/>
              </a:rPr>
              <a:t>TEXT COLOR</a:t>
            </a:r>
          </a:p>
        </p:txBody>
      </p:sp>
      <p:pic>
        <p:nvPicPr>
          <p:cNvPr id="120" name="Picture 119">
            <a:extLst>
              <a:ext uri="{FF2B5EF4-FFF2-40B4-BE49-F238E27FC236}">
                <a16:creationId xmlns:a16="http://schemas.microsoft.com/office/drawing/2014/main" id="{EA7DB651-0930-424D-8AAB-494794615B2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30386" y="2358903"/>
            <a:ext cx="759682" cy="2194042"/>
          </a:xfrm>
          <a:prstGeom prst="rect">
            <a:avLst/>
          </a:prstGeom>
        </p:spPr>
      </p:pic>
      <p:sp>
        <p:nvSpPr>
          <p:cNvPr id="124" name="Oval 123">
            <a:extLst>
              <a:ext uri="{FF2B5EF4-FFF2-40B4-BE49-F238E27FC236}">
                <a16:creationId xmlns:a16="http://schemas.microsoft.com/office/drawing/2014/main" id="{F7AB58B9-3487-4503-98A3-261B6871E0AB}"/>
              </a:ext>
            </a:extLst>
          </p:cNvPr>
          <p:cNvSpPr/>
          <p:nvPr userDrawn="1"/>
        </p:nvSpPr>
        <p:spPr>
          <a:xfrm>
            <a:off x="1907539" y="7669255"/>
            <a:ext cx="590047" cy="1483585"/>
          </a:xfrm>
          <a:prstGeom prst="ellipse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/>
            <a:r>
              <a:rPr dirty="0" lang="en-US" sz="894">
                <a:solidFill>
                  <a:schemeClr val="bg1"/>
                </a:solidFill>
              </a:rPr>
              <a:t>Call-out text here</a:t>
            </a:r>
          </a:p>
        </p:txBody>
      </p: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B6CD54A2-4412-4A84-AF5A-DACAD97CBE74}"/>
              </a:ext>
            </a:extLst>
          </p:cNvPr>
          <p:cNvSpPr/>
          <p:nvPr userDrawn="1"/>
        </p:nvSpPr>
        <p:spPr>
          <a:xfrm>
            <a:off x="2618226" y="8273584"/>
            <a:ext cx="1033729" cy="503984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en-US" sz="975">
                <a:solidFill>
                  <a:schemeClr val="bg1"/>
                </a:solidFill>
              </a:rPr>
              <a:t>Call out text here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5C803F96-D305-4337-A4A7-EF0BCC606DD0}"/>
              </a:ext>
            </a:extLst>
          </p:cNvPr>
          <p:cNvSpPr txBox="1"/>
          <p:nvPr userDrawn="1"/>
        </p:nvSpPr>
        <p:spPr>
          <a:xfrm>
            <a:off x="426599" y="8314734"/>
            <a:ext cx="1315121" cy="200055"/>
          </a:xfrm>
          <a:prstGeom prst="rect">
            <a:avLst/>
          </a:prstGeom>
          <a:noFill/>
        </p:spPr>
        <p:txBody>
          <a:bodyPr anchor="ctr" bIns="0" lIns="0" rIns="0" rtlCol="0" tIns="0" wrap="square">
            <a:spAutoFit/>
          </a:bodyPr>
          <a:lstStyle/>
          <a:p>
            <a:pPr defTabSz="742950"/>
            <a:r>
              <a:rPr dirty="0" lang="en-US" sz="650">
                <a:solidFill>
                  <a:schemeClr val="tx1"/>
                </a:solidFill>
                <a:cs charset="0" pitchFamily="34" typeface="Arial"/>
              </a:rPr>
              <a:t>Circles and race-track shapes are preferred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26944829-53C6-4832-B927-4DF77768AF22}"/>
              </a:ext>
            </a:extLst>
          </p:cNvPr>
          <p:cNvSpPr txBox="1"/>
          <p:nvPr userDrawn="1"/>
        </p:nvSpPr>
        <p:spPr>
          <a:xfrm>
            <a:off x="425753" y="8152147"/>
            <a:ext cx="844836" cy="100027"/>
          </a:xfrm>
          <a:prstGeom prst="rect">
            <a:avLst/>
          </a:prstGeom>
          <a:noFill/>
        </p:spPr>
        <p:txBody>
          <a:bodyPr anchor="b" bIns="0" lIns="0" rIns="0" rtlCol="0" tIns="0" wrap="square">
            <a:spAutoFit/>
          </a:bodyPr>
          <a:lstStyle/>
          <a:p>
            <a:pPr defTabSz="742950"/>
            <a:r>
              <a:rPr dirty="0" lang="en-US" sz="650">
                <a:solidFill>
                  <a:schemeClr val="tx1"/>
                </a:solidFill>
                <a:latin typeface="+mj-lt"/>
                <a:cs charset="0" pitchFamily="34" typeface="Arial"/>
              </a:rPr>
              <a:t>SHAPES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501F335D-AC9C-4F79-BE6D-7BFEDF74FE27}"/>
              </a:ext>
            </a:extLst>
          </p:cNvPr>
          <p:cNvSpPr txBox="1"/>
          <p:nvPr userDrawn="1"/>
        </p:nvSpPr>
        <p:spPr>
          <a:xfrm>
            <a:off x="426601" y="9036467"/>
            <a:ext cx="1360297" cy="300082"/>
          </a:xfrm>
          <a:prstGeom prst="rect">
            <a:avLst/>
          </a:prstGeom>
          <a:noFill/>
        </p:spPr>
        <p:txBody>
          <a:bodyPr anchor="ctr" bIns="0" lIns="0" rIns="0" rtlCol="0" tIns="0" wrap="square">
            <a:spAutoFit/>
          </a:bodyPr>
          <a:lstStyle/>
          <a:p>
            <a:pPr defTabSz="742950"/>
            <a:r>
              <a:rPr dirty="0" lang="en-US" sz="650">
                <a:solidFill>
                  <a:schemeClr val="tx1"/>
                </a:solidFill>
                <a:cs charset="0" pitchFamily="34" typeface="Arial"/>
              </a:rPr>
              <a:t>Use a bright color as Nilfisk Blue, if an alert call out is needed then use the Red Alert color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9E6CBA77-60E5-4B50-BBFC-943B830A4FB8}"/>
              </a:ext>
            </a:extLst>
          </p:cNvPr>
          <p:cNvSpPr txBox="1"/>
          <p:nvPr userDrawn="1"/>
        </p:nvSpPr>
        <p:spPr>
          <a:xfrm>
            <a:off x="425753" y="8818708"/>
            <a:ext cx="844836" cy="100027"/>
          </a:xfrm>
          <a:prstGeom prst="rect">
            <a:avLst/>
          </a:prstGeom>
          <a:noFill/>
        </p:spPr>
        <p:txBody>
          <a:bodyPr anchor="b" bIns="0" lIns="0" rIns="0" rtlCol="0" tIns="0" wrap="square">
            <a:spAutoFit/>
          </a:bodyPr>
          <a:lstStyle/>
          <a:p>
            <a:pPr defTabSz="742950"/>
            <a:r>
              <a:rPr dirty="0" lang="en-US" sz="650">
                <a:solidFill>
                  <a:schemeClr val="tx1"/>
                </a:solidFill>
                <a:latin typeface="+mj-lt"/>
                <a:cs charset="0" pitchFamily="34" typeface="Arial"/>
              </a:rPr>
              <a:t>COLORS</a:t>
            </a:r>
          </a:p>
        </p:txBody>
      </p:sp>
      <p:pic>
        <p:nvPicPr>
          <p:cNvPr id="133" name="Picture 132">
            <a:extLst>
              <a:ext uri="{FF2B5EF4-FFF2-40B4-BE49-F238E27FC236}">
                <a16:creationId xmlns:a16="http://schemas.microsoft.com/office/drawing/2014/main" id="{DBC42F93-7A2E-45E5-BF9E-672AE70AF5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r="16"/>
          <a:stretch/>
        </p:blipFill>
        <p:spPr>
          <a:xfrm>
            <a:off x="425754" y="4995034"/>
            <a:ext cx="747291" cy="1484166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FB05DA62-B4C6-45AC-9BFB-A0E475FE9E84}"/>
              </a:ext>
            </a:extLst>
          </p:cNvPr>
          <p:cNvSpPr txBox="1"/>
          <p:nvPr userDrawn="1"/>
        </p:nvSpPr>
        <p:spPr>
          <a:xfrm>
            <a:off x="300457" y="654975"/>
            <a:ext cx="4528885" cy="792525"/>
          </a:xfrm>
          <a:prstGeom prst="rect">
            <a:avLst/>
          </a:prstGeom>
          <a:noFill/>
        </p:spPr>
        <p:txBody>
          <a:bodyPr lIns="0" wrap="square">
            <a:spAutoFit/>
          </a:bodyPr>
          <a:lstStyle/>
          <a:p>
            <a:r>
              <a:rPr dirty="0" lang="en-US" noProof="0" sz="2275">
                <a:latin typeface="+mj-lt"/>
              </a:rPr>
              <a:t>Nilfisk presentation guidelines and tips</a:t>
            </a:r>
            <a:endParaRPr dirty="0" lang="en-US" sz="2275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9016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 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7269" y="770923"/>
            <a:ext cx="3843878" cy="704382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Add agenda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7" hasCustomPrompt="1"/>
          </p:nvPr>
        </p:nvSpPr>
        <p:spPr>
          <a:xfrm>
            <a:off x="1220367" y="2153212"/>
            <a:ext cx="2920780" cy="1088572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Insert agenda topic here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38" hasCustomPrompt="1"/>
          </p:nvPr>
        </p:nvSpPr>
        <p:spPr>
          <a:xfrm>
            <a:off x="1220367" y="3465476"/>
            <a:ext cx="2920780" cy="1088572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Insert agenda topic here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39" hasCustomPrompt="1"/>
          </p:nvPr>
        </p:nvSpPr>
        <p:spPr>
          <a:xfrm>
            <a:off x="1220367" y="4777739"/>
            <a:ext cx="2920780" cy="1088572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Insert agenda topic here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40" hasCustomPrompt="1"/>
          </p:nvPr>
        </p:nvSpPr>
        <p:spPr>
          <a:xfrm>
            <a:off x="1220367" y="6090002"/>
            <a:ext cx="2920780" cy="1088572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Insert agenda topic here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41" hasCustomPrompt="1"/>
          </p:nvPr>
        </p:nvSpPr>
        <p:spPr>
          <a:xfrm>
            <a:off x="1220367" y="7402266"/>
            <a:ext cx="2920780" cy="1088572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Insert agenda topic here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42" hasCustomPrompt="1"/>
          </p:nvPr>
        </p:nvSpPr>
        <p:spPr>
          <a:xfrm>
            <a:off x="1220367" y="8714526"/>
            <a:ext cx="2920780" cy="1088572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Insert agenda topic here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43" hasCustomPrompt="1"/>
          </p:nvPr>
        </p:nvSpPr>
        <p:spPr>
          <a:xfrm>
            <a:off x="692970" y="2153212"/>
            <a:ext cx="433044" cy="10885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275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 dirty="0"/>
              <a:t>X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44" hasCustomPrompt="1"/>
          </p:nvPr>
        </p:nvSpPr>
        <p:spPr>
          <a:xfrm>
            <a:off x="692970" y="3465476"/>
            <a:ext cx="433044" cy="10885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275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 dirty="0"/>
              <a:t>X</a:t>
            </a: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45" hasCustomPrompt="1"/>
          </p:nvPr>
        </p:nvSpPr>
        <p:spPr>
          <a:xfrm>
            <a:off x="692970" y="4777739"/>
            <a:ext cx="433044" cy="10885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275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 dirty="0"/>
              <a:t>X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46" hasCustomPrompt="1"/>
          </p:nvPr>
        </p:nvSpPr>
        <p:spPr>
          <a:xfrm>
            <a:off x="692970" y="6090002"/>
            <a:ext cx="433044" cy="10885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275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 dirty="0"/>
              <a:t>X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47" hasCustomPrompt="1"/>
          </p:nvPr>
        </p:nvSpPr>
        <p:spPr>
          <a:xfrm>
            <a:off x="692970" y="7402266"/>
            <a:ext cx="433044" cy="10885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275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 dirty="0"/>
              <a:t>X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48" hasCustomPrompt="1"/>
          </p:nvPr>
        </p:nvSpPr>
        <p:spPr>
          <a:xfrm>
            <a:off x="692970" y="8714526"/>
            <a:ext cx="433044" cy="10885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275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 dirty="0"/>
              <a:t>X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92633BA2-668C-4362-AF86-6885DEF6DFD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296787" y="0"/>
            <a:ext cx="3262888" cy="9781029"/>
          </a:xfrm>
        </p:spPr>
        <p:txBody>
          <a:bodyPr lIns="60458" tIns="60458" rIns="60458" bIns="61200" anchor="ctr" anchorCtr="0"/>
          <a:lstStyle>
            <a:lvl1pPr marL="0" indent="0" algn="ctr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insert a picture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B7C68E-A9DB-482D-8573-A1E734D89C45}"/>
              </a:ext>
            </a:extLst>
          </p:cNvPr>
          <p:cNvSpPr>
            <a:spLocks noGrp="1"/>
          </p:cNvSpPr>
          <p:nvPr>
            <p:ph type="dt" sz="half" idx="4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036050-6042-4828-AEF7-BEF88D457057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/>
          <a:p>
            <a:pPr algn="l"/>
            <a:r>
              <a:rPr lang="en-US"/>
              <a:t>SITE QUALIFICATION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648AB8-957A-40F5-BE6A-A1A7B5839E37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3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3 / 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>
            <a:extLst>
              <a:ext uri="{FF2B5EF4-FFF2-40B4-BE49-F238E27FC236}">
                <a16:creationId xmlns:a16="http://schemas.microsoft.com/office/drawing/2014/main" id="{5EC2438A-E891-4FFF-BA92-718E67D50B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7269" y="770923"/>
            <a:ext cx="3843878" cy="704382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Add agenda title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351349A8-F4AD-481C-B833-2018086AEB1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220366" y="2153212"/>
            <a:ext cx="2456054" cy="1088572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Insert agenda topic here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BCB23696-A8EE-4D7D-9CF8-BFE08B462CA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220366" y="3465476"/>
            <a:ext cx="2456054" cy="1088572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Insert agenda topic here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E3258258-BD87-4BF7-A9C9-7E4A20BC8D3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220366" y="4777739"/>
            <a:ext cx="2456054" cy="1088572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Insert agenda topic here</a:t>
            </a: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F0CC60F9-E018-493B-A231-1CF8D7DF68A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220366" y="6090002"/>
            <a:ext cx="2456054" cy="1088572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Insert agenda topic here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70697D3F-4B19-4E9B-B001-70DCCED5AAE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220366" y="7402266"/>
            <a:ext cx="2456054" cy="1088572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Insert agenda topic here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87D41523-EEDC-4E02-B090-DC27D43D682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220366" y="8714526"/>
            <a:ext cx="2456054" cy="1088572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Insert agenda topic here</a:t>
            </a:r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8E766D98-EE19-481A-A53E-6807A968ABA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92970" y="2153212"/>
            <a:ext cx="433044" cy="10885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275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 dirty="0"/>
              <a:t>X</a:t>
            </a:r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B2146F9C-B635-4DAF-B173-D1BB2897C7A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92970" y="3465476"/>
            <a:ext cx="433044" cy="10885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275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 dirty="0"/>
              <a:t>X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4F56AAD3-4EAB-4030-838D-7F5893CBAAF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92970" y="4777739"/>
            <a:ext cx="433044" cy="10885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275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 dirty="0"/>
              <a:t>X</a:t>
            </a:r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5C907538-E1C5-4754-89E9-C3EB0BA8E6D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92970" y="6090002"/>
            <a:ext cx="433044" cy="10885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275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 dirty="0"/>
              <a:t>X</a:t>
            </a:r>
          </a:p>
        </p:txBody>
      </p:sp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F15BB5B4-070C-45C6-8263-A39458E6957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92970" y="7402266"/>
            <a:ext cx="433044" cy="10885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275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 dirty="0"/>
              <a:t>X</a:t>
            </a:r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4794B6D5-516E-4598-95CB-8FACBE449A1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92970" y="8714526"/>
            <a:ext cx="433044" cy="10885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275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 dirty="0"/>
              <a:t>X</a:t>
            </a: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2375903A-F4B6-40A4-9007-A4446B00364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410651" y="2153212"/>
            <a:ext cx="2851756" cy="1088572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Insert agenda topic here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2597909E-9336-428B-BD7D-97A3705EE7B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410651" y="3465476"/>
            <a:ext cx="2851756" cy="1088572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Insert agenda topic here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17599A58-0AE1-48B2-8DB7-C4041E1E228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410651" y="4777739"/>
            <a:ext cx="2851756" cy="1088572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Insert agenda topic here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75E0B5C7-0542-41B5-83BD-F4877256F02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410651" y="6090002"/>
            <a:ext cx="2851756" cy="1088572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Insert agenda topic here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13407488-E31A-4BD6-BA18-CEE59220234C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410651" y="7402266"/>
            <a:ext cx="2851756" cy="1088572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Insert agenda topic here</a:t>
            </a:r>
          </a:p>
        </p:txBody>
      </p:sp>
      <p:sp>
        <p:nvSpPr>
          <p:cNvPr id="49" name="Text Placeholder 6">
            <a:extLst>
              <a:ext uri="{FF2B5EF4-FFF2-40B4-BE49-F238E27FC236}">
                <a16:creationId xmlns:a16="http://schemas.microsoft.com/office/drawing/2014/main" id="{473C5B7A-5DE6-4EE7-A616-36152F429213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410651" y="8714526"/>
            <a:ext cx="2851756" cy="1088572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Insert agenda topic here</a:t>
            </a:r>
          </a:p>
        </p:txBody>
      </p:sp>
      <p:sp>
        <p:nvSpPr>
          <p:cNvPr id="50" name="Text Placeholder 6">
            <a:extLst>
              <a:ext uri="{FF2B5EF4-FFF2-40B4-BE49-F238E27FC236}">
                <a16:creationId xmlns:a16="http://schemas.microsoft.com/office/drawing/2014/main" id="{D32C3EDB-5591-4579-9FE5-7193CC5A5C1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883255" y="2153212"/>
            <a:ext cx="433044" cy="10885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275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 dirty="0"/>
              <a:t>X</a:t>
            </a:r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57A219F9-4663-4810-9DB6-6EA406D3B6CE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3883255" y="3465476"/>
            <a:ext cx="433044" cy="10885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275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 dirty="0"/>
              <a:t>X</a:t>
            </a:r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BDC7CE9C-FBC7-4161-BD88-75178F21B73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3883255" y="4777739"/>
            <a:ext cx="433044" cy="10885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275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 dirty="0"/>
              <a:t>X</a:t>
            </a:r>
          </a:p>
        </p:txBody>
      </p:sp>
      <p:sp>
        <p:nvSpPr>
          <p:cNvPr id="53" name="Text Placeholder 6">
            <a:extLst>
              <a:ext uri="{FF2B5EF4-FFF2-40B4-BE49-F238E27FC236}">
                <a16:creationId xmlns:a16="http://schemas.microsoft.com/office/drawing/2014/main" id="{11ACFE30-978D-4A7F-97D7-D7AC99268D5A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3883255" y="6090002"/>
            <a:ext cx="433044" cy="10885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275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 dirty="0"/>
              <a:t>X</a:t>
            </a:r>
          </a:p>
        </p:txBody>
      </p:sp>
      <p:sp>
        <p:nvSpPr>
          <p:cNvPr id="54" name="Text Placeholder 6">
            <a:extLst>
              <a:ext uri="{FF2B5EF4-FFF2-40B4-BE49-F238E27FC236}">
                <a16:creationId xmlns:a16="http://schemas.microsoft.com/office/drawing/2014/main" id="{CCC62BDF-1677-4A73-8312-A8E0954470A0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3883255" y="7402266"/>
            <a:ext cx="433044" cy="10885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275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 dirty="0"/>
              <a:t>X</a:t>
            </a:r>
          </a:p>
        </p:txBody>
      </p:sp>
      <p:sp>
        <p:nvSpPr>
          <p:cNvPr id="55" name="Text Placeholder 6">
            <a:extLst>
              <a:ext uri="{FF2B5EF4-FFF2-40B4-BE49-F238E27FC236}">
                <a16:creationId xmlns:a16="http://schemas.microsoft.com/office/drawing/2014/main" id="{9646ABFE-34F3-4E34-8A80-DF3F4164BB5C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3883255" y="8714526"/>
            <a:ext cx="433044" cy="10885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275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 dirty="0"/>
              <a:t>X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AEA049-3D98-4D27-BBB6-7363FCAE05E4}"/>
              </a:ext>
            </a:extLst>
          </p:cNvPr>
          <p:cNvSpPr>
            <a:spLocks noGrp="1"/>
          </p:cNvSpPr>
          <p:nvPr>
            <p:ph type="dt" sz="half" idx="6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6CB17F-ACF8-494F-935E-30DE3EDF065F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/>
          <a:lstStyle/>
          <a:p>
            <a:pPr algn="l"/>
            <a:r>
              <a:rPr lang="en-US"/>
              <a:t>SITE QUALIFICATION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133BF0-8957-4E9B-BE04-D45722805AD4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0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 / time sl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Add agenda title</a:t>
            </a:r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61" hasCustomPrompt="1"/>
          </p:nvPr>
        </p:nvSpPr>
        <p:spPr>
          <a:xfrm>
            <a:off x="297269" y="2603025"/>
            <a:ext cx="999098" cy="717824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219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Add time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62" hasCustomPrompt="1"/>
          </p:nvPr>
        </p:nvSpPr>
        <p:spPr>
          <a:xfrm>
            <a:off x="1429252" y="2603025"/>
            <a:ext cx="3490443" cy="717824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219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topic</a:t>
            </a:r>
          </a:p>
        </p:txBody>
      </p:sp>
      <p:sp>
        <p:nvSpPr>
          <p:cNvPr id="43" name="Text Placeholder 6"/>
          <p:cNvSpPr>
            <a:spLocks noGrp="1"/>
          </p:cNvSpPr>
          <p:nvPr>
            <p:ph type="body" sz="quarter" idx="63" hasCustomPrompt="1"/>
          </p:nvPr>
        </p:nvSpPr>
        <p:spPr>
          <a:xfrm>
            <a:off x="5052582" y="2603025"/>
            <a:ext cx="2209827" cy="717824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219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responsible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64" hasCustomPrompt="1"/>
          </p:nvPr>
        </p:nvSpPr>
        <p:spPr>
          <a:xfrm>
            <a:off x="297269" y="3468630"/>
            <a:ext cx="999098" cy="717824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219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Add time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65" hasCustomPrompt="1"/>
          </p:nvPr>
        </p:nvSpPr>
        <p:spPr>
          <a:xfrm>
            <a:off x="1429252" y="3468630"/>
            <a:ext cx="3490443" cy="717824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219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topic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66" hasCustomPrompt="1"/>
          </p:nvPr>
        </p:nvSpPr>
        <p:spPr>
          <a:xfrm>
            <a:off x="5052582" y="3468630"/>
            <a:ext cx="2209827" cy="717824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219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responsible</a:t>
            </a:r>
          </a:p>
        </p:txBody>
      </p:sp>
      <p:sp>
        <p:nvSpPr>
          <p:cNvPr id="47" name="Text Placeholder 6"/>
          <p:cNvSpPr>
            <a:spLocks noGrp="1"/>
          </p:cNvSpPr>
          <p:nvPr>
            <p:ph type="body" sz="quarter" idx="67" hasCustomPrompt="1"/>
          </p:nvPr>
        </p:nvSpPr>
        <p:spPr>
          <a:xfrm>
            <a:off x="297269" y="4334234"/>
            <a:ext cx="999098" cy="717824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219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time</a:t>
            </a:r>
          </a:p>
        </p:txBody>
      </p:sp>
      <p:sp>
        <p:nvSpPr>
          <p:cNvPr id="48" name="Text Placeholder 6"/>
          <p:cNvSpPr>
            <a:spLocks noGrp="1"/>
          </p:cNvSpPr>
          <p:nvPr>
            <p:ph type="body" sz="quarter" idx="68" hasCustomPrompt="1"/>
          </p:nvPr>
        </p:nvSpPr>
        <p:spPr>
          <a:xfrm>
            <a:off x="1429252" y="4334234"/>
            <a:ext cx="3490443" cy="717824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219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topic</a:t>
            </a:r>
          </a:p>
        </p:txBody>
      </p:sp>
      <p:sp>
        <p:nvSpPr>
          <p:cNvPr id="49" name="Text Placeholder 6"/>
          <p:cNvSpPr>
            <a:spLocks noGrp="1"/>
          </p:cNvSpPr>
          <p:nvPr>
            <p:ph type="body" sz="quarter" idx="69" hasCustomPrompt="1"/>
          </p:nvPr>
        </p:nvSpPr>
        <p:spPr>
          <a:xfrm>
            <a:off x="5052582" y="4334234"/>
            <a:ext cx="2209827" cy="717824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219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responsible</a:t>
            </a:r>
          </a:p>
        </p:txBody>
      </p:sp>
      <p:sp>
        <p:nvSpPr>
          <p:cNvPr id="50" name="Text Placeholder 6"/>
          <p:cNvSpPr>
            <a:spLocks noGrp="1"/>
          </p:cNvSpPr>
          <p:nvPr>
            <p:ph type="body" sz="quarter" idx="70" hasCustomPrompt="1"/>
          </p:nvPr>
        </p:nvSpPr>
        <p:spPr>
          <a:xfrm>
            <a:off x="297269" y="5199839"/>
            <a:ext cx="999098" cy="717824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219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time</a:t>
            </a:r>
          </a:p>
        </p:txBody>
      </p:sp>
      <p:sp>
        <p:nvSpPr>
          <p:cNvPr id="51" name="Text Placeholder 6"/>
          <p:cNvSpPr>
            <a:spLocks noGrp="1"/>
          </p:cNvSpPr>
          <p:nvPr>
            <p:ph type="body" sz="quarter" idx="71" hasCustomPrompt="1"/>
          </p:nvPr>
        </p:nvSpPr>
        <p:spPr>
          <a:xfrm>
            <a:off x="1429252" y="5199839"/>
            <a:ext cx="3490443" cy="717824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219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topic</a:t>
            </a:r>
          </a:p>
        </p:txBody>
      </p:sp>
      <p:sp>
        <p:nvSpPr>
          <p:cNvPr id="52" name="Text Placeholder 6"/>
          <p:cNvSpPr>
            <a:spLocks noGrp="1"/>
          </p:cNvSpPr>
          <p:nvPr>
            <p:ph type="body" sz="quarter" idx="72" hasCustomPrompt="1"/>
          </p:nvPr>
        </p:nvSpPr>
        <p:spPr>
          <a:xfrm>
            <a:off x="5052582" y="5199839"/>
            <a:ext cx="2209827" cy="717824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219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responsible</a:t>
            </a:r>
          </a:p>
        </p:txBody>
      </p:sp>
      <p:sp>
        <p:nvSpPr>
          <p:cNvPr id="53" name="Text Placeholder 6"/>
          <p:cNvSpPr>
            <a:spLocks noGrp="1"/>
          </p:cNvSpPr>
          <p:nvPr>
            <p:ph type="body" sz="quarter" idx="73" hasCustomPrompt="1"/>
          </p:nvPr>
        </p:nvSpPr>
        <p:spPr>
          <a:xfrm>
            <a:off x="297269" y="6065444"/>
            <a:ext cx="999098" cy="717824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219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time</a:t>
            </a:r>
          </a:p>
        </p:txBody>
      </p:sp>
      <p:sp>
        <p:nvSpPr>
          <p:cNvPr id="54" name="Text Placeholder 6"/>
          <p:cNvSpPr>
            <a:spLocks noGrp="1"/>
          </p:cNvSpPr>
          <p:nvPr>
            <p:ph type="body" sz="quarter" idx="74" hasCustomPrompt="1"/>
          </p:nvPr>
        </p:nvSpPr>
        <p:spPr>
          <a:xfrm>
            <a:off x="1429252" y="6065444"/>
            <a:ext cx="3490443" cy="717824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219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topic</a:t>
            </a:r>
          </a:p>
        </p:txBody>
      </p:sp>
      <p:sp>
        <p:nvSpPr>
          <p:cNvPr id="55" name="Text Placeholder 6"/>
          <p:cNvSpPr>
            <a:spLocks noGrp="1"/>
          </p:cNvSpPr>
          <p:nvPr>
            <p:ph type="body" sz="quarter" idx="75" hasCustomPrompt="1"/>
          </p:nvPr>
        </p:nvSpPr>
        <p:spPr>
          <a:xfrm>
            <a:off x="5052582" y="6065444"/>
            <a:ext cx="2209827" cy="717824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219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responsible</a:t>
            </a:r>
          </a:p>
        </p:txBody>
      </p:sp>
      <p:sp>
        <p:nvSpPr>
          <p:cNvPr id="56" name="Text Placeholder 6"/>
          <p:cNvSpPr>
            <a:spLocks noGrp="1"/>
          </p:cNvSpPr>
          <p:nvPr>
            <p:ph type="body" sz="quarter" idx="76" hasCustomPrompt="1"/>
          </p:nvPr>
        </p:nvSpPr>
        <p:spPr>
          <a:xfrm>
            <a:off x="297269" y="6931049"/>
            <a:ext cx="999098" cy="717824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219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time</a:t>
            </a:r>
          </a:p>
        </p:txBody>
      </p:sp>
      <p:sp>
        <p:nvSpPr>
          <p:cNvPr id="57" name="Text Placeholder 6"/>
          <p:cNvSpPr>
            <a:spLocks noGrp="1"/>
          </p:cNvSpPr>
          <p:nvPr>
            <p:ph type="body" sz="quarter" idx="77" hasCustomPrompt="1"/>
          </p:nvPr>
        </p:nvSpPr>
        <p:spPr>
          <a:xfrm>
            <a:off x="1429252" y="6931049"/>
            <a:ext cx="3490443" cy="717824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219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topic</a:t>
            </a:r>
          </a:p>
        </p:txBody>
      </p:sp>
      <p:sp>
        <p:nvSpPr>
          <p:cNvPr id="60" name="Text Placeholder 6"/>
          <p:cNvSpPr>
            <a:spLocks noGrp="1"/>
          </p:cNvSpPr>
          <p:nvPr>
            <p:ph type="body" sz="quarter" idx="78" hasCustomPrompt="1"/>
          </p:nvPr>
        </p:nvSpPr>
        <p:spPr>
          <a:xfrm>
            <a:off x="5052582" y="6931049"/>
            <a:ext cx="2209827" cy="717824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219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responsible</a:t>
            </a:r>
          </a:p>
        </p:txBody>
      </p:sp>
      <p:sp>
        <p:nvSpPr>
          <p:cNvPr id="61" name="Text Placeholder 6"/>
          <p:cNvSpPr>
            <a:spLocks noGrp="1"/>
          </p:cNvSpPr>
          <p:nvPr>
            <p:ph type="body" sz="quarter" idx="79" hasCustomPrompt="1"/>
          </p:nvPr>
        </p:nvSpPr>
        <p:spPr>
          <a:xfrm>
            <a:off x="297269" y="7796654"/>
            <a:ext cx="999098" cy="717824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219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time</a:t>
            </a:r>
          </a:p>
        </p:txBody>
      </p:sp>
      <p:sp>
        <p:nvSpPr>
          <p:cNvPr id="62" name="Text Placeholder 6"/>
          <p:cNvSpPr>
            <a:spLocks noGrp="1"/>
          </p:cNvSpPr>
          <p:nvPr>
            <p:ph type="body" sz="quarter" idx="80" hasCustomPrompt="1"/>
          </p:nvPr>
        </p:nvSpPr>
        <p:spPr>
          <a:xfrm>
            <a:off x="1429252" y="7796654"/>
            <a:ext cx="3490443" cy="717824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219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topic</a:t>
            </a:r>
          </a:p>
        </p:txBody>
      </p:sp>
      <p:sp>
        <p:nvSpPr>
          <p:cNvPr id="87" name="Text Placeholder 6"/>
          <p:cNvSpPr>
            <a:spLocks noGrp="1"/>
          </p:cNvSpPr>
          <p:nvPr>
            <p:ph type="body" sz="quarter" idx="81" hasCustomPrompt="1"/>
          </p:nvPr>
        </p:nvSpPr>
        <p:spPr>
          <a:xfrm>
            <a:off x="5052582" y="7796654"/>
            <a:ext cx="2209827" cy="717824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219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responsible</a:t>
            </a:r>
          </a:p>
        </p:txBody>
      </p:sp>
      <p:sp>
        <p:nvSpPr>
          <p:cNvPr id="88" name="Text Placeholder 6"/>
          <p:cNvSpPr>
            <a:spLocks noGrp="1"/>
          </p:cNvSpPr>
          <p:nvPr>
            <p:ph type="body" sz="quarter" idx="82" hasCustomPrompt="1"/>
          </p:nvPr>
        </p:nvSpPr>
        <p:spPr>
          <a:xfrm>
            <a:off x="297269" y="8662263"/>
            <a:ext cx="999098" cy="717824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219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time</a:t>
            </a:r>
          </a:p>
        </p:txBody>
      </p:sp>
      <p:sp>
        <p:nvSpPr>
          <p:cNvPr id="89" name="Text Placeholder 6"/>
          <p:cNvSpPr>
            <a:spLocks noGrp="1"/>
          </p:cNvSpPr>
          <p:nvPr>
            <p:ph type="body" sz="quarter" idx="83" hasCustomPrompt="1"/>
          </p:nvPr>
        </p:nvSpPr>
        <p:spPr>
          <a:xfrm>
            <a:off x="1429252" y="8662263"/>
            <a:ext cx="3490443" cy="717824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219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Add topic</a:t>
            </a:r>
          </a:p>
        </p:txBody>
      </p:sp>
      <p:sp>
        <p:nvSpPr>
          <p:cNvPr id="90" name="Text Placeholder 6"/>
          <p:cNvSpPr>
            <a:spLocks noGrp="1"/>
          </p:cNvSpPr>
          <p:nvPr>
            <p:ph type="body" sz="quarter" idx="84" hasCustomPrompt="1"/>
          </p:nvPr>
        </p:nvSpPr>
        <p:spPr>
          <a:xfrm>
            <a:off x="5052582" y="8662263"/>
            <a:ext cx="2209827" cy="717824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219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responsible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AF44546-1648-451C-910B-498F6D308F00}"/>
              </a:ext>
            </a:extLst>
          </p:cNvPr>
          <p:cNvGrpSpPr/>
          <p:nvPr userDrawn="1"/>
        </p:nvGrpSpPr>
        <p:grpSpPr>
          <a:xfrm>
            <a:off x="297269" y="3347870"/>
            <a:ext cx="999098" cy="6032217"/>
            <a:chOff x="479425" y="2414108"/>
            <a:chExt cx="1611313" cy="386921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42555AF-E1A4-47F5-9169-374271B957B4}"/>
                </a:ext>
              </a:extLst>
            </p:cNvPr>
            <p:cNvCxnSpPr/>
            <p:nvPr userDrawn="1"/>
          </p:nvCxnSpPr>
          <p:spPr>
            <a:xfrm>
              <a:off x="479425" y="2414108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6555386-084F-44D3-B220-7A39E6783EB0}"/>
                </a:ext>
              </a:extLst>
            </p:cNvPr>
            <p:cNvCxnSpPr/>
            <p:nvPr userDrawn="1"/>
          </p:nvCxnSpPr>
          <p:spPr>
            <a:xfrm>
              <a:off x="479425" y="2941882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FC74258-649D-42DB-8F4B-05803E4E7B8D}"/>
                </a:ext>
              </a:extLst>
            </p:cNvPr>
            <p:cNvCxnSpPr/>
            <p:nvPr userDrawn="1"/>
          </p:nvCxnSpPr>
          <p:spPr>
            <a:xfrm>
              <a:off x="479425" y="3493249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1A03A7E-9A9A-4333-9151-BC46EA3D27AE}"/>
                </a:ext>
              </a:extLst>
            </p:cNvPr>
            <p:cNvCxnSpPr/>
            <p:nvPr userDrawn="1"/>
          </p:nvCxnSpPr>
          <p:spPr>
            <a:xfrm>
              <a:off x="479425" y="4062439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14D6B63-DD53-44E0-AA42-1B8355B27F89}"/>
                </a:ext>
              </a:extLst>
            </p:cNvPr>
            <p:cNvCxnSpPr/>
            <p:nvPr userDrawn="1"/>
          </p:nvCxnSpPr>
          <p:spPr>
            <a:xfrm>
              <a:off x="479425" y="4617660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EA73CE9F-97CF-4512-BA54-4F5407269A09}"/>
                </a:ext>
              </a:extLst>
            </p:cNvPr>
            <p:cNvCxnSpPr/>
            <p:nvPr userDrawn="1"/>
          </p:nvCxnSpPr>
          <p:spPr>
            <a:xfrm>
              <a:off x="479425" y="5182608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D9934C2C-659B-435B-A3B2-493AAA8DE686}"/>
                </a:ext>
              </a:extLst>
            </p:cNvPr>
            <p:cNvCxnSpPr/>
            <p:nvPr userDrawn="1"/>
          </p:nvCxnSpPr>
          <p:spPr>
            <a:xfrm>
              <a:off x="479425" y="5722022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D0207F92-367E-4524-AEC3-120A62965AEE}"/>
                </a:ext>
              </a:extLst>
            </p:cNvPr>
            <p:cNvCxnSpPr/>
            <p:nvPr userDrawn="1"/>
          </p:nvCxnSpPr>
          <p:spPr>
            <a:xfrm>
              <a:off x="479425" y="6283325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4339DDD-B4E1-4358-B5FA-586443067ECA}"/>
              </a:ext>
            </a:extLst>
          </p:cNvPr>
          <p:cNvGrpSpPr/>
          <p:nvPr userDrawn="1"/>
        </p:nvGrpSpPr>
        <p:grpSpPr>
          <a:xfrm>
            <a:off x="1429252" y="3347870"/>
            <a:ext cx="3490443" cy="6032217"/>
            <a:chOff x="479425" y="2414108"/>
            <a:chExt cx="1611313" cy="3869217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6EBD5BF6-E829-4F5D-A7C5-0B0025A2B99F}"/>
                </a:ext>
              </a:extLst>
            </p:cNvPr>
            <p:cNvCxnSpPr/>
            <p:nvPr userDrawn="1"/>
          </p:nvCxnSpPr>
          <p:spPr>
            <a:xfrm>
              <a:off x="479425" y="2414108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D595886B-5507-40D2-BF5B-5383C7AABAD4}"/>
                </a:ext>
              </a:extLst>
            </p:cNvPr>
            <p:cNvCxnSpPr/>
            <p:nvPr userDrawn="1"/>
          </p:nvCxnSpPr>
          <p:spPr>
            <a:xfrm>
              <a:off x="479425" y="2941882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9675BA35-8745-48FB-A3AD-4DEF70AC235D}"/>
                </a:ext>
              </a:extLst>
            </p:cNvPr>
            <p:cNvCxnSpPr/>
            <p:nvPr userDrawn="1"/>
          </p:nvCxnSpPr>
          <p:spPr>
            <a:xfrm>
              <a:off x="479425" y="3493249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C039D460-405B-4C89-B79D-7C5F880B0C58}"/>
                </a:ext>
              </a:extLst>
            </p:cNvPr>
            <p:cNvCxnSpPr/>
            <p:nvPr userDrawn="1"/>
          </p:nvCxnSpPr>
          <p:spPr>
            <a:xfrm>
              <a:off x="479425" y="4062439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A13AA718-6E4C-4272-9664-3EEC7F75FBA9}"/>
                </a:ext>
              </a:extLst>
            </p:cNvPr>
            <p:cNvCxnSpPr/>
            <p:nvPr userDrawn="1"/>
          </p:nvCxnSpPr>
          <p:spPr>
            <a:xfrm>
              <a:off x="479425" y="4617660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A585297A-85B5-40D8-B839-32C2284A0177}"/>
                </a:ext>
              </a:extLst>
            </p:cNvPr>
            <p:cNvCxnSpPr/>
            <p:nvPr userDrawn="1"/>
          </p:nvCxnSpPr>
          <p:spPr>
            <a:xfrm>
              <a:off x="479425" y="5182608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5BDA541-7155-4EFF-9480-6AE2114A726F}"/>
                </a:ext>
              </a:extLst>
            </p:cNvPr>
            <p:cNvCxnSpPr/>
            <p:nvPr userDrawn="1"/>
          </p:nvCxnSpPr>
          <p:spPr>
            <a:xfrm>
              <a:off x="479425" y="5722022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FEF7B504-2473-4887-8FC2-1F170BFC35C3}"/>
                </a:ext>
              </a:extLst>
            </p:cNvPr>
            <p:cNvCxnSpPr/>
            <p:nvPr userDrawn="1"/>
          </p:nvCxnSpPr>
          <p:spPr>
            <a:xfrm>
              <a:off x="479425" y="6283325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2810FF3-0234-4B54-BE32-7F32EEC9220B}"/>
              </a:ext>
            </a:extLst>
          </p:cNvPr>
          <p:cNvGrpSpPr/>
          <p:nvPr userDrawn="1"/>
        </p:nvGrpSpPr>
        <p:grpSpPr>
          <a:xfrm>
            <a:off x="5052580" y="3347870"/>
            <a:ext cx="2209827" cy="6032217"/>
            <a:chOff x="479425" y="2414108"/>
            <a:chExt cx="1611313" cy="3869217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63DAC0C6-1596-44CF-8D3E-DEECCFCEB7CC}"/>
                </a:ext>
              </a:extLst>
            </p:cNvPr>
            <p:cNvCxnSpPr/>
            <p:nvPr userDrawn="1"/>
          </p:nvCxnSpPr>
          <p:spPr>
            <a:xfrm>
              <a:off x="479425" y="2414108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A3FFDAAC-D868-410B-A29F-658E0FAA73D7}"/>
                </a:ext>
              </a:extLst>
            </p:cNvPr>
            <p:cNvCxnSpPr/>
            <p:nvPr userDrawn="1"/>
          </p:nvCxnSpPr>
          <p:spPr>
            <a:xfrm>
              <a:off x="479425" y="2941882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AB109B53-EDD2-476E-80A7-AFB992AF7D43}"/>
                </a:ext>
              </a:extLst>
            </p:cNvPr>
            <p:cNvCxnSpPr/>
            <p:nvPr userDrawn="1"/>
          </p:nvCxnSpPr>
          <p:spPr>
            <a:xfrm>
              <a:off x="479425" y="3493249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B04AFB6E-1ED5-4909-80A7-0C41EBB886B9}"/>
                </a:ext>
              </a:extLst>
            </p:cNvPr>
            <p:cNvCxnSpPr/>
            <p:nvPr userDrawn="1"/>
          </p:nvCxnSpPr>
          <p:spPr>
            <a:xfrm>
              <a:off x="479425" y="4062439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B8D16148-854F-429E-9BE5-ACB42857AFC3}"/>
                </a:ext>
              </a:extLst>
            </p:cNvPr>
            <p:cNvCxnSpPr/>
            <p:nvPr userDrawn="1"/>
          </p:nvCxnSpPr>
          <p:spPr>
            <a:xfrm>
              <a:off x="479425" y="4617660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2D279F8E-5166-4C03-A3BF-EE2758DA71B3}"/>
                </a:ext>
              </a:extLst>
            </p:cNvPr>
            <p:cNvCxnSpPr/>
            <p:nvPr userDrawn="1"/>
          </p:nvCxnSpPr>
          <p:spPr>
            <a:xfrm>
              <a:off x="479425" y="5182608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3A451ACE-7DEC-41A9-A0A0-952E37DFB5A8}"/>
                </a:ext>
              </a:extLst>
            </p:cNvPr>
            <p:cNvCxnSpPr/>
            <p:nvPr userDrawn="1"/>
          </p:nvCxnSpPr>
          <p:spPr>
            <a:xfrm>
              <a:off x="479425" y="5722022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F4A4AEAD-0AA2-4ADE-A79A-B34BB9BAFAA2}"/>
                </a:ext>
              </a:extLst>
            </p:cNvPr>
            <p:cNvCxnSpPr/>
            <p:nvPr userDrawn="1"/>
          </p:nvCxnSpPr>
          <p:spPr>
            <a:xfrm>
              <a:off x="479425" y="6283325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834548-5653-41F2-B56C-2C649F09CA2A}"/>
              </a:ext>
            </a:extLst>
          </p:cNvPr>
          <p:cNvSpPr>
            <a:spLocks noGrp="1"/>
          </p:cNvSpPr>
          <p:nvPr>
            <p:ph type="dt" sz="half" idx="8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E97B84B0-822D-49C6-A34C-86186352F6A5}"/>
              </a:ext>
            </a:extLst>
          </p:cNvPr>
          <p:cNvSpPr>
            <a:spLocks noGrp="1"/>
          </p:cNvSpPr>
          <p:nvPr>
            <p:ph type="ftr" sz="quarter" idx="86"/>
          </p:nvPr>
        </p:nvSpPr>
        <p:spPr/>
        <p:txBody>
          <a:bodyPr/>
          <a:lstStyle/>
          <a:p>
            <a:pPr algn="l"/>
            <a:r>
              <a:rPr lang="en-US"/>
              <a:t>SITE QUALIFICATION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D0B388B-F2D2-4661-9DC9-E8C0621E3BBE}"/>
              </a:ext>
            </a:extLst>
          </p:cNvPr>
          <p:cNvSpPr>
            <a:spLocks noGrp="1"/>
          </p:cNvSpPr>
          <p:nvPr>
            <p:ph type="sldNum" sz="quarter" idx="87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5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" y="2"/>
            <a:ext cx="7559674" cy="9795879"/>
          </a:xfrm>
          <a:solidFill>
            <a:schemeClr val="tx1"/>
          </a:solidFill>
        </p:spPr>
        <p:txBody>
          <a:bodyPr vert="horz" lIns="396000" tIns="1188000" rIns="0" bIns="0" rtlCol="0" anchor="t">
            <a:noAutofit/>
          </a:bodyPr>
          <a:lstStyle>
            <a:lvl1pPr>
              <a:defRPr lang="en-US" sz="910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 noProof="0" dirty="0"/>
              <a:t>No.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E59AC80-2065-4B79-ABB9-E0090AED57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7269" y="2970857"/>
            <a:ext cx="2811253" cy="5231151"/>
          </a:xfrm>
        </p:spPr>
        <p:txBody>
          <a:bodyPr/>
          <a:lstStyle>
            <a:lvl1pPr marL="0" indent="0">
              <a:buNone/>
              <a:defRPr sz="1950" b="0">
                <a:solidFill>
                  <a:schemeClr val="bg1"/>
                </a:solidFill>
              </a:defRPr>
            </a:lvl1pPr>
            <a:lvl2pPr marL="161772" indent="0">
              <a:buNone/>
              <a:defRPr sz="1950" b="1">
                <a:solidFill>
                  <a:schemeClr val="bg1"/>
                </a:solidFill>
              </a:defRPr>
            </a:lvl2pPr>
            <a:lvl3pPr marL="323545" indent="0">
              <a:buNone/>
              <a:defRPr sz="1950" b="1">
                <a:solidFill>
                  <a:schemeClr val="bg1"/>
                </a:solidFill>
              </a:defRPr>
            </a:lvl3pPr>
            <a:lvl4pPr marL="485318" indent="0">
              <a:buNone/>
              <a:defRPr sz="1950" b="1">
                <a:solidFill>
                  <a:schemeClr val="bg1"/>
                </a:solidFill>
              </a:defRPr>
            </a:lvl4pPr>
            <a:lvl5pPr marL="658645" indent="0">
              <a:buNone/>
              <a:defRPr sz="195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Chapter description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9CADED-E389-4A90-8695-2241B35CC4B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70BB6-25A7-4634-8894-E73E4AFD407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/>
              <a:t>SITE QUALIFICATION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63D1F-9BC2-4C83-B4E0-D420BF762FF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40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billede 3">
            <a:extLst>
              <a:ext uri="{FF2B5EF4-FFF2-40B4-BE49-F238E27FC236}">
                <a16:creationId xmlns:a16="http://schemas.microsoft.com/office/drawing/2014/main" id="{4B4BFD70-DB4E-40A7-BB2B-CDCE358B2D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2"/>
            <a:ext cx="7559675" cy="9795879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to insert a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F308AD-319A-4257-8F36-D8EC672BBAF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2CDDB3-FE79-401E-B3FC-2814F04A41D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/>
              <a:t>SITE QUALIFICATION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6AB3FD-5A37-415A-B656-2C687E1EE8C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51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48012001"/>
              </p:ext>
            </p:extLst>
          </p:nvPr>
        </p:nvGraphicFramePr>
        <p:xfrm>
          <a:off x="1314" y="2480"/>
          <a:ext cx="1312" cy="2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63" imgH="659" progId="TCLayout.ActiveDocument.1">
                  <p:embed/>
                </p:oleObj>
              </mc:Choice>
              <mc:Fallback>
                <p:oleObj name="think-cell Slide" r:id="rId3" imgW="663" imgH="659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14" y="2480"/>
                        <a:ext cx="1312" cy="2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B898C72-7053-41C8-962D-E7ABA07F07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4849" y="1362399"/>
            <a:ext cx="6966349" cy="586906"/>
          </a:xfrm>
        </p:spPr>
        <p:txBody>
          <a:bodyPr/>
          <a:lstStyle>
            <a:lvl1pPr marL="0" indent="0">
              <a:buNone/>
              <a:defRPr sz="1463"/>
            </a:lvl1pPr>
            <a:lvl2pPr marL="161772" indent="0">
              <a:buNone/>
              <a:defRPr/>
            </a:lvl2pPr>
          </a:lstStyle>
          <a:p>
            <a:pPr lvl="0"/>
            <a:r>
              <a:rPr lang="en-US" dirty="0"/>
              <a:t>Click to insert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DF8D286F-0631-4A74-BC0F-B8FAF09572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7270" y="770927"/>
            <a:ext cx="6965138" cy="60492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Insert headline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8CF4EB-E2D2-439D-9045-B7CD284FB98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58D13E1-3A34-43A4-9A9E-36AA9757391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en-US"/>
              <a:t>SITE QUALIFICATION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79AEF6-0861-4BED-8DBA-F8E201DBF67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1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6B0225-7039-48B3-98CA-F9C79F378E5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2861D1-EF2F-4EB2-AEF2-E522D67DA9D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/>
            <a:r>
              <a:rPr lang="en-US"/>
              <a:t>SITE QUALIFICATION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C9D6DA-69E9-442F-A773-A891DDE182E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15">
            <a:extLst>
              <a:ext uri="{FF2B5EF4-FFF2-40B4-BE49-F238E27FC236}">
                <a16:creationId xmlns:a16="http://schemas.microsoft.com/office/drawing/2014/main" id="{0E30B8C3-99BC-4EA8-9F51-16441ACFF12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97269" y="2370434"/>
            <a:ext cx="3381287" cy="7188423"/>
          </a:xfr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lIns="216000" tIns="216000" rIns="180000" bIns="216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5" name="Content Placeholder 15">
            <a:extLst>
              <a:ext uri="{FF2B5EF4-FFF2-40B4-BE49-F238E27FC236}">
                <a16:creationId xmlns:a16="http://schemas.microsoft.com/office/drawing/2014/main" id="{75D73B26-0895-4883-BA0C-764814FBE6E2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3879910" y="2370434"/>
            <a:ext cx="3381287" cy="7188423"/>
          </a:xfr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lIns="216000" tIns="216000" rIns="180000" bIns="216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5933180D-75FE-4F14-8D5E-D9A2074AA9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4849" y="1362399"/>
            <a:ext cx="6966349" cy="586906"/>
          </a:xfrm>
        </p:spPr>
        <p:txBody>
          <a:bodyPr/>
          <a:lstStyle>
            <a:lvl1pPr marL="0" indent="0">
              <a:buNone/>
              <a:defRPr sz="1463"/>
            </a:lvl1pPr>
            <a:lvl2pPr marL="161772" indent="0">
              <a:buNone/>
              <a:defRPr/>
            </a:lvl2pPr>
          </a:lstStyle>
          <a:p>
            <a:pPr lvl="0"/>
            <a:r>
              <a:rPr lang="en-US" dirty="0"/>
              <a:t>Click to insert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D00FB905-32CD-42E9-8258-F12B297987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7270" y="770927"/>
            <a:ext cx="6965138" cy="60492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112185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sz="quarter" idx="18"/>
          </p:nvPr>
        </p:nvSpPr>
        <p:spPr>
          <a:xfrm>
            <a:off x="297269" y="2370434"/>
            <a:ext cx="2206874" cy="7188423"/>
          </a:xfr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lIns="216000" tIns="216000" rIns="180000" bIns="216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0B733BB0-DDF7-43FE-8650-14ED80168530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2676401" y="2370434"/>
            <a:ext cx="2206874" cy="7188423"/>
          </a:xfr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lIns="216000" tIns="216000" rIns="180000" bIns="216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4" name="Content Placeholder 15">
            <a:extLst>
              <a:ext uri="{FF2B5EF4-FFF2-40B4-BE49-F238E27FC236}">
                <a16:creationId xmlns:a16="http://schemas.microsoft.com/office/drawing/2014/main" id="{40624097-47BA-486C-B254-5708E62FF98C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5055533" y="2370434"/>
            <a:ext cx="2206874" cy="7188423"/>
          </a:xfr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lIns="216000" tIns="216000" rIns="180000" bIns="216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A9E12F-56E6-4CE7-AC36-74FAA7DC90B1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FCB355-B74E-4957-8F6A-00F07C389E77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 algn="l"/>
            <a:r>
              <a:rPr lang="en-US"/>
              <a:t>SITE QUALIFICATION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A9B464-C3D1-4C04-9D0D-15CDD8B1CFE8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3BD1A00F-254A-4998-AD1B-BC5B24CBC0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4849" y="1362399"/>
            <a:ext cx="6966349" cy="586906"/>
          </a:xfrm>
        </p:spPr>
        <p:txBody>
          <a:bodyPr/>
          <a:lstStyle>
            <a:lvl1pPr marL="0" indent="0">
              <a:buNone/>
              <a:defRPr sz="1463"/>
            </a:lvl1pPr>
            <a:lvl2pPr marL="161772" indent="0">
              <a:buNone/>
              <a:defRPr/>
            </a:lvl2pPr>
          </a:lstStyle>
          <a:p>
            <a:pPr lvl="0"/>
            <a:r>
              <a:rPr lang="en-US" dirty="0"/>
              <a:t>Click to insert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C65BD86D-DE0C-4FF1-A7AE-72A2DA5249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7270" y="770927"/>
            <a:ext cx="6965138" cy="60492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283367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3594057031"/>
              </p:ext>
            </p:extLst>
          </p:nvPr>
        </p:nvGraphicFramePr>
        <p:xfrm>
          <a:off x="1315" y="3303"/>
          <a:ext cx="1312" cy="3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1" imgW="270" imgH="270" progId="TCLayout.ActiveDocument.1">
                  <p:embed/>
                </p:oleObj>
              </mc:Choice>
              <mc:Fallback>
                <p:oleObj name="think-cell Slide" r:id="rId21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315" y="3303"/>
                        <a:ext cx="1312" cy="32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7270" y="770923"/>
            <a:ext cx="6965138" cy="70438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noProof="0" dirty="0"/>
              <a:t>Click to edit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269" y="2208122"/>
            <a:ext cx="6966349" cy="75827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65458" y="10236407"/>
            <a:ext cx="471209" cy="1250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13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003" y="10236407"/>
            <a:ext cx="1294455" cy="1250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813">
                <a:solidFill>
                  <a:schemeClr val="bg2"/>
                </a:solidFill>
              </a:defRPr>
            </a:lvl1pPr>
          </a:lstStyle>
          <a:p>
            <a:pPr algn="l"/>
            <a:r>
              <a:rPr lang="en-US"/>
              <a:t>SITE QUALIFICATION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7271" y="10236408"/>
            <a:ext cx="167520" cy="1250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13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1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9F4330D-ED58-4D57-AF19-921FEB513F99}"/>
              </a:ext>
            </a:extLst>
          </p:cNvPr>
          <p:cNvCxnSpPr/>
          <p:nvPr userDrawn="1"/>
        </p:nvCxnSpPr>
        <p:spPr>
          <a:xfrm>
            <a:off x="471171" y="10178999"/>
            <a:ext cx="0" cy="23991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565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7" r:id="rId2"/>
    <p:sldLayoutId id="2147483735" r:id="rId3"/>
    <p:sldLayoutId id="2147483698" r:id="rId4"/>
    <p:sldLayoutId id="2147483660" r:id="rId5"/>
    <p:sldLayoutId id="2147483725" r:id="rId6"/>
    <p:sldLayoutId id="2147483650" r:id="rId7"/>
    <p:sldLayoutId id="2147483652" r:id="rId8"/>
    <p:sldLayoutId id="2147483721" r:id="rId9"/>
    <p:sldLayoutId id="2147483724" r:id="rId10"/>
    <p:sldLayoutId id="2147483653" r:id="rId11"/>
    <p:sldLayoutId id="2147483723" r:id="rId12"/>
    <p:sldLayoutId id="2147483654" r:id="rId13"/>
    <p:sldLayoutId id="2147483732" r:id="rId14"/>
    <p:sldLayoutId id="2147483731" r:id="rId15"/>
    <p:sldLayoutId id="2147483728" r:id="rId16"/>
    <p:sldLayoutId id="2147483736" r:id="rId17"/>
    <p:sldLayoutId id="2147483720" r:id="rId18"/>
  </p:sldLayoutIdLst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  <p:hf hdr="0" dt="0"/>
  <p:txStyles>
    <p:titleStyle>
      <a:lvl1pPr algn="l" defTabSz="831973" rtl="0" eaLnBrk="1" latinLnBrk="0" hangingPunct="1">
        <a:lnSpc>
          <a:spcPts val="2519"/>
        </a:lnSpc>
        <a:spcBef>
          <a:spcPct val="0"/>
        </a:spcBef>
        <a:spcAft>
          <a:spcPts val="325"/>
        </a:spcAft>
        <a:buNone/>
        <a:tabLst>
          <a:tab pos="803573" algn="l"/>
        </a:tabLst>
        <a:defRPr sz="2275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1773" indent="-161773" algn="l" defTabSz="831973" rtl="0" eaLnBrk="1" latinLnBrk="0" hangingPunct="1">
        <a:spcBef>
          <a:spcPct val="20000"/>
        </a:spcBef>
        <a:buFont typeface="Arial" panose="020B0604020202020204" pitchFamily="34" charset="0"/>
        <a:buChar char="•"/>
        <a:defRPr sz="1138" kern="1200">
          <a:solidFill>
            <a:schemeClr val="tx1"/>
          </a:solidFill>
          <a:latin typeface="+mn-lt"/>
          <a:ea typeface="+mn-ea"/>
          <a:cs typeface="+mn-cs"/>
        </a:defRPr>
      </a:lvl1pPr>
      <a:lvl2pPr marL="323545" indent="-161773" algn="l" defTabSz="831973" rtl="0" eaLnBrk="1" latinLnBrk="0" hangingPunct="1">
        <a:spcBef>
          <a:spcPct val="20000"/>
        </a:spcBef>
        <a:buFont typeface="Arial" panose="020B0604020202020204" pitchFamily="34" charset="0"/>
        <a:buChar char="–"/>
        <a:defRPr sz="1138" kern="1200">
          <a:solidFill>
            <a:schemeClr val="tx1"/>
          </a:solidFill>
          <a:latin typeface="+mn-lt"/>
          <a:ea typeface="+mn-ea"/>
          <a:cs typeface="+mn-cs"/>
        </a:defRPr>
      </a:lvl2pPr>
      <a:lvl3pPr marL="485318" indent="-161773" algn="l" defTabSz="831973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056" kern="1200">
          <a:solidFill>
            <a:schemeClr val="tx1"/>
          </a:solidFill>
          <a:latin typeface="+mn-lt"/>
          <a:ea typeface="+mn-ea"/>
          <a:cs typeface="+mn-cs"/>
        </a:defRPr>
      </a:lvl3pPr>
      <a:lvl4pPr marL="658646" indent="-173328" algn="l" defTabSz="831973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820418" indent="-161773" algn="l" defTabSz="831973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2287927" indent="-207994" algn="l" defTabSz="83197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69" kern="1200">
          <a:solidFill>
            <a:schemeClr val="tx1"/>
          </a:solidFill>
          <a:latin typeface="+mn-lt"/>
          <a:ea typeface="+mn-ea"/>
          <a:cs typeface="+mn-cs"/>
        </a:defRPr>
      </a:lvl6pPr>
      <a:lvl7pPr marL="2703912" indent="-207994" algn="l" defTabSz="83197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69" kern="1200">
          <a:solidFill>
            <a:schemeClr val="tx1"/>
          </a:solidFill>
          <a:latin typeface="+mn-lt"/>
          <a:ea typeface="+mn-ea"/>
          <a:cs typeface="+mn-cs"/>
        </a:defRPr>
      </a:lvl7pPr>
      <a:lvl8pPr marL="3119899" indent="-207994" algn="l" defTabSz="83197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69" kern="1200">
          <a:solidFill>
            <a:schemeClr val="tx1"/>
          </a:solidFill>
          <a:latin typeface="+mn-lt"/>
          <a:ea typeface="+mn-ea"/>
          <a:cs typeface="+mn-cs"/>
        </a:defRPr>
      </a:lvl8pPr>
      <a:lvl9pPr marL="3535885" indent="-207994" algn="l" defTabSz="83197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1973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1pPr>
      <a:lvl2pPr marL="415987" algn="l" defTabSz="831973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2pPr>
      <a:lvl3pPr marL="831973" algn="l" defTabSz="831973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247960" algn="l" defTabSz="831973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4pPr>
      <a:lvl5pPr marL="1663946" algn="l" defTabSz="831973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5pPr>
      <a:lvl6pPr marL="2079933" algn="l" defTabSz="831973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6pPr>
      <a:lvl7pPr marL="2495920" algn="l" defTabSz="831973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7pPr>
      <a:lvl8pPr marL="2911906" algn="l" defTabSz="831973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8pPr>
      <a:lvl9pPr marL="3327893" algn="l" defTabSz="831973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67" userDrawn="1">
          <p15:clr>
            <a:srgbClr val="F26B43"/>
          </p15:clr>
        </p15:guide>
        <p15:guide id="2" pos="187" userDrawn="1">
          <p15:clr>
            <a:srgbClr val="F26B43"/>
          </p15:clr>
        </p15:guide>
        <p15:guide id="4" orient="horz" pos="6161" userDrawn="1">
          <p15:clr>
            <a:srgbClr val="F26B43"/>
          </p15:clr>
        </p15:guide>
        <p15:guide id="5" pos="4575" userDrawn="1">
          <p15:clr>
            <a:srgbClr val="F26B43"/>
          </p15:clr>
        </p15:guide>
        <p15:guide id="10" orient="horz" pos="1388" userDrawn="1">
          <p15:clr>
            <a:srgbClr val="F26B43"/>
          </p15:clr>
        </p15:guide>
        <p15:guide id="18" pos="817" userDrawn="1">
          <p15:clr>
            <a:srgbClr val="A4A3A4"/>
          </p15:clr>
        </p15:guide>
        <p15:guide id="19" pos="901" userDrawn="1">
          <p15:clr>
            <a:srgbClr val="A4A3A4"/>
          </p15:clr>
        </p15:guide>
        <p15:guide id="22" pos="1577" userDrawn="1">
          <p15:clr>
            <a:srgbClr val="A4A3A4"/>
          </p15:clr>
        </p15:guide>
        <p15:guide id="23" pos="1661" userDrawn="1">
          <p15:clr>
            <a:srgbClr val="A4A3A4"/>
          </p15:clr>
        </p15:guide>
        <p15:guide id="26" pos="2338" userDrawn="1">
          <p15:clr>
            <a:srgbClr val="A4A3A4"/>
          </p15:clr>
        </p15:guide>
        <p15:guide id="27" pos="2422" userDrawn="1">
          <p15:clr>
            <a:srgbClr val="A4A3A4"/>
          </p15:clr>
        </p15:guide>
        <p15:guide id="30" pos="3099" userDrawn="1">
          <p15:clr>
            <a:srgbClr val="A4A3A4"/>
          </p15:clr>
        </p15:guide>
        <p15:guide id="31" pos="3183" userDrawn="1">
          <p15:clr>
            <a:srgbClr val="A4A3A4"/>
          </p15:clr>
        </p15:guide>
        <p15:guide id="34" pos="3860" userDrawn="1">
          <p15:clr>
            <a:srgbClr val="A4A3A4"/>
          </p15:clr>
        </p15:guide>
        <p15:guide id="35" pos="3944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13" Type="http://schemas.openxmlformats.org/officeDocument/2006/relationships/image" Target="../media/image23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12" Type="http://schemas.openxmlformats.org/officeDocument/2006/relationships/image" Target="../media/image22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11" Type="http://schemas.openxmlformats.org/officeDocument/2006/relationships/image" Target="../media/image21.jpg"/><Relationship Id="rId5" Type="http://schemas.openxmlformats.org/officeDocument/2006/relationships/image" Target="../media/image15.jpg"/><Relationship Id="rId15" Type="http://schemas.openxmlformats.org/officeDocument/2006/relationships/image" Target="../media/image25.jpg"/><Relationship Id="rId10" Type="http://schemas.openxmlformats.org/officeDocument/2006/relationships/image" Target="../media/image20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Relationship Id="rId14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10" Type="http://schemas.openxmlformats.org/officeDocument/2006/relationships/image" Target="../media/image34.jpg"/><Relationship Id="rId4" Type="http://schemas.openxmlformats.org/officeDocument/2006/relationships/image" Target="../media/image28.jpg"/><Relationship Id="rId9" Type="http://schemas.openxmlformats.org/officeDocument/2006/relationships/image" Target="../media/image3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13" Type="http://schemas.openxmlformats.org/officeDocument/2006/relationships/image" Target="../media/image46.jpg"/><Relationship Id="rId3" Type="http://schemas.openxmlformats.org/officeDocument/2006/relationships/image" Target="../media/image36.jpg"/><Relationship Id="rId7" Type="http://schemas.openxmlformats.org/officeDocument/2006/relationships/image" Target="../media/image40.jpg"/><Relationship Id="rId12" Type="http://schemas.openxmlformats.org/officeDocument/2006/relationships/image" Target="../media/image45.jpg"/><Relationship Id="rId17" Type="http://schemas.openxmlformats.org/officeDocument/2006/relationships/image" Target="../media/image50.jpg"/><Relationship Id="rId2" Type="http://schemas.openxmlformats.org/officeDocument/2006/relationships/image" Target="../media/image35.jpg"/><Relationship Id="rId16" Type="http://schemas.openxmlformats.org/officeDocument/2006/relationships/image" Target="../media/image4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g"/><Relationship Id="rId11" Type="http://schemas.openxmlformats.org/officeDocument/2006/relationships/image" Target="../media/image44.jpg"/><Relationship Id="rId5" Type="http://schemas.openxmlformats.org/officeDocument/2006/relationships/image" Target="../media/image38.jpg"/><Relationship Id="rId15" Type="http://schemas.openxmlformats.org/officeDocument/2006/relationships/image" Target="../media/image48.jpg"/><Relationship Id="rId10" Type="http://schemas.openxmlformats.org/officeDocument/2006/relationships/image" Target="../media/image43.jpg"/><Relationship Id="rId4" Type="http://schemas.openxmlformats.org/officeDocument/2006/relationships/image" Target="../media/image37.jpg"/><Relationship Id="rId9" Type="http://schemas.openxmlformats.org/officeDocument/2006/relationships/image" Target="../media/image42.jpg"/><Relationship Id="rId14" Type="http://schemas.openxmlformats.org/officeDocument/2006/relationships/image" Target="../media/image4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F649E7-BF06-E28B-AF4B-A486D2D69F9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5C498A-8D18-F7F2-7522-5B18DC973F7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en-US"/>
              <a:t>SITE QUALIFICATION</a:t>
            </a:r>
            <a:endParaRPr lang="en-US" dirty="0"/>
          </a:p>
        </p:txBody>
      </p:sp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EF8EDFC9-8B33-3130-0C76-305575B6CA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11075"/>
              </p:ext>
            </p:extLst>
          </p:nvPr>
        </p:nvGraphicFramePr>
        <p:xfrm>
          <a:off x="719095" y="3150651"/>
          <a:ext cx="6121486" cy="44416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66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1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15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15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0000">
                <a:tc gridSpan="4">
                  <a:txBody>
                    <a:bodyPr/>
                    <a:lstStyle/>
                    <a:p>
                      <a:pPr marL="0" algn="l">
                        <a:lnSpc>
                          <a:spcPct val="114000"/>
                        </a:lnSpc>
                        <a:spcBef>
                          <a:spcPts val="780"/>
                        </a:spcBef>
                      </a:pPr>
                      <a:r>
                        <a:rPr sz="1000" b="0" i="0" spc="0" baseline="0" dirty="0">
                          <a:solidFill>
                            <a:schemeClr val="tx1"/>
                          </a:solidFill>
                          <a:latin typeface="Roboto Bold" panose="02000000000000000000" pitchFamily="2" charset="0"/>
                          <a:cs typeface="Arial Black"/>
                        </a:rPr>
                        <a:t>General</a:t>
                      </a:r>
                    </a:p>
                  </a:txBody>
                  <a:tcPr marL="45662" marR="45662" marT="45662" marB="45662" anchor="ctr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algn="l">
                        <a:lnSpc>
                          <a:spcPct val="114000"/>
                        </a:lnSpc>
                        <a:spcBef>
                          <a:spcPts val="705"/>
                        </a:spcBef>
                      </a:pPr>
                      <a:r>
                        <a:rPr sz="1000" b="0" i="0" spc="0" baseline="0" dirty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Arial Black"/>
                        </a:rPr>
                        <a:t>Worksite name &amp; address</a:t>
                      </a:r>
                    </a:p>
                  </a:txBody>
                  <a:tcPr marL="45662" marR="45662" marT="45662" marB="45662" anchor="ctr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</a:pPr>
                      <a:endParaRPr sz="1000" b="0" i="0" spc="0" baseline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Times New Roman"/>
                      </a:endParaRPr>
                    </a:p>
                  </a:txBody>
                  <a:tcPr marL="45662" marR="45662" marT="45662" marB="45662" anchor="ctr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40640" algn="l">
                        <a:lnSpc>
                          <a:spcPct val="114000"/>
                        </a:lnSpc>
                        <a:spcBef>
                          <a:spcPts val="705"/>
                        </a:spcBef>
                      </a:pPr>
                      <a:r>
                        <a:rPr sz="1000" b="0" i="0" spc="0" baseline="0" dirty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Arial Black"/>
                        </a:rPr>
                        <a:t>Cleaning company</a:t>
                      </a:r>
                    </a:p>
                  </a:txBody>
                  <a:tcPr marL="45662" marR="45662" marT="45662" marB="45662" anchor="ctr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</a:pPr>
                      <a:endParaRPr sz="1000" b="0" i="0" spc="0" baseline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Times New Roman"/>
                      </a:endParaRPr>
                    </a:p>
                  </a:txBody>
                  <a:tcPr marL="45662" marR="45662" marT="45662" marB="45662" anchor="ctr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algn="l">
                        <a:lnSpc>
                          <a:spcPct val="114000"/>
                        </a:lnSpc>
                        <a:spcBef>
                          <a:spcPts val="730"/>
                        </a:spcBef>
                      </a:pPr>
                      <a:r>
                        <a:rPr sz="1000" b="0" i="0" spc="0" baseline="0" dirty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Arial Black"/>
                        </a:rPr>
                        <a:t>Job scope of operators</a:t>
                      </a:r>
                      <a:br>
                        <a:rPr lang="en-US" sz="1000" b="0" i="0" spc="0" baseline="0" dirty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Arial Black"/>
                        </a:rPr>
                      </a:br>
                      <a:r>
                        <a:rPr sz="1000" b="0" i="0" spc="0" baseline="0" dirty="0">
                          <a:solidFill>
                            <a:schemeClr val="tx2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ucida Sans Unicode"/>
                        </a:rPr>
                        <a:t>(e.g. cleaner, cashier)</a:t>
                      </a:r>
                    </a:p>
                  </a:txBody>
                  <a:tcPr marL="45662" marR="45662" marT="45662" marB="45662" anchor="ctr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</a:pPr>
                      <a:endParaRPr sz="1000" b="0" i="0" spc="0" baseline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Times New Roman"/>
                      </a:endParaRPr>
                    </a:p>
                  </a:txBody>
                  <a:tcPr marL="45662" marR="45662" marT="45662" marB="45662" anchor="ctr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72390" algn="l">
                        <a:lnSpc>
                          <a:spcPct val="114000"/>
                        </a:lnSpc>
                        <a:spcBef>
                          <a:spcPts val="730"/>
                        </a:spcBef>
                      </a:pPr>
                      <a:r>
                        <a:rPr sz="1000" b="0" i="0" spc="0" baseline="0" dirty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Arial Black"/>
                        </a:rPr>
                        <a:t>Cleaning schedule</a:t>
                      </a:r>
                    </a:p>
                  </a:txBody>
                  <a:tcPr marL="45662" marR="45662" marT="45662" marB="45662" anchor="ctr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</a:pPr>
                      <a:endParaRPr sz="1000" b="0" i="0" spc="0" baseline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Times New Roman"/>
                      </a:endParaRPr>
                    </a:p>
                  </a:txBody>
                  <a:tcPr marL="45662" marR="45662" marT="45662" marB="45662" anchor="ctr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algn="l">
                        <a:lnSpc>
                          <a:spcPct val="114000"/>
                        </a:lnSpc>
                        <a:spcBef>
                          <a:spcPts val="300"/>
                        </a:spcBef>
                      </a:pPr>
                      <a:r>
                        <a:rPr lang="it-IT" sz="1000" b="0" i="0" spc="0" baseline="0" dirty="0" err="1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ucida Sans Unicode"/>
                        </a:rPr>
                        <a:t>Type</a:t>
                      </a:r>
                      <a:r>
                        <a:rPr lang="it-IT" sz="1000" b="0" i="0" spc="0" baseline="0" dirty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ucida Sans Unicode"/>
                        </a:rPr>
                        <a:t> of customer</a:t>
                      </a:r>
                      <a:endParaRPr sz="1000" b="0" i="0" spc="0" baseline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Lucida Sans Unicode"/>
                      </a:endParaRPr>
                    </a:p>
                  </a:txBody>
                  <a:tcPr marL="45662" marR="45662" marT="45662" marB="45662" anchor="ctr">
                    <a:lnL w="12700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l">
                        <a:lnSpc>
                          <a:spcPct val="114000"/>
                        </a:lnSpc>
                        <a:spcBef>
                          <a:spcPts val="0"/>
                        </a:spcBef>
                      </a:pPr>
                      <a:r>
                        <a:rPr lang="en-US" sz="1000" b="0" i="1" spc="0" baseline="0" dirty="0">
                          <a:solidFill>
                            <a:schemeClr val="tx2"/>
                          </a:solidFill>
                          <a:latin typeface="Roboto Light "/>
                          <a:ea typeface="Roboto Light" panose="02000000000000000000" pitchFamily="2" charset="0"/>
                          <a:cs typeface="Lucida Sans Unicode"/>
                        </a:rPr>
                        <a:t>i.e. new or existing</a:t>
                      </a:r>
                    </a:p>
                  </a:txBody>
                  <a:tcPr marL="45662" marR="45662" marT="45662" marB="4566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253965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algn="l">
                        <a:lnSpc>
                          <a:spcPct val="114000"/>
                        </a:lnSpc>
                        <a:spcBef>
                          <a:spcPts val="300"/>
                        </a:spcBef>
                      </a:pPr>
                      <a:r>
                        <a:rPr lang="en-US" sz="1000" b="0" i="0" spc="0" baseline="0" dirty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ucida Sans Unicode"/>
                        </a:rPr>
                        <a:t>How was the lead generated </a:t>
                      </a:r>
                      <a:endParaRPr sz="1000" b="0" i="0" spc="0" baseline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Lucida Sans Unicode"/>
                      </a:endParaRPr>
                    </a:p>
                  </a:txBody>
                  <a:tcPr marL="45662" marR="45662" marT="45662" marB="45662" anchor="ctr">
                    <a:lnL w="12700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l">
                        <a:lnSpc>
                          <a:spcPct val="114000"/>
                        </a:lnSpc>
                        <a:spcBef>
                          <a:spcPts val="0"/>
                        </a:spcBef>
                      </a:pPr>
                      <a:r>
                        <a:rPr lang="en-US" sz="1000" b="0" i="1" spc="0" baseline="0" dirty="0">
                          <a:solidFill>
                            <a:schemeClr val="tx2"/>
                          </a:solidFill>
                          <a:latin typeface="Roboto Light "/>
                          <a:ea typeface="Roboto Light" panose="02000000000000000000" pitchFamily="2" charset="0"/>
                          <a:cs typeface="Lucida Sans Unicode"/>
                        </a:rPr>
                        <a:t>i.e. : Prospect, Campaign/show, demand directly </a:t>
                      </a:r>
                      <a:endParaRPr sz="1000" b="0" i="1" spc="0" baseline="0" dirty="0">
                        <a:solidFill>
                          <a:schemeClr val="tx2"/>
                        </a:solidFill>
                        <a:latin typeface="Roboto Light "/>
                        <a:ea typeface="Roboto Light" panose="02000000000000000000" pitchFamily="2" charset="0"/>
                        <a:cs typeface="Lucida Sans Unicode"/>
                      </a:endParaRPr>
                    </a:p>
                  </a:txBody>
                  <a:tcPr marL="45662" marR="45662" marT="45662" marB="4566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849967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166370" algn="l">
                        <a:lnSpc>
                          <a:spcPct val="114000"/>
                        </a:lnSpc>
                        <a:spcBef>
                          <a:spcPts val="455"/>
                        </a:spcBef>
                      </a:pPr>
                      <a:r>
                        <a:rPr sz="1000" b="0" i="0" spc="0" baseline="0" dirty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Arial Black"/>
                        </a:rPr>
                        <a:t>Background of operators </a:t>
                      </a:r>
                      <a:r>
                        <a:rPr sz="1000" b="0" i="0" spc="0" baseline="0" dirty="0">
                          <a:solidFill>
                            <a:schemeClr val="tx2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ucida Sans Unicode"/>
                        </a:rPr>
                        <a:t>(e.g. age, language, proficiency, attitude)</a:t>
                      </a:r>
                    </a:p>
                  </a:txBody>
                  <a:tcPr marL="45662" marR="45662" marT="45662" marB="45662" anchor="ctr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Bef>
                          <a:spcPts val="0"/>
                        </a:spcBef>
                      </a:pPr>
                      <a:endParaRPr sz="1000" b="0" i="1" spc="0" baseline="0" dirty="0">
                        <a:solidFill>
                          <a:schemeClr val="tx2"/>
                        </a:solidFill>
                        <a:latin typeface="Roboto Light "/>
                        <a:ea typeface="Roboto Light" panose="02000000000000000000" pitchFamily="2" charset="0"/>
                        <a:cs typeface="Times New Roman"/>
                      </a:endParaRPr>
                    </a:p>
                  </a:txBody>
                  <a:tcPr marL="45662" marR="45662" marT="45662" marB="45662" anchor="ctr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algn="l">
                        <a:lnSpc>
                          <a:spcPct val="114000"/>
                        </a:lnSpc>
                        <a:spcBef>
                          <a:spcPts val="780"/>
                        </a:spcBef>
                      </a:pPr>
                      <a:r>
                        <a:rPr sz="1000" b="0" i="0" spc="0" baseline="0" dirty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Arial Black"/>
                        </a:rPr>
                        <a:t>Existing machines </a:t>
                      </a:r>
                      <a:r>
                        <a:rPr sz="1000" b="0" i="0" spc="0" baseline="0" dirty="0">
                          <a:solidFill>
                            <a:schemeClr val="tx2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Arial Black"/>
                        </a:rPr>
                        <a:t>(if any)</a:t>
                      </a:r>
                      <a:br>
                        <a:rPr lang="en-US" sz="1000" b="0" i="0" spc="0" baseline="0" dirty="0">
                          <a:solidFill>
                            <a:schemeClr val="tx2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Arial Black"/>
                        </a:rPr>
                      </a:br>
                      <a:r>
                        <a:rPr sz="1000" b="0" i="0" spc="0" baseline="0" dirty="0">
                          <a:solidFill>
                            <a:schemeClr val="tx2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ucida Sans Unicode"/>
                        </a:rPr>
                        <a:t>(brand &amp; specifications)</a:t>
                      </a:r>
                    </a:p>
                  </a:txBody>
                  <a:tcPr marL="45662" marR="45662" marT="45662" marB="45662" anchor="ctr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l">
                        <a:lnSpc>
                          <a:spcPct val="114000"/>
                        </a:lnSpc>
                        <a:spcBef>
                          <a:spcPts val="0"/>
                        </a:spcBef>
                      </a:pPr>
                      <a:r>
                        <a:rPr sz="1000" b="0" i="1" spc="0" baseline="0" dirty="0">
                          <a:solidFill>
                            <a:schemeClr val="tx2"/>
                          </a:solidFill>
                          <a:latin typeface="Roboto Light "/>
                          <a:ea typeface="Roboto Light" panose="02000000000000000000" pitchFamily="2" charset="0"/>
                          <a:cs typeface="Lucida Sans Unicode"/>
                        </a:rPr>
                        <a:t>Ride-on scrubber / Walk-behind scrubber / Cleaning robot / Vacuum</a:t>
                      </a:r>
                    </a:p>
                  </a:txBody>
                  <a:tcPr marL="45662" marR="45662" marT="45662" marB="45662" anchor="ctr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algn="l">
                        <a:lnSpc>
                          <a:spcPct val="114000"/>
                        </a:lnSpc>
                        <a:spcBef>
                          <a:spcPts val="705"/>
                        </a:spcBef>
                      </a:pPr>
                      <a:r>
                        <a:rPr sz="1000" b="0" i="0" spc="0" baseline="0" dirty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Arial Black"/>
                        </a:rPr>
                        <a:t>Width of </a:t>
                      </a:r>
                      <a:r>
                        <a:rPr lang="it-IT" sz="1000" b="0" i="0" spc="0" baseline="0" dirty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Arial Black"/>
                        </a:rPr>
                        <a:t> </a:t>
                      </a:r>
                      <a:r>
                        <a:rPr sz="1000" b="0" i="0" spc="0" baseline="0" dirty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Arial Black"/>
                        </a:rPr>
                        <a:t>lift doors</a:t>
                      </a:r>
                      <a:r>
                        <a:rPr lang="en-US" sz="1000" b="0" i="0" spc="0" baseline="0" dirty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Arial Black"/>
                        </a:rPr>
                        <a:t> </a:t>
                      </a:r>
                      <a:br>
                        <a:rPr lang="en-US" sz="1000" b="0" i="0" spc="0" baseline="0" dirty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Arial Black"/>
                        </a:rPr>
                      </a:br>
                      <a:r>
                        <a:rPr sz="1000" b="0" i="0" spc="0" baseline="0" dirty="0">
                          <a:solidFill>
                            <a:schemeClr val="tx2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ucida Sans Unicode"/>
                        </a:rPr>
                        <a:t>(for transporting robot)</a:t>
                      </a:r>
                      <a:r>
                        <a:rPr lang="en-US" sz="1000" b="0" i="0" spc="0" baseline="0" dirty="0">
                          <a:solidFill>
                            <a:schemeClr val="tx2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ucida Sans Unicode"/>
                        </a:rPr>
                        <a:t> </a:t>
                      </a:r>
                      <a:br>
                        <a:rPr lang="en-US" sz="1000" b="0" i="0" spc="0" baseline="0" dirty="0">
                          <a:solidFill>
                            <a:schemeClr val="tx2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ucida Sans Unicode"/>
                        </a:rPr>
                      </a:br>
                      <a:r>
                        <a:rPr sz="1000" b="0" i="0" spc="0" baseline="0" dirty="0">
                          <a:solidFill>
                            <a:schemeClr val="tx2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Verdana"/>
                        </a:rPr>
                        <a:t>ref. table 1-1</a:t>
                      </a:r>
                    </a:p>
                  </a:txBody>
                  <a:tcPr marL="45662" marR="45662" marT="45662" marB="45662" anchor="ctr">
                    <a:lnL w="12700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</a:pPr>
                      <a:endParaRPr sz="1000" b="0" i="1" spc="0" baseline="0" dirty="0">
                        <a:solidFill>
                          <a:schemeClr val="tx2"/>
                        </a:solidFill>
                        <a:latin typeface="Roboto Light "/>
                        <a:ea typeface="Roboto Light" panose="02000000000000000000" pitchFamily="2" charset="0"/>
                        <a:cs typeface="Times New Roman"/>
                      </a:endParaRPr>
                    </a:p>
                  </a:txBody>
                  <a:tcPr marL="45662" marR="45662" marT="45662" marB="4566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object 3">
            <a:extLst>
              <a:ext uri="{FF2B5EF4-FFF2-40B4-BE49-F238E27FC236}">
                <a16:creationId xmlns:a16="http://schemas.microsoft.com/office/drawing/2014/main" id="{9832C4D3-3712-2BD9-7924-26D768D27AEF}"/>
              </a:ext>
            </a:extLst>
          </p:cNvPr>
          <p:cNvSpPr txBox="1"/>
          <p:nvPr/>
        </p:nvSpPr>
        <p:spPr>
          <a:xfrm>
            <a:off x="721467" y="727403"/>
            <a:ext cx="3215399" cy="614778"/>
          </a:xfrm>
          <a:prstGeom prst="rect">
            <a:avLst/>
          </a:prstGeom>
        </p:spPr>
        <p:txBody>
          <a:bodyPr vert="horz" wrap="square" lIns="0" tIns="0" rIns="0" bIns="456625" rtlCol="0">
            <a:spAutoFit/>
          </a:bodyPr>
          <a:lstStyle/>
          <a:p>
            <a:pPr marL="12682">
              <a:spcBef>
                <a:spcPts val="100"/>
              </a:spcBef>
              <a:tabLst>
                <a:tab pos="3201794" algn="l"/>
              </a:tabLst>
            </a:pPr>
            <a:r>
              <a:rPr lang="it-IT" sz="999">
                <a:latin typeface="Roboto Bold" panose="02000000000000000000" pitchFamily="2" charset="0"/>
                <a:ea typeface="Roboto Bold" panose="02000000000000000000" pitchFamily="2" charset="0"/>
                <a:cs typeface="Arial Black"/>
              </a:rPr>
              <a:t>Nilfisk </a:t>
            </a:r>
            <a:r>
              <a:rPr lang="en-US" sz="999">
                <a:latin typeface="Roboto Bold" panose="02000000000000000000" pitchFamily="2" charset="0"/>
                <a:ea typeface="Roboto Bold" panose="02000000000000000000" pitchFamily="2" charset="0"/>
                <a:cs typeface="Arial Black"/>
              </a:rPr>
              <a:t>w</a:t>
            </a:r>
            <a:r>
              <a:rPr sz="999">
                <a:latin typeface="Roboto Bold" panose="02000000000000000000" pitchFamily="2" charset="0"/>
                <a:ea typeface="Roboto Bold" panose="02000000000000000000" pitchFamily="2" charset="0"/>
                <a:cs typeface="Arial Black"/>
              </a:rPr>
              <a:t>orksite </a:t>
            </a:r>
            <a:r>
              <a:rPr lang="it-IT" sz="999" dirty="0" err="1">
                <a:latin typeface="Roboto Bold" panose="02000000000000000000" pitchFamily="2" charset="0"/>
                <a:ea typeface="Roboto Bold" panose="02000000000000000000" pitchFamily="2" charset="0"/>
                <a:cs typeface="Arial Black"/>
              </a:rPr>
              <a:t>employee</a:t>
            </a:r>
            <a:r>
              <a:rPr sz="999" dirty="0">
                <a:latin typeface="Roboto Bold" panose="02000000000000000000" pitchFamily="2" charset="0"/>
                <a:ea typeface="Roboto Bold" panose="02000000000000000000" pitchFamily="2" charset="0"/>
                <a:cs typeface="Lucida Sans Unicode"/>
              </a:rPr>
              <a:t>: </a:t>
            </a:r>
            <a:r>
              <a:rPr sz="999" u="sng" dirty="0">
                <a:uFill>
                  <a:solidFill>
                    <a:srgbClr val="000000"/>
                  </a:solidFill>
                </a:uFill>
                <a:latin typeface="Roboto Bold" panose="02000000000000000000" pitchFamily="2" charset="0"/>
                <a:ea typeface="Roboto Bold" panose="02000000000000000000" pitchFamily="2" charset="0"/>
                <a:cs typeface="Times New Roman"/>
              </a:rPr>
              <a:t>	</a:t>
            </a:r>
            <a:endParaRPr sz="999" dirty="0">
              <a:latin typeface="Roboto Bold" panose="02000000000000000000" pitchFamily="2" charset="0"/>
              <a:ea typeface="Roboto Bold" panose="02000000000000000000" pitchFamily="2" charset="0"/>
              <a:cs typeface="Times New Roman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091C43D8-6FE2-4A37-984F-35C98FED0F54}"/>
              </a:ext>
            </a:extLst>
          </p:cNvPr>
          <p:cNvSpPr txBox="1"/>
          <p:nvPr/>
        </p:nvSpPr>
        <p:spPr>
          <a:xfrm>
            <a:off x="5301376" y="736656"/>
            <a:ext cx="1539206" cy="614778"/>
          </a:xfrm>
          <a:prstGeom prst="rect">
            <a:avLst/>
          </a:prstGeom>
        </p:spPr>
        <p:txBody>
          <a:bodyPr vert="horz" wrap="square" lIns="0" tIns="0" rIns="0" bIns="456625" rtlCol="0">
            <a:spAutoFit/>
          </a:bodyPr>
          <a:lstStyle/>
          <a:p>
            <a:pPr marL="12682">
              <a:spcBef>
                <a:spcPts val="100"/>
              </a:spcBef>
              <a:tabLst>
                <a:tab pos="1525751" algn="l"/>
              </a:tabLst>
            </a:pPr>
            <a:r>
              <a:rPr sz="999" dirty="0">
                <a:latin typeface="Roboto Bold" panose="02000000000000000000" pitchFamily="2" charset="0"/>
                <a:ea typeface="Roboto Bold" panose="02000000000000000000" pitchFamily="2" charset="0"/>
                <a:cs typeface="Arial Black"/>
              </a:rPr>
              <a:t>Date</a:t>
            </a:r>
            <a:r>
              <a:rPr sz="999" dirty="0">
                <a:latin typeface="Roboto Bold" panose="02000000000000000000" pitchFamily="2" charset="0"/>
                <a:ea typeface="Roboto Bold" panose="02000000000000000000" pitchFamily="2" charset="0"/>
                <a:cs typeface="Lucida Sans Unicode"/>
              </a:rPr>
              <a:t>: </a:t>
            </a:r>
            <a:r>
              <a:rPr sz="999" u="sng" dirty="0">
                <a:uFill>
                  <a:solidFill>
                    <a:srgbClr val="000000"/>
                  </a:solidFill>
                </a:uFill>
                <a:latin typeface="Roboto Bold" panose="02000000000000000000" pitchFamily="2" charset="0"/>
                <a:ea typeface="Roboto Bold" panose="02000000000000000000" pitchFamily="2" charset="0"/>
                <a:cs typeface="Times New Roman"/>
              </a:rPr>
              <a:t>	</a:t>
            </a:r>
            <a:endParaRPr sz="999" dirty="0">
              <a:latin typeface="Roboto Bold" panose="02000000000000000000" pitchFamily="2" charset="0"/>
              <a:ea typeface="Roboto Bold" panose="02000000000000000000" pitchFamily="2" charset="0"/>
              <a:cs typeface="Times New Roman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CB2F8896-E905-6F7F-E205-475DAE243789}"/>
              </a:ext>
            </a:extLst>
          </p:cNvPr>
          <p:cNvSpPr txBox="1"/>
          <p:nvPr/>
        </p:nvSpPr>
        <p:spPr>
          <a:xfrm>
            <a:off x="719094" y="1342180"/>
            <a:ext cx="6110331" cy="1485715"/>
          </a:xfrm>
          <a:prstGeom prst="rect">
            <a:avLst/>
          </a:prstGeom>
        </p:spPr>
        <p:txBody>
          <a:bodyPr vert="horz" wrap="square" lIns="0" tIns="0" rIns="0" bIns="456625" rtlCol="0">
            <a:spAutoFit/>
          </a:bodyPr>
          <a:lstStyle/>
          <a:p>
            <a:pPr marL="12682">
              <a:spcBef>
                <a:spcPts val="624"/>
              </a:spcBef>
            </a:pPr>
            <a:r>
              <a:rPr sz="999" dirty="0">
                <a:latin typeface="Roboto Light" panose="02000000000000000000" pitchFamily="2" charset="0"/>
                <a:ea typeface="Roboto Light" panose="02000000000000000000" pitchFamily="2" charset="0"/>
                <a:cs typeface="Lucida Sans Unicode"/>
              </a:rPr>
              <a:t>This form consists of 3 sections to help evaluate what cleaning robots are suitable for the worksite.</a:t>
            </a:r>
          </a:p>
          <a:p>
            <a:pPr marL="180975" indent="-180975">
              <a:spcBef>
                <a:spcPts val="524"/>
              </a:spcBef>
              <a:buAutoNum type="arabicPeriod"/>
              <a:tabLst>
                <a:tab pos="468632" algn="l"/>
              </a:tabLst>
            </a:pPr>
            <a:r>
              <a:rPr sz="999" dirty="0">
                <a:latin typeface="Roboto Light" panose="02000000000000000000" pitchFamily="2" charset="0"/>
                <a:ea typeface="Roboto Light" panose="02000000000000000000" pitchFamily="2" charset="0"/>
                <a:cs typeface="Lucida Sans Unicode"/>
              </a:rPr>
              <a:t>Overall worksite details</a:t>
            </a:r>
          </a:p>
          <a:p>
            <a:pPr marL="180975" indent="-180975">
              <a:spcBef>
                <a:spcPts val="524"/>
              </a:spcBef>
              <a:buAutoNum type="arabicPeriod"/>
              <a:tabLst>
                <a:tab pos="468632" algn="l"/>
              </a:tabLst>
            </a:pPr>
            <a:r>
              <a:rPr lang="en-US" sz="999" dirty="0">
                <a:latin typeface="Roboto Light" panose="02000000000000000000" pitchFamily="2" charset="0"/>
                <a:ea typeface="Roboto Light" panose="02000000000000000000" pitchFamily="2" charset="0"/>
                <a:cs typeface="Lucida Sans Unicode"/>
              </a:rPr>
              <a:t>Qualification form template for each environment to clean in the worksite</a:t>
            </a:r>
          </a:p>
          <a:p>
            <a:pPr marL="180975" indent="-180975">
              <a:spcBef>
                <a:spcPts val="524"/>
              </a:spcBef>
              <a:buAutoNum type="arabicPeriod"/>
              <a:tabLst>
                <a:tab pos="468632" algn="l"/>
              </a:tabLst>
            </a:pPr>
            <a:r>
              <a:rPr sz="999" dirty="0">
                <a:latin typeface="Roboto Light" panose="02000000000000000000" pitchFamily="2" charset="0"/>
                <a:ea typeface="Roboto Light" panose="02000000000000000000" pitchFamily="2" charset="0"/>
                <a:cs typeface="Lucida Sans Unicode"/>
              </a:rPr>
              <a:t>Proposed deployment summary</a:t>
            </a:r>
          </a:p>
          <a:p>
            <a:pPr marL="12682">
              <a:spcBef>
                <a:spcPts val="524"/>
              </a:spcBef>
            </a:pPr>
            <a:r>
              <a:rPr sz="999" dirty="0">
                <a:latin typeface="Roboto Light" panose="02000000000000000000" pitchFamily="2" charset="0"/>
                <a:ea typeface="Roboto Light" panose="02000000000000000000" pitchFamily="2" charset="0"/>
                <a:cs typeface="Lucida Sans Unicode"/>
              </a:rPr>
              <a:t>The reference guide provides detailed explanation for some of the terms in the form.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A95BF1-21AE-6800-C6FD-7D0AB0B2180E}"/>
              </a:ext>
            </a:extLst>
          </p:cNvPr>
          <p:cNvSpPr txBox="1"/>
          <p:nvPr/>
        </p:nvSpPr>
        <p:spPr>
          <a:xfrm>
            <a:off x="719094" y="2827896"/>
            <a:ext cx="3781422" cy="322758"/>
          </a:xfrm>
          <a:prstGeom prst="rect">
            <a:avLst/>
          </a:prstGeom>
          <a:noFill/>
        </p:spPr>
        <p:txBody>
          <a:bodyPr wrap="square" lIns="0" tIns="0" rIns="0" bIns="91325">
            <a:spAutoFit/>
          </a:bodyPr>
          <a:lstStyle/>
          <a:p>
            <a:pPr marL="12682"/>
            <a:r>
              <a:rPr lang="en-US" sz="1498" dirty="0">
                <a:latin typeface="Roboto Light" panose="02000000000000000000" pitchFamily="2" charset="0"/>
                <a:ea typeface="Roboto Bold" panose="02000000000000000000" pitchFamily="2" charset="0"/>
                <a:cs typeface="Arial Black"/>
              </a:rPr>
              <a:t>Section 1 – Overall worksite details</a:t>
            </a:r>
          </a:p>
        </p:txBody>
      </p:sp>
    </p:spTree>
    <p:extLst>
      <p:ext uri="{BB962C8B-B14F-4D97-AF65-F5344CB8AC3E}">
        <p14:creationId xmlns:p14="http://schemas.microsoft.com/office/powerpoint/2010/main" val="426221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F649E7-BF06-E28B-AF4B-A486D2D69F9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5C498A-8D18-F7F2-7522-5B18DC973F7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en-US"/>
              <a:t>SITE QUALIFICATION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6C875E-4F04-3CA6-A8C9-73F072A69486}"/>
              </a:ext>
            </a:extLst>
          </p:cNvPr>
          <p:cNvSpPr txBox="1"/>
          <p:nvPr/>
        </p:nvSpPr>
        <p:spPr>
          <a:xfrm>
            <a:off x="719094" y="727401"/>
            <a:ext cx="3781422" cy="476454"/>
          </a:xfrm>
          <a:prstGeom prst="rect">
            <a:avLst/>
          </a:prstGeom>
          <a:noFill/>
        </p:spPr>
        <p:txBody>
          <a:bodyPr wrap="square" lIns="0" tIns="0" rIns="0" bIns="91325">
            <a:spAutoFit/>
          </a:bodyPr>
          <a:lstStyle/>
          <a:p>
            <a:pPr marL="12682"/>
            <a:r>
              <a:rPr lang="en-US" sz="1498" dirty="0">
                <a:latin typeface="Roboto Light" panose="02000000000000000000" pitchFamily="2" charset="0"/>
                <a:ea typeface="Roboto Bold" panose="02000000000000000000" pitchFamily="2" charset="0"/>
                <a:cs typeface="Arial Black"/>
              </a:rPr>
              <a:t>Section 2 – Qualify the environment to clean</a:t>
            </a:r>
          </a:p>
          <a:p>
            <a:pPr marL="12682"/>
            <a:r>
              <a:rPr lang="en-US" sz="999" dirty="0">
                <a:latin typeface="Roboto Light" panose="02000000000000000000" pitchFamily="2" charset="0"/>
                <a:ea typeface="Roboto Bold" panose="02000000000000000000" pitchFamily="2" charset="0"/>
                <a:cs typeface="Arial Black"/>
              </a:rPr>
              <a:t>(Use a new Section 2 sheet for each cleaning environment)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4B6DF56-1DEF-2E89-8A61-9C6A2A4705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606316"/>
              </p:ext>
            </p:extLst>
          </p:nvPr>
        </p:nvGraphicFramePr>
        <p:xfrm>
          <a:off x="719095" y="1285968"/>
          <a:ext cx="6121487" cy="115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1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53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47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000">
                <a:tc gridSpan="3">
                  <a:txBody>
                    <a:bodyPr/>
                    <a:lstStyle/>
                    <a:p>
                      <a:pPr marL="0" algn="l">
                        <a:lnSpc>
                          <a:spcPct val="114000"/>
                        </a:lnSpc>
                        <a:spcBef>
                          <a:spcPts val="780"/>
                        </a:spcBef>
                      </a:pPr>
                      <a:r>
                        <a:rPr lang="en-US" sz="1000" b="0" i="0" spc="0" baseline="0" dirty="0">
                          <a:solidFill>
                            <a:schemeClr val="tx1"/>
                          </a:solidFill>
                          <a:latin typeface="Roboto Bold" panose="02000000000000000000" pitchFamily="2" charset="0"/>
                          <a:cs typeface="Arial Black"/>
                        </a:rPr>
                        <a:t>Type of environment to clean (ref. table 2)</a:t>
                      </a:r>
                    </a:p>
                  </a:txBody>
                  <a:tcPr marL="45662" marR="45662" marT="45662" marB="45662" anchor="ctr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algn="l">
                        <a:lnSpc>
                          <a:spcPct val="114000"/>
                        </a:lnSpc>
                        <a:spcBef>
                          <a:spcPts val="705"/>
                        </a:spcBef>
                      </a:pPr>
                      <a:r>
                        <a:rPr lang="en-US" sz="1000" b="0" i="0" spc="0" baseline="0" dirty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Arial Black"/>
                        </a:rPr>
                        <a:t>Easy (wide &amp; open)</a:t>
                      </a:r>
                      <a:endParaRPr sz="1000" b="0" i="0" spc="0" baseline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Arial Black"/>
                      </a:endParaRPr>
                    </a:p>
                  </a:txBody>
                  <a:tcPr marL="45662" marR="45662" marT="45662" marB="45662" anchor="ctr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</a:pPr>
                      <a:r>
                        <a:rPr lang="en-US" sz="1000" b="0" i="1" spc="0" baseline="0" dirty="0">
                          <a:solidFill>
                            <a:schemeClr val="tx2"/>
                          </a:solidFill>
                          <a:latin typeface="Roboto Light "/>
                          <a:ea typeface="Roboto Light" panose="02000000000000000000" pitchFamily="2" charset="0"/>
                          <a:cs typeface="Times New Roman"/>
                        </a:rPr>
                        <a:t>Hall / Corridor / Lobby / Others</a:t>
                      </a:r>
                      <a:endParaRPr sz="1000" b="0" i="1" spc="0" baseline="0" dirty="0">
                        <a:solidFill>
                          <a:schemeClr val="tx2"/>
                        </a:solidFill>
                        <a:latin typeface="Roboto Light "/>
                        <a:ea typeface="Roboto Light" panose="02000000000000000000" pitchFamily="2" charset="0"/>
                        <a:cs typeface="Times New Roman"/>
                      </a:endParaRPr>
                    </a:p>
                  </a:txBody>
                  <a:tcPr marL="45662" marR="45662" marT="45662" marB="45662" anchor="ctr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R="40640" algn="l">
                        <a:lnSpc>
                          <a:spcPct val="114000"/>
                        </a:lnSpc>
                        <a:spcBef>
                          <a:spcPts val="705"/>
                        </a:spcBef>
                      </a:pPr>
                      <a:r>
                        <a:rPr lang="en-US" sz="1000" b="0" i="1" spc="0" baseline="0" dirty="0">
                          <a:solidFill>
                            <a:schemeClr val="tx2"/>
                          </a:solidFill>
                          <a:latin typeface="Roboto Light "/>
                          <a:ea typeface="Roboto Light" panose="02000000000000000000" pitchFamily="2" charset="0"/>
                          <a:cs typeface="Arial Black"/>
                        </a:rPr>
                        <a:t>Description</a:t>
                      </a:r>
                      <a:endParaRPr sz="1000" b="0" i="1" spc="0" baseline="0" dirty="0">
                        <a:solidFill>
                          <a:schemeClr val="tx2"/>
                        </a:solidFill>
                        <a:latin typeface="Roboto Light "/>
                        <a:ea typeface="Roboto Light" panose="02000000000000000000" pitchFamily="2" charset="0"/>
                      </a:endParaRPr>
                    </a:p>
                  </a:txBody>
                  <a:tcPr marL="45662" marR="45662" marT="45662" marB="45662" anchor="ctr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algn="l">
                        <a:lnSpc>
                          <a:spcPct val="114000"/>
                        </a:lnSpc>
                        <a:spcBef>
                          <a:spcPts val="730"/>
                        </a:spcBef>
                      </a:pPr>
                      <a:r>
                        <a:rPr lang="en-US" sz="1000" b="0" i="0" spc="0" baseline="0" dirty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Arial Black"/>
                        </a:rPr>
                        <a:t>Medium (open but with obstacles)</a:t>
                      </a:r>
                      <a:endParaRPr sz="1000" b="0" i="0" spc="0" baseline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Lucida Sans Unicode"/>
                      </a:endParaRPr>
                    </a:p>
                  </a:txBody>
                  <a:tcPr marL="45662" marR="45662" marT="45662" marB="45662" anchor="ctr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</a:pPr>
                      <a:r>
                        <a:rPr lang="en-US" sz="1000" b="0" i="1" spc="0" baseline="0" dirty="0">
                          <a:solidFill>
                            <a:schemeClr val="tx2"/>
                          </a:solidFill>
                          <a:latin typeface="Roboto Light "/>
                          <a:ea typeface="Roboto Light" panose="02000000000000000000" pitchFamily="2" charset="0"/>
                          <a:cs typeface="Times New Roman"/>
                        </a:rPr>
                        <a:t>Office / Museum / Mall / Others</a:t>
                      </a:r>
                      <a:endParaRPr sz="1000" b="0" i="1" spc="0" baseline="0" dirty="0">
                        <a:solidFill>
                          <a:schemeClr val="tx2"/>
                        </a:solidFill>
                        <a:latin typeface="Roboto Light "/>
                        <a:ea typeface="Roboto Light" panose="02000000000000000000" pitchFamily="2" charset="0"/>
                        <a:cs typeface="Times New Roman"/>
                      </a:endParaRPr>
                    </a:p>
                  </a:txBody>
                  <a:tcPr marL="45662" marR="45662" marT="45662" marB="45662" anchor="ctr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45720" marR="45720" anchor="ctr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algn="l">
                        <a:lnSpc>
                          <a:spcPct val="114000"/>
                        </a:lnSpc>
                        <a:spcBef>
                          <a:spcPts val="300"/>
                        </a:spcBef>
                      </a:pPr>
                      <a:r>
                        <a:rPr lang="it-IT" sz="1000" b="0" i="0" spc="0" baseline="0" dirty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ucida Sans Unicode"/>
                        </a:rPr>
                        <a:t>Difficult (dynamic &amp; narrow)</a:t>
                      </a:r>
                      <a:endParaRPr sz="1000" b="0" i="0" spc="0" baseline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Lucida Sans Unicode"/>
                      </a:endParaRPr>
                    </a:p>
                  </a:txBody>
                  <a:tcPr marL="45662" marR="45662" marT="45662" marB="45662" anchor="ctr">
                    <a:lnL w="12700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14000"/>
                        </a:lnSpc>
                        <a:spcBef>
                          <a:spcPts val="0"/>
                        </a:spcBef>
                      </a:pPr>
                      <a:r>
                        <a:rPr lang="en-US" sz="1000" b="0" i="1" spc="0" baseline="0" dirty="0">
                          <a:solidFill>
                            <a:schemeClr val="tx2"/>
                          </a:solidFill>
                          <a:latin typeface="Roboto Light "/>
                          <a:ea typeface="Roboto Light" panose="02000000000000000000" pitchFamily="2" charset="0"/>
                          <a:cs typeface="Lucida Sans Unicode"/>
                        </a:rPr>
                        <a:t>Cafe / Supermarket / Warehouse / Others</a:t>
                      </a:r>
                    </a:p>
                  </a:txBody>
                  <a:tcPr marL="45662" marR="45662" marT="45662" marB="4566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algn="l">
                        <a:lnSpc>
                          <a:spcPct val="114000"/>
                        </a:lnSpc>
                        <a:spcBef>
                          <a:spcPts val="0"/>
                        </a:spcBef>
                      </a:pPr>
                      <a:endParaRPr lang="en-US" sz="1000" b="0" i="0" spc="0" baseline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Lucida Sans Unicode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2539657"/>
                  </a:ext>
                </a:extLst>
              </a:tr>
            </a:tbl>
          </a:graphicData>
        </a:graphic>
      </p:graphicFrame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AD2E8010-820E-F199-C2D0-D24DD20F9D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724370"/>
              </p:ext>
            </p:extLst>
          </p:nvPr>
        </p:nvGraphicFramePr>
        <p:xfrm>
          <a:off x="719093" y="2720217"/>
          <a:ext cx="6121492" cy="25972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30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0373">
                  <a:extLst>
                    <a:ext uri="{9D8B030D-6E8A-4147-A177-3AD203B41FA5}">
                      <a16:colId xmlns:a16="http://schemas.microsoft.com/office/drawing/2014/main" val="2738441855"/>
                    </a:ext>
                  </a:extLst>
                </a:gridCol>
                <a:gridCol w="1530373">
                  <a:extLst>
                    <a:ext uri="{9D8B030D-6E8A-4147-A177-3AD203B41FA5}">
                      <a16:colId xmlns:a16="http://schemas.microsoft.com/office/drawing/2014/main" val="2463035579"/>
                    </a:ext>
                  </a:extLst>
                </a:gridCol>
              </a:tblGrid>
              <a:tr h="288000">
                <a:tc gridSpan="2">
                  <a:txBody>
                    <a:bodyPr/>
                    <a:lstStyle/>
                    <a:p>
                      <a:pPr marL="0" algn="l">
                        <a:lnSpc>
                          <a:spcPct val="114000"/>
                        </a:lnSpc>
                        <a:spcBef>
                          <a:spcPts val="780"/>
                        </a:spcBef>
                      </a:pPr>
                      <a:r>
                        <a:rPr lang="en-US" sz="1000" b="0" i="0" spc="0" baseline="0">
                          <a:solidFill>
                            <a:schemeClr val="tx1"/>
                          </a:solidFill>
                          <a:latin typeface="Roboto Bold" panose="02000000000000000000" pitchFamily="2" charset="0"/>
                          <a:cs typeface="Arial Black"/>
                        </a:rPr>
                        <a:t>Environment details</a:t>
                      </a:r>
                      <a:endParaRPr lang="en-US" sz="1000" b="0" i="0" spc="0" baseline="0" dirty="0">
                        <a:solidFill>
                          <a:schemeClr val="tx1"/>
                        </a:solidFill>
                        <a:latin typeface="Roboto Bold" panose="02000000000000000000" pitchFamily="2" charset="0"/>
                        <a:cs typeface="Arial Black"/>
                      </a:endParaRPr>
                    </a:p>
                  </a:txBody>
                  <a:tcPr marL="45662" marR="45662" marT="45662" marB="45662" anchor="ctr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14000"/>
                        </a:lnSpc>
                        <a:spcBef>
                          <a:spcPts val="780"/>
                        </a:spcBef>
                      </a:pPr>
                      <a:endParaRPr lang="en-US" sz="1000" b="0" i="0" spc="0" baseline="0" dirty="0">
                        <a:solidFill>
                          <a:schemeClr val="tx1"/>
                        </a:solidFill>
                        <a:latin typeface="Roboto Bold" panose="02000000000000000000" pitchFamily="2" charset="0"/>
                        <a:cs typeface="Arial Black"/>
                      </a:endParaRPr>
                    </a:p>
                  </a:txBody>
                  <a:tcPr marL="45662" marR="45662" marT="45662" marB="45662" anchor="ctr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14000"/>
                        </a:lnSpc>
                        <a:spcBef>
                          <a:spcPts val="780"/>
                        </a:spcBef>
                      </a:pPr>
                      <a:endParaRPr lang="en-US" sz="1000" b="0" i="0" spc="0" baseline="0" dirty="0">
                        <a:solidFill>
                          <a:schemeClr val="tx1"/>
                        </a:solidFill>
                        <a:latin typeface="Roboto Bold" panose="02000000000000000000" pitchFamily="2" charset="0"/>
                        <a:cs typeface="Arial Black"/>
                      </a:endParaRPr>
                    </a:p>
                  </a:txBody>
                  <a:tcPr marL="45662" marR="45662" marT="45662" marB="45662" anchor="ctr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algn="l">
                        <a:lnSpc>
                          <a:spcPct val="114000"/>
                        </a:lnSpc>
                        <a:spcBef>
                          <a:spcPts val="705"/>
                        </a:spcBef>
                      </a:pPr>
                      <a:r>
                        <a:rPr lang="en-US" sz="1000" b="0" i="0" spc="0" baseline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Arial Black"/>
                        </a:rPr>
                        <a:t>Cleanable floor area</a:t>
                      </a:r>
                      <a:endParaRPr sz="1000" b="0" i="0" spc="0" baseline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Arial Black"/>
                      </a:endParaRPr>
                    </a:p>
                  </a:txBody>
                  <a:tcPr marL="45662" marR="45662" marT="45662" marB="45662" anchor="ctr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</a:pPr>
                      <a:endParaRPr sz="1000" b="0" i="1" spc="0" baseline="0" dirty="0">
                        <a:solidFill>
                          <a:schemeClr val="tx2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Times New Roman"/>
                      </a:endParaRPr>
                    </a:p>
                  </a:txBody>
                  <a:tcPr marL="45662" marR="45662" marT="45662" marB="45662" anchor="ctr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14000"/>
                        </a:lnSpc>
                        <a:spcBef>
                          <a:spcPts val="705"/>
                        </a:spcBef>
                      </a:pPr>
                      <a:r>
                        <a:rPr lang="en-US" sz="1000" b="0" i="0" spc="0" baseline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Arial Black"/>
                        </a:rPr>
                        <a:t>Can paste stickers </a:t>
                      </a:r>
                      <a:br>
                        <a:rPr lang="en-US" sz="1000" b="0" i="0" spc="0" baseline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Arial Black"/>
                        </a:rPr>
                      </a:br>
                      <a:r>
                        <a:rPr lang="en-US" sz="1000" b="0" i="0" spc="0" baseline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Arial Black"/>
                        </a:rPr>
                        <a:t>on the floor</a:t>
                      </a:r>
                      <a:endParaRPr sz="1000" b="0" i="0" spc="0" baseline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Arial Black"/>
                      </a:endParaRPr>
                    </a:p>
                  </a:txBody>
                  <a:tcPr marL="45662" marR="45662" marT="45662" marB="45662" anchor="ctr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</a:pPr>
                      <a:r>
                        <a:rPr lang="en-US" sz="1000" b="0" i="1" spc="0" baseline="0">
                          <a:solidFill>
                            <a:schemeClr val="tx2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Times New Roman"/>
                        </a:rPr>
                        <a:t>Yes / No</a:t>
                      </a:r>
                      <a:endParaRPr sz="1000" b="0" i="1" spc="0" baseline="0" dirty="0">
                        <a:solidFill>
                          <a:schemeClr val="tx2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Times New Roman"/>
                      </a:endParaRPr>
                    </a:p>
                  </a:txBody>
                  <a:tcPr marL="45662" marR="45662" marT="45662" marB="45662" anchor="ctr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algn="l">
                        <a:lnSpc>
                          <a:spcPct val="114000"/>
                        </a:lnSpc>
                        <a:spcBef>
                          <a:spcPts val="730"/>
                        </a:spcBef>
                      </a:pPr>
                      <a:r>
                        <a:rPr lang="en-US" sz="1000" b="0" i="0" spc="0" baseline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Arial Black"/>
                        </a:rPr>
                        <a:t>Number of sections/</a:t>
                      </a:r>
                      <a:br>
                        <a:rPr lang="en-US" sz="1000" b="0" i="0" spc="0" baseline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Arial Black"/>
                        </a:rPr>
                      </a:br>
                      <a:r>
                        <a:rPr lang="en-US" sz="1000" b="0" i="0" spc="0" baseline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Arial Black"/>
                        </a:rPr>
                        <a:t>rooms to map</a:t>
                      </a:r>
                      <a:endParaRPr sz="1000" b="0" i="0" spc="0" baseline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Lucida Sans Unicode"/>
                      </a:endParaRPr>
                    </a:p>
                  </a:txBody>
                  <a:tcPr marL="45662" marR="45662" marT="45662" marB="45662" anchor="ctr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</a:pPr>
                      <a:endParaRPr sz="1000" b="0" i="1" spc="0" baseline="0" dirty="0">
                        <a:solidFill>
                          <a:schemeClr val="tx2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Times New Roman"/>
                      </a:endParaRPr>
                    </a:p>
                  </a:txBody>
                  <a:tcPr marL="45662" marR="45662" marT="45662" marB="45662" anchor="ctr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14000"/>
                        </a:lnSpc>
                        <a:spcBef>
                          <a:spcPts val="730"/>
                        </a:spcBef>
                      </a:pPr>
                      <a:r>
                        <a:rPr lang="en-US" sz="1000" b="0" i="0" spc="0" baseline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Arial Black"/>
                        </a:rPr>
                        <a:t>Pre-sweep required</a:t>
                      </a:r>
                      <a:endParaRPr sz="1000" b="0" i="0" spc="0" baseline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Lucida Sans Unicode"/>
                      </a:endParaRPr>
                    </a:p>
                  </a:txBody>
                  <a:tcPr marL="45662" marR="45662" marT="45662" marB="45662" anchor="ctr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</a:pPr>
                      <a:r>
                        <a:rPr lang="en-US" sz="1000" b="0" i="1" spc="0" baseline="0">
                          <a:solidFill>
                            <a:schemeClr val="tx2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Times New Roman"/>
                        </a:rPr>
                        <a:t>Yes / No</a:t>
                      </a:r>
                      <a:endParaRPr lang="en-US" sz="1000" b="0" i="1" spc="0" baseline="0" dirty="0">
                        <a:solidFill>
                          <a:schemeClr val="tx2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Times New Roman"/>
                      </a:endParaRPr>
                    </a:p>
                  </a:txBody>
                  <a:tcPr marL="45662" marR="45662" marT="45662" marB="45662" anchor="ctr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algn="l">
                        <a:lnSpc>
                          <a:spcPct val="114000"/>
                        </a:lnSpc>
                        <a:spcBef>
                          <a:spcPts val="300"/>
                        </a:spcBef>
                      </a:pPr>
                      <a:r>
                        <a:rPr lang="en-US" sz="1000" b="0" i="0" spc="0" baseline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ucida Sans Unicode"/>
                        </a:rPr>
                        <a:t>Smallest cleaning aisle width </a:t>
                      </a:r>
                      <a:r>
                        <a:rPr lang="en-US" sz="1000" b="0" i="0" spc="0" baseline="0">
                          <a:solidFill>
                            <a:schemeClr val="tx2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ucida Sans Unicode"/>
                        </a:rPr>
                        <a:t>(ref. table 1-10)</a:t>
                      </a:r>
                      <a:endParaRPr sz="1000" b="0" i="0" spc="0" baseline="0" dirty="0">
                        <a:solidFill>
                          <a:schemeClr val="tx2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Lucida Sans Unicode"/>
                      </a:endParaRPr>
                    </a:p>
                  </a:txBody>
                  <a:tcPr marL="45662" marR="45662" marT="45662" marB="45662" anchor="ctr">
                    <a:lnL w="12700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14000"/>
                        </a:lnSpc>
                        <a:spcBef>
                          <a:spcPts val="0"/>
                        </a:spcBef>
                      </a:pPr>
                      <a:endParaRPr lang="en-US" sz="1000" b="0" i="1" spc="0" baseline="0" dirty="0">
                        <a:solidFill>
                          <a:schemeClr val="tx2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Lucida Sans Unicode"/>
                      </a:endParaRPr>
                    </a:p>
                  </a:txBody>
                  <a:tcPr marL="45662" marR="45662" marT="45662" marB="4566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14000"/>
                        </a:lnSpc>
                        <a:spcBef>
                          <a:spcPts val="300"/>
                        </a:spcBef>
                      </a:pPr>
                      <a:r>
                        <a:rPr lang="en-US" sz="1000" b="0" i="0" spc="0" baseline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ucida Sans Unicode"/>
                        </a:rPr>
                        <a:t>Usage of acid / bleach</a:t>
                      </a:r>
                      <a:endParaRPr sz="1000" b="0" i="0" spc="0" baseline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Lucida Sans Unicode"/>
                      </a:endParaRPr>
                    </a:p>
                  </a:txBody>
                  <a:tcPr marL="45662" marR="45662" marT="45662" marB="4566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</a:pPr>
                      <a:r>
                        <a:rPr lang="en-US" sz="1000" b="0" i="1" spc="0" baseline="0">
                          <a:solidFill>
                            <a:schemeClr val="tx2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Times New Roman"/>
                        </a:rPr>
                        <a:t>Yes / No</a:t>
                      </a:r>
                      <a:endParaRPr lang="en-US" sz="1000" b="0" i="1" spc="0" baseline="0" dirty="0">
                        <a:solidFill>
                          <a:schemeClr val="tx2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Times New Roman"/>
                      </a:endParaRPr>
                    </a:p>
                  </a:txBody>
                  <a:tcPr marL="45662" marR="45662" marT="45662" marB="4566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253965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algn="l">
                        <a:lnSpc>
                          <a:spcPct val="114000"/>
                        </a:lnSpc>
                        <a:spcBef>
                          <a:spcPts val="300"/>
                        </a:spcBef>
                      </a:pPr>
                      <a:r>
                        <a:rPr lang="en-US" sz="1000" b="0" i="0" spc="0" baseline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ucida Sans Unicode"/>
                        </a:rPr>
                        <a:t>Is there 4G reception</a:t>
                      </a:r>
                      <a:endParaRPr lang="en-US" sz="1000" b="0" i="0" spc="0" baseline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Lucida Sans Unicode"/>
                      </a:endParaRPr>
                    </a:p>
                  </a:txBody>
                  <a:tcPr marL="45662" marR="45662" marT="45662" marB="45662" anchor="ctr">
                    <a:lnL w="12700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14000"/>
                        </a:lnSpc>
                        <a:spcBef>
                          <a:spcPts val="0"/>
                        </a:spcBef>
                      </a:pPr>
                      <a:r>
                        <a:rPr lang="en-US" sz="1000" b="0" i="1" spc="0" baseline="0">
                          <a:solidFill>
                            <a:schemeClr val="tx2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ucida Sans Unicode"/>
                        </a:rPr>
                        <a:t>Strong / Medium / None</a:t>
                      </a:r>
                      <a:endParaRPr lang="en-US" sz="1000" b="0" i="1" spc="0" baseline="0" dirty="0">
                        <a:solidFill>
                          <a:schemeClr val="tx2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Lucida Sans Unicode"/>
                      </a:endParaRPr>
                    </a:p>
                  </a:txBody>
                  <a:tcPr marL="45662" marR="45662" marT="45662" marB="4566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14000"/>
                        </a:lnSpc>
                        <a:spcBef>
                          <a:spcPts val="300"/>
                        </a:spcBef>
                      </a:pPr>
                      <a:r>
                        <a:rPr lang="en-US" sz="1000" b="0" i="0" spc="0" baseline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ucida Sans Unicode"/>
                        </a:rPr>
                        <a:t>How dirty is the floor &amp; type of debris to clean </a:t>
                      </a:r>
                      <a:r>
                        <a:rPr lang="en-US" sz="1000" b="0" i="0" spc="0" baseline="0">
                          <a:solidFill>
                            <a:schemeClr val="tx2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ucida Sans Unicode"/>
                        </a:rPr>
                        <a:t>(e.g. grease, food)</a:t>
                      </a:r>
                      <a:endParaRPr lang="en-US" sz="1000" b="0" i="0" spc="0" baseline="0" dirty="0">
                        <a:solidFill>
                          <a:schemeClr val="tx2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Lucida Sans Unicode"/>
                      </a:endParaRPr>
                    </a:p>
                  </a:txBody>
                  <a:tcPr marL="45662" marR="45662" marT="45662" marB="4566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14000"/>
                        </a:lnSpc>
                        <a:spcBef>
                          <a:spcPts val="0"/>
                        </a:spcBef>
                      </a:pPr>
                      <a:endParaRPr lang="en-US" sz="1000" b="0" i="1" spc="0" baseline="0" dirty="0">
                        <a:solidFill>
                          <a:schemeClr val="tx2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Lucida Sans Unicode"/>
                      </a:endParaRPr>
                    </a:p>
                  </a:txBody>
                  <a:tcPr marL="45662" marR="45662" marT="45662" marB="4566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16689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algn="l">
                        <a:lnSpc>
                          <a:spcPct val="114000"/>
                        </a:lnSpc>
                        <a:spcBef>
                          <a:spcPts val="300"/>
                        </a:spcBef>
                      </a:pPr>
                      <a:r>
                        <a:rPr lang="en-US" sz="1000" b="0" i="0" spc="0" baseline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ucida Sans Unicode"/>
                        </a:rPr>
                        <a:t>Time of day that robot can clean</a:t>
                      </a:r>
                      <a:endParaRPr lang="en-US" sz="1000" b="0" i="0" spc="0" baseline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Lucida Sans Unicode"/>
                      </a:endParaRPr>
                    </a:p>
                  </a:txBody>
                  <a:tcPr marL="45662" marR="45662" marT="45662" marB="45662" anchor="ctr">
                    <a:lnL w="12700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14000"/>
                        </a:lnSpc>
                        <a:spcBef>
                          <a:spcPts val="0"/>
                        </a:spcBef>
                      </a:pPr>
                      <a:endParaRPr lang="en-US" sz="1000" b="0" i="1" spc="0" baseline="0" dirty="0">
                        <a:solidFill>
                          <a:schemeClr val="tx2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Lucida Sans Unicode"/>
                      </a:endParaRPr>
                    </a:p>
                  </a:txBody>
                  <a:tcPr marL="45662" marR="45662" marT="45662" marB="4566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14000"/>
                        </a:lnSpc>
                        <a:spcBef>
                          <a:spcPts val="300"/>
                        </a:spcBef>
                      </a:pPr>
                      <a:endParaRPr lang="en-US" sz="1000" b="0" i="0" spc="0" baseline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Lucida Sans Unicode"/>
                      </a:endParaRPr>
                    </a:p>
                  </a:txBody>
                  <a:tcPr marL="45662" marR="45662" marT="45662" marB="4566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14000"/>
                        </a:lnSpc>
                        <a:spcBef>
                          <a:spcPts val="0"/>
                        </a:spcBef>
                      </a:pPr>
                      <a:endParaRPr lang="en-US" sz="1000" b="0" i="1" spc="0" baseline="0" dirty="0">
                        <a:solidFill>
                          <a:schemeClr val="tx2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Lucida Sans Unicode"/>
                      </a:endParaRPr>
                    </a:p>
                  </a:txBody>
                  <a:tcPr marL="45662" marR="45662" marT="45662" marB="4566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2551604"/>
                  </a:ext>
                </a:extLst>
              </a:tr>
            </a:tbl>
          </a:graphicData>
        </a:graphic>
      </p:graphicFrame>
      <p:graphicFrame>
        <p:nvGraphicFramePr>
          <p:cNvPr id="12" name="object 2">
            <a:extLst>
              <a:ext uri="{FF2B5EF4-FFF2-40B4-BE49-F238E27FC236}">
                <a16:creationId xmlns:a16="http://schemas.microsoft.com/office/drawing/2014/main" id="{DE3102D4-ACC2-0CBF-D0FB-7B91182C9D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974197"/>
              </p:ext>
            </p:extLst>
          </p:nvPr>
        </p:nvGraphicFramePr>
        <p:xfrm>
          <a:off x="719092" y="5599762"/>
          <a:ext cx="6121488" cy="316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35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5641">
                  <a:extLst>
                    <a:ext uri="{9D8B030D-6E8A-4147-A177-3AD203B41FA5}">
                      <a16:colId xmlns:a16="http://schemas.microsoft.com/office/drawing/2014/main" val="2738441855"/>
                    </a:ext>
                  </a:extLst>
                </a:gridCol>
                <a:gridCol w="425103">
                  <a:extLst>
                    <a:ext uri="{9D8B030D-6E8A-4147-A177-3AD203B41FA5}">
                      <a16:colId xmlns:a16="http://schemas.microsoft.com/office/drawing/2014/main" val="2463035579"/>
                    </a:ext>
                  </a:extLst>
                </a:gridCol>
              </a:tblGrid>
              <a:tr h="288000">
                <a:tc gridSpan="2">
                  <a:txBody>
                    <a:bodyPr/>
                    <a:lstStyle/>
                    <a:p>
                      <a:pPr marL="0" algn="l">
                        <a:lnSpc>
                          <a:spcPct val="114000"/>
                        </a:lnSpc>
                        <a:spcBef>
                          <a:spcPts val="780"/>
                        </a:spcBef>
                      </a:pPr>
                      <a:r>
                        <a:rPr lang="en-US" sz="1000" b="0" i="0" spc="0" baseline="0" dirty="0">
                          <a:solidFill>
                            <a:schemeClr val="tx1"/>
                          </a:solidFill>
                          <a:latin typeface="Roboto Bold" panose="02000000000000000000" pitchFamily="2" charset="0"/>
                          <a:cs typeface="Arial Black"/>
                        </a:rPr>
                        <a:t>Mark out any identified challenges</a:t>
                      </a:r>
                    </a:p>
                  </a:txBody>
                  <a:tcPr marL="45662" marR="45662" marT="45662" marB="45662" anchor="ctr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14000"/>
                        </a:lnSpc>
                        <a:spcBef>
                          <a:spcPts val="780"/>
                        </a:spcBef>
                      </a:pPr>
                      <a:endParaRPr lang="en-US" sz="1000" b="0" i="0" spc="0" baseline="0" dirty="0">
                        <a:solidFill>
                          <a:schemeClr val="tx1"/>
                        </a:solidFill>
                        <a:latin typeface="Roboto Bold" panose="02000000000000000000" pitchFamily="2" charset="0"/>
                        <a:cs typeface="Arial Black"/>
                      </a:endParaRPr>
                    </a:p>
                  </a:txBody>
                  <a:tcPr marL="45662" marR="45662" marT="45662" marB="45662" anchor="ctr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14000"/>
                        </a:lnSpc>
                        <a:spcBef>
                          <a:spcPts val="780"/>
                        </a:spcBef>
                      </a:pPr>
                      <a:endParaRPr lang="en-US" sz="1000" b="0" i="0" spc="0" baseline="0" dirty="0">
                        <a:solidFill>
                          <a:schemeClr val="tx1"/>
                        </a:solidFill>
                        <a:latin typeface="Roboto Bold" panose="02000000000000000000" pitchFamily="2" charset="0"/>
                        <a:cs typeface="Arial Black"/>
                      </a:endParaRPr>
                    </a:p>
                  </a:txBody>
                  <a:tcPr marL="45662" marR="45662" marT="45662" marB="45662" anchor="ctr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 gridSpan="2">
                  <a:txBody>
                    <a:bodyPr/>
                    <a:lstStyle/>
                    <a:p>
                      <a:pPr marL="0" algn="l">
                        <a:lnSpc>
                          <a:spcPct val="114000"/>
                        </a:lnSpc>
                        <a:spcBef>
                          <a:spcPts val="705"/>
                        </a:spcBef>
                      </a:pPr>
                      <a:r>
                        <a:rPr lang="en-US" sz="1200" b="0" i="0" spc="0" baseline="0" dirty="0">
                          <a:solidFill>
                            <a:srgbClr val="38AFD9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Arial Black"/>
                        </a:rPr>
                        <a:t>Red flags for robots (ref</a:t>
                      </a:r>
                      <a:r>
                        <a:rPr lang="en-US" sz="1200" b="0" i="0" spc="0" baseline="0">
                          <a:solidFill>
                            <a:srgbClr val="38AFD9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Arial Black"/>
                        </a:rPr>
                        <a:t>. table 3</a:t>
                      </a:r>
                      <a:r>
                        <a:rPr lang="en-US" sz="1200" b="0" i="0" spc="0" baseline="0" dirty="0">
                          <a:solidFill>
                            <a:srgbClr val="38AFD9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Arial Black"/>
                        </a:rPr>
                        <a:t>)</a:t>
                      </a:r>
                      <a:endParaRPr sz="1200" b="0" i="0" spc="0" baseline="0" dirty="0">
                        <a:solidFill>
                          <a:srgbClr val="38AFD9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Arial Black"/>
                      </a:endParaRPr>
                    </a:p>
                  </a:txBody>
                  <a:tcPr marL="45662" marR="45662" marT="45662" marB="45662" anchor="ctr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</a:pPr>
                      <a:endParaRPr sz="1000" b="0" i="0" spc="0" baseline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Times New Roman"/>
                      </a:endParaRPr>
                    </a:p>
                  </a:txBody>
                  <a:tcPr marL="45720" marR="45720" anchor="ctr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l">
                        <a:lnSpc>
                          <a:spcPct val="114000"/>
                        </a:lnSpc>
                        <a:spcBef>
                          <a:spcPts val="705"/>
                        </a:spcBef>
                      </a:pPr>
                      <a:r>
                        <a:rPr lang="en-US" sz="1200" b="0" i="0" spc="0" baseline="0">
                          <a:solidFill>
                            <a:srgbClr val="38AFD9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Arial Black"/>
                        </a:rPr>
                        <a:t>To set </a:t>
                      </a:r>
                      <a:r>
                        <a:rPr lang="en-US" sz="1200" b="0" i="0" spc="0" baseline="0" dirty="0">
                          <a:solidFill>
                            <a:srgbClr val="38AFD9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Arial Black"/>
                        </a:rPr>
                        <a:t>as restricted zone (</a:t>
                      </a:r>
                      <a:r>
                        <a:rPr lang="en-US" sz="1200" b="0" i="0" spc="0" baseline="0">
                          <a:solidFill>
                            <a:srgbClr val="38AFD9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Arial Black"/>
                        </a:rPr>
                        <a:t>ref. table 4</a:t>
                      </a:r>
                      <a:r>
                        <a:rPr lang="en-US" sz="1200" b="0" i="0" spc="0" baseline="0" dirty="0">
                          <a:solidFill>
                            <a:srgbClr val="38AFD9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Arial Black"/>
                        </a:rPr>
                        <a:t>)</a:t>
                      </a:r>
                      <a:endParaRPr sz="1200" b="0" i="0" spc="0" baseline="0" dirty="0">
                        <a:solidFill>
                          <a:srgbClr val="38AFD9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Times New Roman"/>
                      </a:endParaRPr>
                    </a:p>
                  </a:txBody>
                  <a:tcPr marL="45662" marR="45662" marT="45662" marB="45662" anchor="ctr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45720" marR="45720" anchor="ctr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algn="l">
                        <a:lnSpc>
                          <a:spcPct val="114000"/>
                        </a:lnSpc>
                        <a:spcBef>
                          <a:spcPts val="730"/>
                        </a:spcBef>
                      </a:pPr>
                      <a:r>
                        <a:rPr lang="en-US" sz="1000" b="0" i="0" spc="0" baseline="0" dirty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Arial Black"/>
                        </a:rPr>
                        <a:t>Flammable / corrosive liquids</a:t>
                      </a:r>
                      <a:endParaRPr sz="1000" b="0" i="0" spc="0" baseline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Lucida Sans Unicode"/>
                      </a:endParaRPr>
                    </a:p>
                  </a:txBody>
                  <a:tcPr marL="45662" marR="45662" marT="45662" marB="45662" anchor="ctr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en-US" sz="1000" b="0" i="0" spc="0" baseline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Times New Roman"/>
                        </a:rPr>
                        <a:t>•</a:t>
                      </a:r>
                      <a:endParaRPr sz="1000" b="0" i="0" spc="0" baseline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Times New Roman"/>
                      </a:endParaRPr>
                    </a:p>
                  </a:txBody>
                  <a:tcPr marL="45662" marR="45662" marT="45662" marB="45662" anchor="ctr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14000"/>
                        </a:lnSpc>
                        <a:spcBef>
                          <a:spcPts val="730"/>
                        </a:spcBef>
                      </a:pPr>
                      <a:r>
                        <a:rPr lang="en-US" sz="1000" b="0" i="0" spc="0" baseline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ucida Sans Unicode"/>
                        </a:rPr>
                        <a:t>Slopes</a:t>
                      </a:r>
                      <a:endParaRPr sz="1000" b="0" i="0" spc="0" baseline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Lucida Sans Unicode"/>
                      </a:endParaRPr>
                    </a:p>
                  </a:txBody>
                  <a:tcPr marL="45662" marR="45662" marT="45662" marB="45662" anchor="ctr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en-US" sz="1000" b="0" i="0" spc="0" baseline="0" dirty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Times New Roman"/>
                        </a:rPr>
                        <a:t>•</a:t>
                      </a:r>
                      <a:endParaRPr sz="1000" b="0" i="0" spc="0" baseline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Times New Roman"/>
                      </a:endParaRPr>
                    </a:p>
                  </a:txBody>
                  <a:tcPr marL="45662" marR="45662" marT="45662" marB="45662" anchor="ctr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algn="l">
                        <a:lnSpc>
                          <a:spcPct val="114000"/>
                        </a:lnSpc>
                        <a:spcBef>
                          <a:spcPts val="300"/>
                        </a:spcBef>
                      </a:pPr>
                      <a:r>
                        <a:rPr lang="en-US" sz="1000" b="0" i="0" spc="0" baseline="0" dirty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ucida Sans Unicode"/>
                        </a:rPr>
                        <a:t>Layout changes frequently</a:t>
                      </a:r>
                      <a:endParaRPr sz="1000" b="0" i="0" spc="0" baseline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Lucida Sans Unicode"/>
                      </a:endParaRPr>
                    </a:p>
                  </a:txBody>
                  <a:tcPr marL="45662" marR="45662" marT="45662" marB="45662" anchor="ctr">
                    <a:lnL w="12700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4000"/>
                        </a:lnSpc>
                        <a:spcBef>
                          <a:spcPts val="0"/>
                        </a:spcBef>
                      </a:pPr>
                      <a:endParaRPr lang="en-US" sz="1000" b="0" i="0" spc="0" baseline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Lucida Sans Unicode"/>
                      </a:endParaRPr>
                    </a:p>
                  </a:txBody>
                  <a:tcPr marL="45662" marR="45662" marT="45662" marB="4566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14000"/>
                        </a:lnSpc>
                        <a:spcBef>
                          <a:spcPts val="300"/>
                        </a:spcBef>
                      </a:pPr>
                      <a:r>
                        <a:rPr lang="en-US" sz="1000" b="0" i="0" spc="0" baseline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ucida Sans Unicode"/>
                        </a:rPr>
                        <a:t>Stairs and escalators</a:t>
                      </a:r>
                      <a:endParaRPr sz="1000" b="0" i="0" spc="0" baseline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Lucida Sans Unicode"/>
                      </a:endParaRPr>
                    </a:p>
                  </a:txBody>
                  <a:tcPr marL="45662" marR="45662" marT="45662" marB="4566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4000"/>
                        </a:lnSpc>
                        <a:spcBef>
                          <a:spcPts val="0"/>
                        </a:spcBef>
                      </a:pPr>
                      <a:endParaRPr lang="en-US" sz="1000" b="0" i="0" spc="0" baseline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Lucida Sans Unicode"/>
                      </a:endParaRPr>
                    </a:p>
                  </a:txBody>
                  <a:tcPr marL="45662" marR="45662" marT="45662" marB="4566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253965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algn="l">
                        <a:lnSpc>
                          <a:spcPct val="114000"/>
                        </a:lnSpc>
                        <a:spcBef>
                          <a:spcPts val="300"/>
                        </a:spcBef>
                      </a:pPr>
                      <a:r>
                        <a:rPr lang="en-US" sz="1000" b="0" i="0" spc="0" baseline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ucida Sans Unicode"/>
                        </a:rPr>
                        <a:t>Strong reflection on </a:t>
                      </a:r>
                      <a:r>
                        <a:rPr lang="en-US" sz="1000" b="0" i="0" spc="0" baseline="0" dirty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ucida Sans Unicode"/>
                        </a:rPr>
                        <a:t>the ground</a:t>
                      </a:r>
                    </a:p>
                  </a:txBody>
                  <a:tcPr marL="45662" marR="45662" marT="45662" marB="45662" anchor="ctr">
                    <a:lnL w="12700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4000"/>
                        </a:lnSpc>
                        <a:spcBef>
                          <a:spcPts val="0"/>
                        </a:spcBef>
                      </a:pPr>
                      <a:endParaRPr lang="en-US" sz="1000" b="0" i="0" spc="0" baseline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Lucida Sans Unicode"/>
                      </a:endParaRPr>
                    </a:p>
                  </a:txBody>
                  <a:tcPr marL="45662" marR="45662" marT="45662" marB="4566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14000"/>
                        </a:lnSpc>
                        <a:spcBef>
                          <a:spcPts val="300"/>
                        </a:spcBef>
                      </a:pPr>
                      <a:r>
                        <a:rPr lang="en-US" sz="1000" b="0" i="0" spc="0" baseline="0" dirty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ucida Sans Unicode"/>
                        </a:rPr>
                        <a:t>Cliff, Edges, Drains</a:t>
                      </a:r>
                    </a:p>
                  </a:txBody>
                  <a:tcPr marL="45662" marR="45662" marT="45662" marB="4566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4000"/>
                        </a:lnSpc>
                        <a:spcBef>
                          <a:spcPts val="0"/>
                        </a:spcBef>
                      </a:pPr>
                      <a:endParaRPr lang="en-US" sz="1000" b="0" i="0" spc="0" baseline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Lucida Sans Unicode"/>
                      </a:endParaRPr>
                    </a:p>
                  </a:txBody>
                  <a:tcPr marL="45662" marR="45662" marT="45662" marB="4566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16689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algn="l">
                        <a:lnSpc>
                          <a:spcPct val="114000"/>
                        </a:lnSpc>
                        <a:spcBef>
                          <a:spcPts val="300"/>
                        </a:spcBef>
                      </a:pPr>
                      <a:r>
                        <a:rPr lang="en-US" sz="1000" b="0" i="0" spc="0" baseline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ucida Sans Unicode"/>
                        </a:rPr>
                        <a:t>Fast moving objects</a:t>
                      </a:r>
                      <a:endParaRPr lang="en-US" sz="1000" b="0" i="0" spc="0" baseline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Lucida Sans Unicode"/>
                      </a:endParaRPr>
                    </a:p>
                  </a:txBody>
                  <a:tcPr marL="45662" marR="45662" marT="45662" marB="45662" anchor="ctr">
                    <a:lnL w="12700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4000"/>
                        </a:lnSpc>
                        <a:spcBef>
                          <a:spcPts val="0"/>
                        </a:spcBef>
                      </a:pPr>
                      <a:endParaRPr lang="en-US" sz="1000" b="0" i="0" spc="0" baseline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Lucida Sans Unicode"/>
                      </a:endParaRPr>
                    </a:p>
                  </a:txBody>
                  <a:tcPr marL="45662" marR="45662" marT="45662" marB="4566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14000"/>
                        </a:lnSpc>
                        <a:spcBef>
                          <a:spcPts val="300"/>
                        </a:spcBef>
                      </a:pPr>
                      <a:r>
                        <a:rPr lang="en-US" sz="1000" b="0" i="0" spc="0" baseline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ucida Sans Unicode"/>
                        </a:rPr>
                        <a:t>Glass doors, walls, curtains</a:t>
                      </a:r>
                      <a:endParaRPr lang="en-US" sz="1000" b="0" i="0" spc="0" baseline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Lucida Sans Unicode"/>
                      </a:endParaRPr>
                    </a:p>
                  </a:txBody>
                  <a:tcPr marL="45662" marR="45662" marT="45662" marB="4566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4000"/>
                        </a:lnSpc>
                        <a:spcBef>
                          <a:spcPts val="0"/>
                        </a:spcBef>
                      </a:pPr>
                      <a:endParaRPr lang="en-US" sz="1000" b="0" i="0" spc="0" baseline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Lucida Sans Unicode"/>
                      </a:endParaRPr>
                    </a:p>
                  </a:txBody>
                  <a:tcPr marL="45662" marR="45662" marT="45662" marB="4566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25516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algn="l">
                        <a:lnSpc>
                          <a:spcPct val="114000"/>
                        </a:lnSpc>
                        <a:spcBef>
                          <a:spcPts val="300"/>
                        </a:spcBef>
                      </a:pPr>
                      <a:r>
                        <a:rPr lang="nl-NL" sz="1000" b="0" i="0" spc="0" baseline="0" dirty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ucida Sans Unicode"/>
                        </a:rPr>
                        <a:t>Door </a:t>
                      </a:r>
                      <a:r>
                        <a:rPr lang="nl-NL" sz="1000" b="0" i="0" spc="0" baseline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ucida Sans Unicode"/>
                        </a:rPr>
                        <a:t>/ Aisles &lt; </a:t>
                      </a:r>
                      <a:r>
                        <a:rPr lang="nl-NL" sz="1000" b="0" i="0" spc="0" baseline="0" dirty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ucida Sans Unicode"/>
                        </a:rPr>
                        <a:t>robot min door width</a:t>
                      </a:r>
                      <a:endParaRPr lang="en-US" sz="1000" b="0" i="0" spc="0" baseline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Lucida Sans Unicode"/>
                      </a:endParaRPr>
                    </a:p>
                  </a:txBody>
                  <a:tcPr marL="45662" marR="45662" marT="45662" marB="45662" anchor="ctr">
                    <a:lnL w="12700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4000"/>
                        </a:lnSpc>
                        <a:spcBef>
                          <a:spcPts val="0"/>
                        </a:spcBef>
                      </a:pPr>
                      <a:endParaRPr lang="en-US" sz="1000" b="0" i="0" spc="0" baseline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Lucida Sans Unicode"/>
                      </a:endParaRPr>
                    </a:p>
                  </a:txBody>
                  <a:tcPr marL="45662" marR="45662" marT="45662" marB="4566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14000"/>
                        </a:lnSpc>
                        <a:spcBef>
                          <a:spcPts val="300"/>
                        </a:spcBef>
                      </a:pPr>
                      <a:r>
                        <a:rPr lang="en-US" sz="1000" b="0" i="0" spc="0" baseline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ucida Sans Unicode"/>
                        </a:rPr>
                        <a:t>Loose cables</a:t>
                      </a:r>
                      <a:endParaRPr lang="en-US" sz="1000" b="0" i="0" spc="0" baseline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Lucida Sans Unicode"/>
                      </a:endParaRPr>
                    </a:p>
                  </a:txBody>
                  <a:tcPr marL="45662" marR="45662" marT="45662" marB="4566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4000"/>
                        </a:lnSpc>
                        <a:spcBef>
                          <a:spcPts val="0"/>
                        </a:spcBef>
                      </a:pPr>
                      <a:endParaRPr lang="en-US" sz="1000" b="0" i="0" spc="0" baseline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Lucida Sans Unicode"/>
                      </a:endParaRPr>
                    </a:p>
                  </a:txBody>
                  <a:tcPr marL="45662" marR="45662" marT="45662" marB="4566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495284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algn="l">
                        <a:lnSpc>
                          <a:spcPct val="114000"/>
                        </a:lnSpc>
                        <a:spcBef>
                          <a:spcPts val="300"/>
                        </a:spcBef>
                      </a:pPr>
                      <a:endParaRPr lang="en-US" sz="1000" b="0" i="0" spc="0" baseline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Lucida Sans Unicode"/>
                      </a:endParaRPr>
                    </a:p>
                  </a:txBody>
                  <a:tcPr marL="45662" marR="45662" marT="45662" marB="45662" anchor="ctr">
                    <a:lnL w="12700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4000"/>
                        </a:lnSpc>
                        <a:spcBef>
                          <a:spcPts val="0"/>
                        </a:spcBef>
                      </a:pPr>
                      <a:endParaRPr lang="en-US" sz="1000" b="0" i="0" spc="0" baseline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Lucida Sans Unicode"/>
                      </a:endParaRPr>
                    </a:p>
                  </a:txBody>
                  <a:tcPr marL="45662" marR="45662" marT="45662" marB="4566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14000"/>
                        </a:lnSpc>
                        <a:spcBef>
                          <a:spcPts val="300"/>
                        </a:spcBef>
                      </a:pPr>
                      <a:r>
                        <a:rPr lang="en-US" sz="1000" b="0" i="0" spc="0" baseline="0" dirty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ucida Sans Unicode"/>
                        </a:rPr>
                        <a:t>Carpet areas</a:t>
                      </a:r>
                    </a:p>
                  </a:txBody>
                  <a:tcPr marL="45662" marR="45662" marT="45662" marB="4566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4000"/>
                        </a:lnSpc>
                        <a:spcBef>
                          <a:spcPts val="0"/>
                        </a:spcBef>
                      </a:pPr>
                      <a:endParaRPr lang="en-US" sz="1000" b="0" i="0" spc="0" baseline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Lucida Sans Unicode"/>
                      </a:endParaRPr>
                    </a:p>
                  </a:txBody>
                  <a:tcPr marL="45662" marR="45662" marT="45662" marB="4566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849758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algn="l">
                        <a:lnSpc>
                          <a:spcPct val="114000"/>
                        </a:lnSpc>
                        <a:spcBef>
                          <a:spcPts val="300"/>
                        </a:spcBef>
                      </a:pPr>
                      <a:endParaRPr lang="en-US" sz="1000" b="0" i="0" spc="0" baseline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Lucida Sans Unicode"/>
                      </a:endParaRPr>
                    </a:p>
                  </a:txBody>
                  <a:tcPr marL="45662" marR="45662" marT="45662" marB="45662" anchor="ctr">
                    <a:lnL w="12700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4000"/>
                        </a:lnSpc>
                        <a:spcBef>
                          <a:spcPts val="0"/>
                        </a:spcBef>
                      </a:pPr>
                      <a:endParaRPr lang="en-US" sz="1000" b="0" i="0" spc="0" baseline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Lucida Sans Unicode"/>
                      </a:endParaRPr>
                    </a:p>
                  </a:txBody>
                  <a:tcPr marL="45662" marR="45662" marT="45662" marB="4566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14000"/>
                        </a:lnSpc>
                        <a:spcBef>
                          <a:spcPts val="300"/>
                        </a:spcBef>
                      </a:pPr>
                      <a:r>
                        <a:rPr lang="en-US" sz="1000" b="0" i="0" spc="0" baseline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ucida Sans Unicode"/>
                        </a:rPr>
                        <a:t>Uneven floors</a:t>
                      </a:r>
                      <a:endParaRPr lang="en-US" sz="1000" b="0" i="0" spc="0" baseline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Lucida Sans Unicode"/>
                      </a:endParaRPr>
                    </a:p>
                  </a:txBody>
                  <a:tcPr marL="45662" marR="45662" marT="45662" marB="4566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4000"/>
                        </a:lnSpc>
                        <a:spcBef>
                          <a:spcPts val="0"/>
                        </a:spcBef>
                      </a:pPr>
                      <a:endParaRPr lang="en-US" sz="1000" b="0" i="0" spc="0" baseline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Lucida Sans Unicode"/>
                      </a:endParaRPr>
                    </a:p>
                  </a:txBody>
                  <a:tcPr marL="45662" marR="45662" marT="45662" marB="4566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386678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algn="l">
                        <a:lnSpc>
                          <a:spcPct val="114000"/>
                        </a:lnSpc>
                        <a:spcBef>
                          <a:spcPts val="300"/>
                        </a:spcBef>
                      </a:pPr>
                      <a:endParaRPr lang="en-US" sz="1000" b="0" i="0" spc="0" baseline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Lucida Sans Unicode"/>
                      </a:endParaRPr>
                    </a:p>
                  </a:txBody>
                  <a:tcPr marL="45662" marR="45662" marT="45662" marB="45662" anchor="ctr">
                    <a:lnL w="12700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4000"/>
                        </a:lnSpc>
                        <a:spcBef>
                          <a:spcPts val="0"/>
                        </a:spcBef>
                      </a:pPr>
                      <a:endParaRPr lang="en-US" sz="1000" b="0" i="0" spc="0" baseline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Lucida Sans Unicode"/>
                      </a:endParaRPr>
                    </a:p>
                  </a:txBody>
                  <a:tcPr marL="45662" marR="45662" marT="45662" marB="4566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14000"/>
                        </a:lnSpc>
                        <a:spcBef>
                          <a:spcPts val="300"/>
                        </a:spcBef>
                      </a:pPr>
                      <a:r>
                        <a:rPr lang="en-US" sz="1000" b="0" i="0" spc="0" baseline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ucida Sans Unicode"/>
                        </a:rPr>
                        <a:t>Low objects &lt; 5 cm</a:t>
                      </a:r>
                      <a:endParaRPr lang="en-US" sz="1000" b="0" i="0" spc="0" baseline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Lucida Sans Unicode"/>
                      </a:endParaRPr>
                    </a:p>
                  </a:txBody>
                  <a:tcPr marL="45662" marR="45662" marT="45662" marB="4566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4000"/>
                        </a:lnSpc>
                        <a:spcBef>
                          <a:spcPts val="0"/>
                        </a:spcBef>
                      </a:pPr>
                      <a:endParaRPr lang="en-US" sz="1000" b="0" i="0" spc="0" baseline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Lucida Sans Unicode"/>
                      </a:endParaRPr>
                    </a:p>
                  </a:txBody>
                  <a:tcPr marL="45662" marR="45662" marT="45662" marB="4566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24816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algn="l">
                        <a:lnSpc>
                          <a:spcPct val="114000"/>
                        </a:lnSpc>
                        <a:spcBef>
                          <a:spcPts val="300"/>
                        </a:spcBef>
                      </a:pPr>
                      <a:endParaRPr lang="en-US" sz="1000" b="0" i="0" spc="0" baseline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Lucida Sans Unicode"/>
                      </a:endParaRPr>
                    </a:p>
                  </a:txBody>
                  <a:tcPr marL="45662" marR="45662" marT="45662" marB="45662" anchor="ctr">
                    <a:lnL w="12700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4000"/>
                        </a:lnSpc>
                        <a:spcBef>
                          <a:spcPts val="0"/>
                        </a:spcBef>
                      </a:pPr>
                      <a:endParaRPr lang="en-US" sz="1000" b="0" i="0" spc="0" baseline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Lucida Sans Unicode"/>
                      </a:endParaRPr>
                    </a:p>
                  </a:txBody>
                  <a:tcPr marL="45662" marR="45662" marT="45662" marB="4566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14000"/>
                        </a:lnSpc>
                        <a:spcBef>
                          <a:spcPts val="300"/>
                        </a:spcBef>
                      </a:pPr>
                      <a:r>
                        <a:rPr lang="en-US" sz="1000" b="0" i="0" spc="0" baseline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ucida Sans Unicode"/>
                        </a:rPr>
                        <a:t>Overhang objects / </a:t>
                      </a:r>
                      <a:r>
                        <a:rPr lang="en-US" sz="1000" b="0" i="0" spc="0" baseline="0" dirty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ucida Sans Unicode"/>
                        </a:rPr>
                        <a:t>protruding obstacles</a:t>
                      </a:r>
                    </a:p>
                  </a:txBody>
                  <a:tcPr marL="45662" marR="45662" marT="45662" marB="4566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4000"/>
                        </a:lnSpc>
                        <a:spcBef>
                          <a:spcPts val="0"/>
                        </a:spcBef>
                      </a:pPr>
                      <a:endParaRPr lang="en-US" sz="1000" b="0" i="0" spc="0" baseline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Lucida Sans Unicode"/>
                      </a:endParaRPr>
                    </a:p>
                  </a:txBody>
                  <a:tcPr marL="45662" marR="45662" marT="45662" marB="4566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2468303"/>
                  </a:ext>
                </a:extLst>
              </a:tr>
            </a:tbl>
          </a:graphicData>
        </a:graphic>
      </p:graphicFrame>
      <p:graphicFrame>
        <p:nvGraphicFramePr>
          <p:cNvPr id="14" name="object 2">
            <a:extLst>
              <a:ext uri="{FF2B5EF4-FFF2-40B4-BE49-F238E27FC236}">
                <a16:creationId xmlns:a16="http://schemas.microsoft.com/office/drawing/2014/main" id="{5A7F4362-8CFC-2506-2D99-3AA92C2795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963979"/>
              </p:ext>
            </p:extLst>
          </p:nvPr>
        </p:nvGraphicFramePr>
        <p:xfrm>
          <a:off x="719095" y="9050012"/>
          <a:ext cx="5943113" cy="57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3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7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0" algn="l">
                        <a:lnSpc>
                          <a:spcPct val="114000"/>
                        </a:lnSpc>
                        <a:spcBef>
                          <a:spcPts val="730"/>
                        </a:spcBef>
                      </a:pPr>
                      <a:r>
                        <a:rPr lang="en-US" sz="1000" b="0" i="0" spc="0" baseline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Arial Black"/>
                        </a:rPr>
                        <a:t>Deployment recommendation</a:t>
                      </a:r>
                      <a:endParaRPr sz="1000" b="0" i="0" spc="0" baseline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Lucida Sans Unicode"/>
                      </a:endParaRPr>
                    </a:p>
                  </a:txBody>
                  <a:tcPr marL="45662" marR="45662" marT="45662" marB="45662" anchor="ctr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</a:pPr>
                      <a:r>
                        <a:rPr lang="en-US" sz="1000" b="0" i="1" spc="0" baseline="0" dirty="0">
                          <a:solidFill>
                            <a:schemeClr val="tx2"/>
                          </a:solidFill>
                          <a:latin typeface="Roboto Light "/>
                          <a:ea typeface="Roboto Light" panose="02000000000000000000" pitchFamily="2" charset="0"/>
                          <a:cs typeface="Times New Roman"/>
                        </a:rPr>
                        <a:t>SC25</a:t>
                      </a:r>
                      <a:endParaRPr sz="1000" b="0" i="1" spc="0" baseline="0" dirty="0">
                        <a:solidFill>
                          <a:schemeClr val="tx2"/>
                        </a:solidFill>
                        <a:latin typeface="Roboto Light "/>
                        <a:ea typeface="Roboto Light" panose="02000000000000000000" pitchFamily="2" charset="0"/>
                        <a:cs typeface="Times New Roman"/>
                      </a:endParaRPr>
                    </a:p>
                  </a:txBody>
                  <a:tcPr marL="45662" marR="45662" marT="45662" marB="45662" anchor="ctr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algn="l">
                        <a:lnSpc>
                          <a:spcPct val="114000"/>
                        </a:lnSpc>
                        <a:spcBef>
                          <a:spcPts val="300"/>
                        </a:spcBef>
                      </a:pPr>
                      <a:r>
                        <a:rPr lang="en-US" sz="1000" b="0" i="0" spc="0" baseline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ucida Sans Unicode"/>
                        </a:rPr>
                        <a:t>Refuel station setup </a:t>
                      </a:r>
                      <a:r>
                        <a:rPr lang="en-US" sz="1000" b="0" i="0" spc="0" baseline="0" dirty="0">
                          <a:solidFill>
                            <a:schemeClr val="tx2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ucida Sans Unicode"/>
                        </a:rPr>
                        <a:t>(ref. table 1-6,7)</a:t>
                      </a:r>
                      <a:endParaRPr sz="1000" b="0" i="0" spc="0" baseline="0" dirty="0">
                        <a:solidFill>
                          <a:schemeClr val="tx2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Lucida Sans Unicode"/>
                      </a:endParaRPr>
                    </a:p>
                  </a:txBody>
                  <a:tcPr marL="45662" marR="45662" marT="45662" marB="45662" anchor="ctr">
                    <a:lnL w="12700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14000"/>
                        </a:lnSpc>
                        <a:spcBef>
                          <a:spcPts val="0"/>
                        </a:spcBef>
                      </a:pPr>
                      <a:r>
                        <a:rPr lang="en-US" sz="1000" b="0" i="1" spc="0" baseline="0" dirty="0">
                          <a:solidFill>
                            <a:schemeClr val="tx2"/>
                          </a:solidFill>
                          <a:latin typeface="Roboto Light "/>
                          <a:ea typeface="Roboto Light" panose="02000000000000000000" pitchFamily="2" charset="0"/>
                          <a:cs typeface="Lucida Sans Unicode"/>
                        </a:rPr>
                        <a:t>Charging / Refill </a:t>
                      </a:r>
                      <a:r>
                        <a:rPr lang="en-US" sz="1000" b="0" i="1" spc="0" baseline="0">
                          <a:solidFill>
                            <a:schemeClr val="tx2"/>
                          </a:solidFill>
                          <a:latin typeface="Roboto Light "/>
                          <a:ea typeface="Roboto Light" panose="02000000000000000000" pitchFamily="2" charset="0"/>
                          <a:cs typeface="Lucida Sans Unicode"/>
                        </a:rPr>
                        <a:t>&amp; drain water </a:t>
                      </a:r>
                      <a:r>
                        <a:rPr lang="en-US" sz="1000" b="0" i="1" spc="0" baseline="0" dirty="0">
                          <a:solidFill>
                            <a:schemeClr val="tx2"/>
                          </a:solidFill>
                          <a:latin typeface="Roboto Light "/>
                          <a:ea typeface="Roboto Light" panose="02000000000000000000" pitchFamily="2" charset="0"/>
                          <a:cs typeface="Lucida Sans Unicode"/>
                        </a:rPr>
                        <a:t>/ None</a:t>
                      </a:r>
                    </a:p>
                  </a:txBody>
                  <a:tcPr marL="45662" marR="45662" marT="45662" marB="4566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25396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536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F649E7-BF06-E28B-AF4B-A486D2D69F9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5C498A-8D18-F7F2-7522-5B18DC973F7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en-US"/>
              <a:t>SITE QUALIFICATION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6C875E-4F04-3CA6-A8C9-73F072A69486}"/>
              </a:ext>
            </a:extLst>
          </p:cNvPr>
          <p:cNvSpPr txBox="1"/>
          <p:nvPr/>
        </p:nvSpPr>
        <p:spPr>
          <a:xfrm>
            <a:off x="719094" y="727401"/>
            <a:ext cx="3781422" cy="322729"/>
          </a:xfrm>
          <a:prstGeom prst="rect">
            <a:avLst/>
          </a:prstGeom>
          <a:noFill/>
        </p:spPr>
        <p:txBody>
          <a:bodyPr wrap="square" lIns="0" tIns="0" rIns="0" bIns="91325">
            <a:spAutoFit/>
          </a:bodyPr>
          <a:lstStyle/>
          <a:p>
            <a:pPr marL="12682"/>
            <a:r>
              <a:rPr lang="en-US" sz="1498" dirty="0">
                <a:latin typeface="Roboto Light" panose="02000000000000000000" pitchFamily="2" charset="0"/>
                <a:ea typeface="Roboto Bold" panose="02000000000000000000" pitchFamily="2" charset="0"/>
                <a:cs typeface="Arial Black"/>
              </a:rPr>
              <a:t>Section 3 – Proposed deployment summary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4B6DF56-1DEF-2E89-8A61-9C6A2A4705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00161"/>
              </p:ext>
            </p:extLst>
          </p:nvPr>
        </p:nvGraphicFramePr>
        <p:xfrm>
          <a:off x="719095" y="1285968"/>
          <a:ext cx="6121485" cy="388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10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2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5241">
                  <a:extLst>
                    <a:ext uri="{9D8B030D-6E8A-4147-A177-3AD203B41FA5}">
                      <a16:colId xmlns:a16="http://schemas.microsoft.com/office/drawing/2014/main" val="3054165322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0" algn="l">
                        <a:lnSpc>
                          <a:spcPct val="114000"/>
                        </a:lnSpc>
                        <a:spcBef>
                          <a:spcPts val="730"/>
                        </a:spcBef>
                      </a:pPr>
                      <a:r>
                        <a:rPr lang="en-US" sz="1000" b="0" i="0" strike="noStrike" spc="0" baseline="0" dirty="0">
                          <a:solidFill>
                            <a:schemeClr val="tx1"/>
                          </a:solidFill>
                          <a:latin typeface="Roboto Bold" panose="02000000000000000000" pitchFamily="2" charset="0"/>
                          <a:ea typeface="Roboto Light" panose="02000000000000000000" pitchFamily="2" charset="0"/>
                          <a:cs typeface="Arial Black"/>
                        </a:rPr>
                        <a:t>Proposed robot</a:t>
                      </a:r>
                      <a:endParaRPr sz="1000" b="0" i="0" strike="noStrike" spc="0" baseline="0" dirty="0">
                        <a:solidFill>
                          <a:schemeClr val="tx1"/>
                        </a:solidFill>
                        <a:latin typeface="Roboto Bold" panose="02000000000000000000" pitchFamily="2" charset="0"/>
                        <a:ea typeface="Roboto Light" panose="02000000000000000000" pitchFamily="2" charset="0"/>
                        <a:cs typeface="Lucida Sans Unicode"/>
                      </a:endParaRPr>
                    </a:p>
                  </a:txBody>
                  <a:tcPr marL="45662" marR="45662" marT="45662" marB="45662" anchor="ctr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</a:pPr>
                      <a:r>
                        <a:rPr lang="en-US" sz="1000" b="0" i="0" strike="noStrike" spc="0" baseline="0" dirty="0">
                          <a:solidFill>
                            <a:schemeClr val="tx1"/>
                          </a:solidFill>
                          <a:latin typeface="Roboto Bold" panose="02000000000000000000" pitchFamily="2" charset="0"/>
                          <a:ea typeface="Roboto Light" panose="02000000000000000000" pitchFamily="2" charset="0"/>
                          <a:cs typeface="Times New Roman"/>
                        </a:rPr>
                        <a:t>Environments that robot will clean</a:t>
                      </a:r>
                      <a:endParaRPr sz="1000" b="0" i="0" strike="noStrike" spc="0" baseline="0" dirty="0">
                        <a:solidFill>
                          <a:schemeClr val="tx1"/>
                        </a:solidFill>
                        <a:latin typeface="Roboto Bold" panose="02000000000000000000" pitchFamily="2" charset="0"/>
                        <a:ea typeface="Roboto Light" panose="02000000000000000000" pitchFamily="2" charset="0"/>
                        <a:cs typeface="Times New Roman"/>
                      </a:endParaRPr>
                    </a:p>
                  </a:txBody>
                  <a:tcPr marL="45662" marR="45662" marT="45662" marB="45662" anchor="ctr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</a:pPr>
                      <a:r>
                        <a:rPr lang="en-US" sz="1000" b="0" i="0" strike="noStrike" spc="0" baseline="0" dirty="0">
                          <a:solidFill>
                            <a:schemeClr val="tx1"/>
                          </a:solidFill>
                          <a:latin typeface="Roboto Bold" panose="02000000000000000000" pitchFamily="2" charset="0"/>
                          <a:ea typeface="Roboto Light" panose="02000000000000000000" pitchFamily="2" charset="0"/>
                          <a:cs typeface="Times New Roman"/>
                        </a:rPr>
                        <a:t>Storage / Refuel station</a:t>
                      </a:r>
                      <a:endParaRPr sz="1000" b="0" i="0" strike="noStrike" spc="0" baseline="0" dirty="0">
                        <a:solidFill>
                          <a:schemeClr val="tx1"/>
                        </a:solidFill>
                        <a:latin typeface="Roboto Bold" panose="02000000000000000000" pitchFamily="2" charset="0"/>
                        <a:ea typeface="Roboto Light" panose="02000000000000000000" pitchFamily="2" charset="0"/>
                        <a:cs typeface="Times New Roman"/>
                      </a:endParaRPr>
                    </a:p>
                  </a:txBody>
                  <a:tcPr marL="45662" marR="45662" marT="45662" marB="45662" anchor="ctr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algn="l">
                        <a:lnSpc>
                          <a:spcPct val="114000"/>
                        </a:lnSpc>
                        <a:spcBef>
                          <a:spcPts val="300"/>
                        </a:spcBef>
                      </a:pPr>
                      <a:r>
                        <a:rPr lang="it-IT" sz="1000" b="0" i="1" strike="noStrike" spc="0" baseline="0" dirty="0">
                          <a:solidFill>
                            <a:schemeClr val="tx2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ucida Sans Unicode"/>
                        </a:rPr>
                        <a:t>E.g. SC25</a:t>
                      </a:r>
                      <a:endParaRPr sz="1000" b="0" i="1" strike="noStrike" spc="0" baseline="0" dirty="0">
                        <a:solidFill>
                          <a:schemeClr val="tx2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Lucida Sans Unicode"/>
                      </a:endParaRPr>
                    </a:p>
                  </a:txBody>
                  <a:tcPr marL="45662" marR="45662" marT="45662" marB="45662">
                    <a:lnL w="12700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14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1" strike="noStrike" spc="0" baseline="0" dirty="0">
                          <a:solidFill>
                            <a:schemeClr val="tx2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ucida Sans Unicode"/>
                        </a:rPr>
                        <a:t>Level 3 corridors</a:t>
                      </a:r>
                    </a:p>
                    <a:p>
                      <a:pPr marL="171450" indent="-171450" algn="l">
                        <a:lnSpc>
                          <a:spcPct val="114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1" strike="noStrike" spc="0" baseline="0" dirty="0">
                          <a:solidFill>
                            <a:schemeClr val="tx2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ucida Sans Unicode"/>
                        </a:rPr>
                        <a:t>Level 1 lobby</a:t>
                      </a:r>
                    </a:p>
                  </a:txBody>
                  <a:tcPr marL="45662" marR="45662" marT="45662" marB="4566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14000"/>
                        </a:lnSpc>
                        <a:spcBef>
                          <a:spcPts val="0"/>
                        </a:spcBef>
                      </a:pPr>
                      <a:r>
                        <a:rPr lang="en-US" sz="1000" b="0" i="1" strike="noStrike" spc="0" baseline="0" dirty="0">
                          <a:solidFill>
                            <a:schemeClr val="tx2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ucida Sans Unicode"/>
                        </a:rPr>
                        <a:t>Refuel station (charging only) at the lobby entrance</a:t>
                      </a:r>
                    </a:p>
                  </a:txBody>
                  <a:tcPr marL="45662" marR="45662" marT="45662" marB="4566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2539657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algn="l">
                        <a:lnSpc>
                          <a:spcPct val="114000"/>
                        </a:lnSpc>
                        <a:spcBef>
                          <a:spcPts val="300"/>
                        </a:spcBef>
                      </a:pPr>
                      <a:endParaRPr sz="1000" b="0" i="1" strike="noStrike" spc="0" baseline="0" dirty="0">
                        <a:solidFill>
                          <a:schemeClr val="tx2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Lucida Sans Unicode"/>
                      </a:endParaRPr>
                    </a:p>
                  </a:txBody>
                  <a:tcPr marL="45662" marR="45662" marT="45662" marB="45662">
                    <a:lnL w="12700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14000"/>
                        </a:lnSpc>
                        <a:spcBef>
                          <a:spcPts val="0"/>
                        </a:spcBef>
                      </a:pPr>
                      <a:endParaRPr lang="en-US" sz="1000" b="0" i="1" strike="noStrike" spc="0" baseline="0" dirty="0">
                        <a:solidFill>
                          <a:schemeClr val="tx2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Lucida Sans Unicode"/>
                      </a:endParaRPr>
                    </a:p>
                  </a:txBody>
                  <a:tcPr marL="45662" marR="45662" marT="45662" marB="4566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14000"/>
                        </a:lnSpc>
                        <a:spcBef>
                          <a:spcPts val="0"/>
                        </a:spcBef>
                      </a:pPr>
                      <a:endParaRPr lang="en-US" sz="1000" b="0" i="1" strike="noStrike" spc="0" baseline="0" dirty="0">
                        <a:solidFill>
                          <a:schemeClr val="tx2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Lucida Sans Unicode"/>
                      </a:endParaRPr>
                    </a:p>
                  </a:txBody>
                  <a:tcPr marL="45662" marR="45662" marT="45662" marB="4566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812661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algn="l">
                        <a:lnSpc>
                          <a:spcPct val="114000"/>
                        </a:lnSpc>
                        <a:spcBef>
                          <a:spcPts val="300"/>
                        </a:spcBef>
                      </a:pPr>
                      <a:endParaRPr sz="1000" b="0" i="1" strike="noStrike" spc="0" baseline="0" dirty="0">
                        <a:solidFill>
                          <a:schemeClr val="tx2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Lucida Sans Unicode"/>
                      </a:endParaRPr>
                    </a:p>
                  </a:txBody>
                  <a:tcPr marL="45662" marR="45662" marT="45662" marB="45662">
                    <a:lnL w="12700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14000"/>
                        </a:lnSpc>
                        <a:spcBef>
                          <a:spcPts val="0"/>
                        </a:spcBef>
                      </a:pPr>
                      <a:endParaRPr lang="en-US" sz="1000" b="0" i="1" strike="noStrike" spc="0" baseline="0" dirty="0">
                        <a:solidFill>
                          <a:schemeClr val="tx2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Lucida Sans Unicode"/>
                      </a:endParaRPr>
                    </a:p>
                  </a:txBody>
                  <a:tcPr marL="45662" marR="45662" marT="45662" marB="4566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14000"/>
                        </a:lnSpc>
                        <a:spcBef>
                          <a:spcPts val="0"/>
                        </a:spcBef>
                      </a:pPr>
                      <a:endParaRPr lang="en-US" sz="1000" b="0" i="1" strike="noStrike" spc="0" baseline="0" dirty="0">
                        <a:solidFill>
                          <a:schemeClr val="tx2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Lucida Sans Unicode"/>
                      </a:endParaRPr>
                    </a:p>
                  </a:txBody>
                  <a:tcPr marL="45662" marR="45662" marT="45662" marB="4566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09065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algn="l">
                        <a:lnSpc>
                          <a:spcPct val="114000"/>
                        </a:lnSpc>
                        <a:spcBef>
                          <a:spcPts val="300"/>
                        </a:spcBef>
                      </a:pPr>
                      <a:endParaRPr sz="1000" b="0" i="1" strike="noStrike" spc="0" baseline="0" dirty="0">
                        <a:solidFill>
                          <a:schemeClr val="tx2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Lucida Sans Unicode"/>
                      </a:endParaRPr>
                    </a:p>
                  </a:txBody>
                  <a:tcPr marL="45662" marR="45662" marT="45662" marB="45662">
                    <a:lnL w="12700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14000"/>
                        </a:lnSpc>
                        <a:spcBef>
                          <a:spcPts val="0"/>
                        </a:spcBef>
                      </a:pPr>
                      <a:endParaRPr lang="en-US" sz="1000" b="0" i="1" strike="noStrike" spc="0" baseline="0" dirty="0">
                        <a:solidFill>
                          <a:schemeClr val="tx2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Lucida Sans Unicode"/>
                      </a:endParaRPr>
                    </a:p>
                  </a:txBody>
                  <a:tcPr marL="45662" marR="45662" marT="45662" marB="4566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14000"/>
                        </a:lnSpc>
                        <a:spcBef>
                          <a:spcPts val="0"/>
                        </a:spcBef>
                      </a:pPr>
                      <a:endParaRPr lang="en-US" sz="1000" b="0" i="1" strike="noStrike" spc="0" baseline="0" dirty="0">
                        <a:solidFill>
                          <a:schemeClr val="tx2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Lucida Sans Unicode"/>
                      </a:endParaRPr>
                    </a:p>
                  </a:txBody>
                  <a:tcPr marL="45662" marR="45662" marT="45662" marB="4566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90434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algn="l">
                        <a:lnSpc>
                          <a:spcPct val="114000"/>
                        </a:lnSpc>
                        <a:spcBef>
                          <a:spcPts val="300"/>
                        </a:spcBef>
                      </a:pPr>
                      <a:endParaRPr sz="1000" b="0" i="1" strike="noStrike" spc="0" baseline="0" dirty="0">
                        <a:solidFill>
                          <a:schemeClr val="tx2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Lucida Sans Unicode"/>
                      </a:endParaRPr>
                    </a:p>
                  </a:txBody>
                  <a:tcPr marL="45662" marR="45662" marT="45662" marB="45662">
                    <a:lnL w="12700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14000"/>
                        </a:lnSpc>
                        <a:spcBef>
                          <a:spcPts val="0"/>
                        </a:spcBef>
                      </a:pPr>
                      <a:endParaRPr lang="en-US" sz="1000" b="0" i="1" strike="noStrike" spc="0" baseline="0" dirty="0">
                        <a:solidFill>
                          <a:schemeClr val="tx2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Lucida Sans Unicode"/>
                      </a:endParaRPr>
                    </a:p>
                  </a:txBody>
                  <a:tcPr marL="45662" marR="45662" marT="45662" marB="4566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14000"/>
                        </a:lnSpc>
                        <a:spcBef>
                          <a:spcPts val="0"/>
                        </a:spcBef>
                      </a:pPr>
                      <a:endParaRPr lang="en-US" sz="1000" b="0" i="1" strike="noStrike" spc="0" baseline="0" dirty="0">
                        <a:solidFill>
                          <a:schemeClr val="tx2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Lucida Sans Unicode"/>
                      </a:endParaRPr>
                    </a:p>
                  </a:txBody>
                  <a:tcPr marL="45662" marR="45662" marT="45662" marB="4566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6267602"/>
                  </a:ext>
                </a:extLst>
              </a:tr>
            </a:tbl>
          </a:graphicData>
        </a:graphic>
      </p:graphicFrame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35D69F3E-0EE0-B9A3-56AB-AC62E9177F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536618"/>
              </p:ext>
            </p:extLst>
          </p:nvPr>
        </p:nvGraphicFramePr>
        <p:xfrm>
          <a:off x="719095" y="6090897"/>
          <a:ext cx="6121484" cy="2105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607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0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0" algn="l">
                        <a:lnSpc>
                          <a:spcPct val="114000"/>
                        </a:lnSpc>
                        <a:spcBef>
                          <a:spcPts val="730"/>
                        </a:spcBef>
                      </a:pPr>
                      <a:r>
                        <a:rPr lang="en-US" sz="1000" b="0" i="0" strike="noStrike" spc="0" baseline="0">
                          <a:solidFill>
                            <a:schemeClr val="tx1"/>
                          </a:solidFill>
                          <a:latin typeface="Roboto Bold" panose="02000000000000000000" pitchFamily="2" charset="0"/>
                          <a:ea typeface="Roboto Light" panose="02000000000000000000" pitchFamily="2" charset="0"/>
                          <a:cs typeface="Arial Black"/>
                        </a:rPr>
                        <a:t>Storage area</a:t>
                      </a:r>
                      <a:endParaRPr sz="1000" b="0" i="0" strike="noStrike" spc="0" baseline="0" dirty="0">
                        <a:solidFill>
                          <a:schemeClr val="tx1"/>
                        </a:solidFill>
                        <a:latin typeface="Roboto Bold" panose="02000000000000000000" pitchFamily="2" charset="0"/>
                        <a:ea typeface="Roboto Light" panose="02000000000000000000" pitchFamily="2" charset="0"/>
                        <a:cs typeface="Lucida Sans Unicode"/>
                      </a:endParaRPr>
                    </a:p>
                  </a:txBody>
                  <a:tcPr marL="45662" marR="45662" marT="45662" marB="45662" anchor="ctr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</a:pPr>
                      <a:r>
                        <a:rPr lang="en-US" sz="1000" b="0" i="0" strike="noStrike" spc="0" baseline="0">
                          <a:solidFill>
                            <a:schemeClr val="tx1"/>
                          </a:solidFill>
                          <a:latin typeface="Roboto Bold" panose="02000000000000000000" pitchFamily="2" charset="0"/>
                          <a:ea typeface="Roboto Light" panose="02000000000000000000" pitchFamily="2" charset="0"/>
                          <a:cs typeface="Times New Roman"/>
                        </a:rPr>
                        <a:t>Refuel station</a:t>
                      </a:r>
                      <a:endParaRPr sz="1000" b="0" i="0" strike="noStrike" spc="0" baseline="0" dirty="0">
                        <a:solidFill>
                          <a:schemeClr val="tx1"/>
                        </a:solidFill>
                        <a:latin typeface="Roboto Bold" panose="02000000000000000000" pitchFamily="2" charset="0"/>
                        <a:ea typeface="Roboto Light" panose="02000000000000000000" pitchFamily="2" charset="0"/>
                        <a:cs typeface="Times New Roman"/>
                      </a:endParaRPr>
                    </a:p>
                  </a:txBody>
                  <a:tcPr marL="45662" marR="45662" marT="45662" marB="45662" anchor="ctr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0000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14000"/>
                        </a:lnSpc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strike="noStrike" spc="0" baseline="0" dirty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ucida Sans Unicode"/>
                        </a:rPr>
                        <a:t>Have power socket for manual charger</a:t>
                      </a:r>
                    </a:p>
                    <a:p>
                      <a:pPr marL="171450" indent="-171450" algn="l">
                        <a:lnSpc>
                          <a:spcPct val="114000"/>
                        </a:lnSpc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strike="noStrike" spc="0" baseline="0" dirty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ucida Sans Unicode"/>
                        </a:rPr>
                        <a:t>How large is the are for placing the docking station</a:t>
                      </a:r>
                    </a:p>
                    <a:p>
                      <a:pPr marL="171450" indent="-171450" algn="l">
                        <a:lnSpc>
                          <a:spcPct val="114000"/>
                        </a:lnSpc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strike="noStrike" spc="0" baseline="0" dirty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ucida Sans Unicode"/>
                        </a:rPr>
                        <a:t>Away from water, flammables, dustbins or sources of rats</a:t>
                      </a:r>
                      <a:endParaRPr sz="1000" b="0" i="0" strike="noStrike" spc="0" baseline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Lucida Sans Unicode"/>
                      </a:endParaRPr>
                    </a:p>
                  </a:txBody>
                  <a:tcPr marL="45662" marR="45662" marT="45662" marB="45662">
                    <a:lnL w="12700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14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strike="noStrike" spc="0" baseline="0" dirty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ucida Sans Unicode"/>
                        </a:rPr>
                        <a:t>Have power socket for refuel station</a:t>
                      </a:r>
                    </a:p>
                    <a:p>
                      <a:pPr marL="171450" indent="-171450" algn="l">
                        <a:lnSpc>
                          <a:spcPct val="114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strike="noStrike" spc="0" baseline="0" dirty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ucida Sans Unicode"/>
                        </a:rPr>
                        <a:t>Away from water, flammables, dustbins (source of rats / pests)</a:t>
                      </a:r>
                    </a:p>
                    <a:p>
                      <a:pPr marL="171450" indent="-171450" algn="l">
                        <a:lnSpc>
                          <a:spcPct val="114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strike="noStrike" spc="0" baseline="0" dirty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ucida Sans Unicode"/>
                        </a:rPr>
                        <a:t>Clean water pipe or tap*</a:t>
                      </a:r>
                    </a:p>
                    <a:p>
                      <a:pPr marL="171450" indent="-171450" algn="l">
                        <a:lnSpc>
                          <a:spcPct val="114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strike="noStrike" spc="0" baseline="0" dirty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ucida Sans Unicode"/>
                        </a:rPr>
                        <a:t>Drainage pipe or floor trap*</a:t>
                      </a:r>
                    </a:p>
                    <a:p>
                      <a:pPr marL="171450" indent="-171450" algn="l">
                        <a:lnSpc>
                          <a:spcPct val="114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strike="noStrike" spc="0" baseline="0" dirty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ucida Sans Unicode"/>
                        </a:rPr>
                        <a:t>Robot can move autonomously to 1 or more cleaning areas</a:t>
                      </a:r>
                    </a:p>
                    <a:p>
                      <a:pPr marL="171450" indent="-171450" algn="l">
                        <a:lnSpc>
                          <a:spcPct val="114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endParaRPr lang="en-US" sz="1000" b="0" i="0" strike="noStrike" spc="0" baseline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Lucida Sans Unicode"/>
                      </a:endParaRPr>
                    </a:p>
                    <a:p>
                      <a:pPr marL="0" indent="0" algn="l">
                        <a:lnSpc>
                          <a:spcPct val="114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1000" b="0" i="1" strike="noStrike" spc="0" baseline="0" dirty="0">
                          <a:solidFill>
                            <a:schemeClr val="tx2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ucida Sans Unicode"/>
                        </a:rPr>
                        <a:t>*required for auto refill of clean water and auto draining of wastewater</a:t>
                      </a:r>
                    </a:p>
                  </a:txBody>
                  <a:tcPr marL="45662" marR="45662" marT="45662" marB="4566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253965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39FDF77-3254-F1C5-8725-9FE266F5DFBA}"/>
              </a:ext>
            </a:extLst>
          </p:cNvPr>
          <p:cNvSpPr txBox="1"/>
          <p:nvPr/>
        </p:nvSpPr>
        <p:spPr>
          <a:xfrm>
            <a:off x="719094" y="5844792"/>
            <a:ext cx="3781422" cy="246105"/>
          </a:xfrm>
          <a:prstGeom prst="rect">
            <a:avLst/>
          </a:prstGeom>
          <a:noFill/>
        </p:spPr>
        <p:txBody>
          <a:bodyPr wrap="square" lIns="0" tIns="0" rIns="0" bIns="91325">
            <a:spAutoFit/>
          </a:bodyPr>
          <a:lstStyle/>
          <a:p>
            <a:pPr marL="12682"/>
            <a:r>
              <a:rPr lang="en-US" sz="1000" dirty="0">
                <a:latin typeface="Roboto Bold" panose="02000000000000000000" pitchFamily="2" charset="0"/>
                <a:ea typeface="Roboto Bold" panose="02000000000000000000" pitchFamily="2" charset="0"/>
                <a:cs typeface="Arial Black"/>
              </a:rPr>
              <a:t>Prerequisite for storage / refuel station</a:t>
            </a:r>
          </a:p>
        </p:txBody>
      </p:sp>
    </p:spTree>
    <p:extLst>
      <p:ext uri="{BB962C8B-B14F-4D97-AF65-F5344CB8AC3E}">
        <p14:creationId xmlns:p14="http://schemas.microsoft.com/office/powerpoint/2010/main" val="319544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F649E7-BF06-E28B-AF4B-A486D2D69F9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5C498A-8D18-F7F2-7522-5B18DC973F7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en-US"/>
              <a:t>SITE QUALIFICATION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6C875E-4F04-3CA6-A8C9-73F072A69486}"/>
              </a:ext>
            </a:extLst>
          </p:cNvPr>
          <p:cNvSpPr txBox="1"/>
          <p:nvPr/>
        </p:nvSpPr>
        <p:spPr>
          <a:xfrm>
            <a:off x="719094" y="727401"/>
            <a:ext cx="3781422" cy="322729"/>
          </a:xfrm>
          <a:prstGeom prst="rect">
            <a:avLst/>
          </a:prstGeom>
          <a:noFill/>
        </p:spPr>
        <p:txBody>
          <a:bodyPr wrap="square" lIns="0" tIns="0" rIns="0" bIns="91325">
            <a:spAutoFit/>
          </a:bodyPr>
          <a:lstStyle/>
          <a:p>
            <a:pPr marL="12682"/>
            <a:r>
              <a:rPr lang="en-US" sz="1498" dirty="0">
                <a:latin typeface="Roboto Light" panose="02000000000000000000" pitchFamily="2" charset="0"/>
                <a:ea typeface="Roboto Bold" panose="02000000000000000000" pitchFamily="2" charset="0"/>
                <a:cs typeface="Arial Black"/>
              </a:rPr>
              <a:t>Section </a:t>
            </a:r>
            <a:r>
              <a:rPr lang="en-DK" sz="1498" dirty="0">
                <a:latin typeface="Roboto Light" panose="02000000000000000000" pitchFamily="2" charset="0"/>
                <a:ea typeface="Roboto Bold" panose="02000000000000000000" pitchFamily="2" charset="0"/>
                <a:cs typeface="Arial Black"/>
              </a:rPr>
              <a:t>4</a:t>
            </a:r>
            <a:r>
              <a:rPr lang="en-US" sz="1498" dirty="0">
                <a:latin typeface="Roboto Light" panose="02000000000000000000" pitchFamily="2" charset="0"/>
                <a:ea typeface="Roboto Bold" panose="02000000000000000000" pitchFamily="2" charset="0"/>
                <a:cs typeface="Arial Black"/>
              </a:rPr>
              <a:t> – </a:t>
            </a:r>
            <a:r>
              <a:rPr lang="en-DK" sz="1498" dirty="0">
                <a:latin typeface="Roboto Light" panose="02000000000000000000" pitchFamily="2" charset="0"/>
                <a:ea typeface="Roboto Bold" panose="02000000000000000000" pitchFamily="2" charset="0"/>
                <a:cs typeface="Arial Black"/>
              </a:rPr>
              <a:t>Project maturity </a:t>
            </a:r>
            <a:endParaRPr lang="en-US" sz="1498" dirty="0">
              <a:latin typeface="Roboto Light" panose="02000000000000000000" pitchFamily="2" charset="0"/>
              <a:ea typeface="Roboto Bold" panose="02000000000000000000" pitchFamily="2" charset="0"/>
              <a:cs typeface="Arial Black"/>
            </a:endParaRPr>
          </a:p>
        </p:txBody>
      </p:sp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489ABDD8-24F8-7869-B268-51E86BE184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16350"/>
              </p:ext>
            </p:extLst>
          </p:nvPr>
        </p:nvGraphicFramePr>
        <p:xfrm>
          <a:off x="719094" y="1201572"/>
          <a:ext cx="6121486" cy="324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66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4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0000">
                <a:tc gridSpan="2">
                  <a:txBody>
                    <a:bodyPr/>
                    <a:lstStyle/>
                    <a:p>
                      <a:pPr marL="0" algn="l">
                        <a:lnSpc>
                          <a:spcPct val="114000"/>
                        </a:lnSpc>
                        <a:spcBef>
                          <a:spcPts val="780"/>
                        </a:spcBef>
                      </a:pPr>
                      <a:r>
                        <a:rPr sz="1000" b="0" i="0" spc="0" baseline="0" dirty="0">
                          <a:solidFill>
                            <a:schemeClr val="tx1"/>
                          </a:solidFill>
                          <a:latin typeface="Roboto Bold" panose="02000000000000000000" pitchFamily="2" charset="0"/>
                          <a:cs typeface="Arial Black"/>
                        </a:rPr>
                        <a:t>General</a:t>
                      </a:r>
                    </a:p>
                  </a:txBody>
                  <a:tcPr marL="45662" marR="45662" marT="45662" marB="45662" anchor="ctr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en-DK" sz="1000" dirty="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GB" sz="1000" dirty="0" err="1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vailable</a:t>
                      </a:r>
                      <a:r>
                        <a:rPr lang="en-GB" sz="1000" dirty="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budget</a:t>
                      </a:r>
                      <a:endParaRPr lang="en-DK" sz="1050" dirty="0">
                        <a:solidFill>
                          <a:schemeClr val="tx1"/>
                        </a:solidFill>
                      </a:endParaRPr>
                    </a:p>
                  </a:txBody>
                  <a:tcPr marL="45662" marR="45662" marT="45662" marB="45662" anchor="ctr">
                    <a:lnL w="12700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14000"/>
                        </a:lnSpc>
                        <a:spcBef>
                          <a:spcPts val="0"/>
                        </a:spcBef>
                      </a:pPr>
                      <a:r>
                        <a:rPr lang="en-GB" sz="1000" b="0" i="1" spc="0" baseline="0" dirty="0">
                          <a:solidFill>
                            <a:schemeClr val="tx2"/>
                          </a:solidFill>
                          <a:latin typeface="Roboto Light "/>
                          <a:ea typeface="Roboto Light" panose="02000000000000000000" pitchFamily="2" charset="0"/>
                          <a:cs typeface="Lucida Sans Unicode"/>
                        </a:rPr>
                        <a:t> (to see if the customer is really serious about spending quite some money)</a:t>
                      </a:r>
                    </a:p>
                  </a:txBody>
                  <a:tcPr marL="45662" marR="45662" marT="45662" marB="4566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253965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algn="l">
                        <a:lnSpc>
                          <a:spcPct val="114000"/>
                        </a:lnSpc>
                        <a:spcBef>
                          <a:spcPts val="300"/>
                        </a:spcBef>
                      </a:pPr>
                      <a:r>
                        <a:rPr lang="en-DK" sz="1000" b="0" i="0" spc="0" baseline="0" dirty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ucida Sans Unicode"/>
                        </a:rPr>
                        <a:t>Project start / timeline </a:t>
                      </a:r>
                      <a:endParaRPr sz="1000" b="0" i="0" spc="0" baseline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Lucida Sans Unicode"/>
                      </a:endParaRPr>
                    </a:p>
                  </a:txBody>
                  <a:tcPr marL="45662" marR="45662" marT="45662" marB="45662" anchor="ctr">
                    <a:lnL w="12700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14000"/>
                        </a:lnSpc>
                        <a:spcBef>
                          <a:spcPts val="0"/>
                        </a:spcBef>
                      </a:pPr>
                      <a:endParaRPr sz="1000" b="0" i="1" spc="0" baseline="0" dirty="0">
                        <a:solidFill>
                          <a:schemeClr val="tx2"/>
                        </a:solidFill>
                        <a:latin typeface="Roboto Light "/>
                        <a:ea typeface="Roboto Light" panose="02000000000000000000" pitchFamily="2" charset="0"/>
                        <a:cs typeface="Lucida Sans Unicode"/>
                      </a:endParaRPr>
                    </a:p>
                  </a:txBody>
                  <a:tcPr marL="45662" marR="45662" marT="45662" marB="4566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849967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166370" algn="l">
                        <a:lnSpc>
                          <a:spcPct val="114000"/>
                        </a:lnSpc>
                        <a:spcBef>
                          <a:spcPts val="455"/>
                        </a:spcBef>
                      </a:pPr>
                      <a:endParaRPr sz="1000" b="0" i="0" spc="0" baseline="0" dirty="0">
                        <a:solidFill>
                          <a:schemeClr val="tx2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Lucida Sans Unicode"/>
                      </a:endParaRPr>
                    </a:p>
                  </a:txBody>
                  <a:tcPr marL="45662" marR="45662" marT="45662" marB="45662" anchor="ctr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Bef>
                          <a:spcPts val="0"/>
                        </a:spcBef>
                      </a:pPr>
                      <a:endParaRPr sz="1000" b="0" i="1" spc="0" baseline="0" dirty="0">
                        <a:solidFill>
                          <a:schemeClr val="tx2"/>
                        </a:solidFill>
                        <a:latin typeface="Roboto Light "/>
                        <a:ea typeface="Roboto Light" panose="02000000000000000000" pitchFamily="2" charset="0"/>
                        <a:cs typeface="Times New Roman"/>
                      </a:endParaRPr>
                    </a:p>
                  </a:txBody>
                  <a:tcPr marL="45662" marR="45662" marT="45662" marB="45662" anchor="ctr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algn="l">
                        <a:lnSpc>
                          <a:spcPct val="114000"/>
                        </a:lnSpc>
                        <a:spcBef>
                          <a:spcPts val="780"/>
                        </a:spcBef>
                      </a:pPr>
                      <a:endParaRPr sz="1000" b="0" i="0" spc="0" baseline="0" dirty="0">
                        <a:solidFill>
                          <a:schemeClr val="tx2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Lucida Sans Unicode"/>
                      </a:endParaRPr>
                    </a:p>
                  </a:txBody>
                  <a:tcPr marL="45662" marR="45662" marT="45662" marB="45662" anchor="ctr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14000"/>
                        </a:lnSpc>
                        <a:spcBef>
                          <a:spcPts val="0"/>
                        </a:spcBef>
                      </a:pPr>
                      <a:endParaRPr sz="1000" b="0" i="1" spc="0" baseline="0" dirty="0">
                        <a:solidFill>
                          <a:schemeClr val="tx2"/>
                        </a:solidFill>
                        <a:latin typeface="Roboto Light "/>
                        <a:ea typeface="Roboto Light" panose="02000000000000000000" pitchFamily="2" charset="0"/>
                        <a:cs typeface="Lucida Sans Unicode"/>
                      </a:endParaRPr>
                    </a:p>
                  </a:txBody>
                  <a:tcPr marL="45662" marR="45662" marT="45662" marB="45662" anchor="ctr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algn="l">
                        <a:lnSpc>
                          <a:spcPct val="114000"/>
                        </a:lnSpc>
                        <a:spcBef>
                          <a:spcPts val="705"/>
                        </a:spcBef>
                      </a:pPr>
                      <a:endParaRPr sz="1000" b="0" i="0" spc="0" baseline="0" dirty="0">
                        <a:solidFill>
                          <a:schemeClr val="tx2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Verdana"/>
                      </a:endParaRPr>
                    </a:p>
                  </a:txBody>
                  <a:tcPr marL="45662" marR="45662" marT="45662" marB="45662" anchor="ctr">
                    <a:lnL w="12700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</a:pPr>
                      <a:endParaRPr sz="1000" b="0" i="1" spc="0" baseline="0" dirty="0">
                        <a:solidFill>
                          <a:schemeClr val="tx2"/>
                        </a:solidFill>
                        <a:latin typeface="Roboto Light "/>
                        <a:ea typeface="Roboto Light" panose="02000000000000000000" pitchFamily="2" charset="0"/>
                        <a:cs typeface="Times New Roman"/>
                      </a:endParaRPr>
                    </a:p>
                  </a:txBody>
                  <a:tcPr marL="45662" marR="45662" marT="45662" marB="4566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696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35D69F3E-0EE0-B9A3-56AB-AC62E9177F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9831082"/>
              </p:ext>
            </p:extLst>
          </p:nvPr>
        </p:nvGraphicFramePr>
        <p:xfrm>
          <a:off x="241909" y="1618138"/>
          <a:ext cx="7063879" cy="43101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91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5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9274">
                  <a:extLst>
                    <a:ext uri="{9D8B030D-6E8A-4147-A177-3AD203B41FA5}">
                      <a16:colId xmlns:a16="http://schemas.microsoft.com/office/drawing/2014/main" val="4126141924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0" algn="l">
                        <a:lnSpc>
                          <a:spcPct val="114000"/>
                        </a:lnSpc>
                        <a:spcBef>
                          <a:spcPts val="730"/>
                        </a:spcBef>
                      </a:pPr>
                      <a:r>
                        <a:rPr lang="en-US" sz="1000" b="0" i="0" strike="noStrike" spc="0" baseline="0" dirty="0">
                          <a:solidFill>
                            <a:schemeClr val="tx1"/>
                          </a:solidFill>
                          <a:latin typeface="Roboto Bold" panose="02000000000000000000" pitchFamily="2" charset="0"/>
                          <a:ea typeface="Roboto Light" panose="02000000000000000000" pitchFamily="2" charset="0"/>
                          <a:cs typeface="Arial Black"/>
                        </a:rPr>
                        <a:t>No.</a:t>
                      </a:r>
                      <a:endParaRPr sz="1000" b="0" i="0" strike="noStrike" spc="0" baseline="0" dirty="0">
                        <a:solidFill>
                          <a:schemeClr val="tx1"/>
                        </a:solidFill>
                        <a:latin typeface="Roboto Bold" panose="02000000000000000000" pitchFamily="2" charset="0"/>
                        <a:ea typeface="Roboto Light" panose="02000000000000000000" pitchFamily="2" charset="0"/>
                        <a:cs typeface="Lucida Sans Unicode"/>
                      </a:endParaRPr>
                    </a:p>
                  </a:txBody>
                  <a:tcPr marL="46800" marR="46800" marT="46800" marB="46800" anchor="ctr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</a:pPr>
                      <a:r>
                        <a:rPr lang="en-US" sz="1000" b="0" i="0" strike="noStrike" spc="0" baseline="0" dirty="0">
                          <a:solidFill>
                            <a:schemeClr val="tx1"/>
                          </a:solidFill>
                          <a:latin typeface="Roboto Bold"/>
                          <a:ea typeface="Roboto Light"/>
                          <a:cs typeface="Times New Roman"/>
                        </a:rPr>
                        <a:t>Robot specifications</a:t>
                      </a:r>
                      <a:endParaRPr sz="1000" b="0" i="0" strike="noStrike" spc="0" baseline="0" dirty="0">
                        <a:solidFill>
                          <a:schemeClr val="tx1"/>
                        </a:solidFill>
                        <a:latin typeface="Roboto Bold"/>
                        <a:ea typeface="Roboto Light"/>
                        <a:cs typeface="Times New Roman"/>
                      </a:endParaRPr>
                    </a:p>
                  </a:txBody>
                  <a:tcPr marL="46800" marR="46800" marT="46800" marB="46800" anchor="ctr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</a:pPr>
                      <a:r>
                        <a:rPr lang="en-US" sz="1000" b="0" i="0" strike="noStrike" spc="0" baseline="0" dirty="0">
                          <a:solidFill>
                            <a:schemeClr val="tx1"/>
                          </a:solidFill>
                          <a:latin typeface="Roboto Bold" panose="02000000000000000000" pitchFamily="2" charset="0"/>
                          <a:ea typeface="Roboto Light" panose="02000000000000000000" pitchFamily="2" charset="0"/>
                          <a:cs typeface="Times New Roman"/>
                        </a:rPr>
                        <a:t>SC25</a:t>
                      </a:r>
                      <a:endParaRPr sz="1000" b="0" i="0" strike="noStrike" spc="0" baseline="0" dirty="0">
                        <a:solidFill>
                          <a:schemeClr val="tx1"/>
                        </a:solidFill>
                        <a:latin typeface="Roboto Bold" panose="02000000000000000000" pitchFamily="2" charset="0"/>
                        <a:ea typeface="Roboto Light" panose="02000000000000000000" pitchFamily="2" charset="0"/>
                        <a:cs typeface="Times New Roman"/>
                      </a:endParaRPr>
                    </a:p>
                  </a:txBody>
                  <a:tcPr marL="46800" marR="46800" marT="46800" marB="46800" anchor="ctr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4000"/>
                        </a:lnSpc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1000" b="0" i="0" strike="noStrike" spc="0" baseline="0" dirty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ucida Sans Unicode"/>
                        </a:rPr>
                        <a:t>1</a:t>
                      </a:r>
                    </a:p>
                  </a:txBody>
                  <a:tcPr marL="46800" marR="46800" marT="46800" marB="46800" anchor="ctr">
                    <a:lnL w="12700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000" spc="0" dirty="0"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ucida Sans Unicode"/>
                        </a:rPr>
                        <a:t>Dimensions (L * W * H)</a:t>
                      </a:r>
                    </a:p>
                  </a:txBody>
                  <a:tcPr marL="46800" marR="468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lang="it-IT" sz="1000" spc="0" dirty="0">
                          <a:latin typeface="Roboto Light"/>
                          <a:ea typeface="Roboto Light"/>
                          <a:cs typeface="Lucida Sans Unicode"/>
                        </a:rPr>
                        <a:t>722mm (28.4in)</a:t>
                      </a:r>
                      <a:r>
                        <a:rPr sz="1000" spc="0" dirty="0">
                          <a:latin typeface="Roboto Light"/>
                          <a:ea typeface="Roboto Light"/>
                          <a:cs typeface="Lucida Sans Unicode"/>
                        </a:rPr>
                        <a:t> * </a:t>
                      </a:r>
                      <a:r>
                        <a:rPr lang="it-IT" sz="1000" spc="0" dirty="0">
                          <a:latin typeface="Roboto Light"/>
                          <a:ea typeface="Roboto Light"/>
                          <a:cs typeface="Lucida Sans Unicode"/>
                        </a:rPr>
                        <a:t>654mm (25.7in) </a:t>
                      </a:r>
                      <a:r>
                        <a:rPr sz="1000" spc="0" dirty="0">
                          <a:latin typeface="Roboto Light"/>
                          <a:ea typeface="Roboto Light"/>
                          <a:cs typeface="Lucida Sans Unicode"/>
                        </a:rPr>
                        <a:t>* </a:t>
                      </a:r>
                      <a:r>
                        <a:rPr lang="it-IT" sz="1000" spc="0" dirty="0">
                          <a:latin typeface="Roboto Light"/>
                          <a:ea typeface="Roboto Light"/>
                          <a:cs typeface="Lucida Sans Unicode"/>
                        </a:rPr>
                        <a:t>911mm (35.8in)</a:t>
                      </a:r>
                      <a:endParaRPr sz="1000" spc="0" dirty="0">
                        <a:latin typeface="Roboto Light"/>
                        <a:ea typeface="Roboto Light"/>
                        <a:cs typeface="Lucida Sans Unicode"/>
                      </a:endParaRPr>
                    </a:p>
                  </a:txBody>
                  <a:tcPr marL="46800" marR="46800" marT="46800" marB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253965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4000"/>
                        </a:lnSpc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1000" b="0" i="0" strike="noStrike" spc="0" baseline="0" dirty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ucida Sans Unicode"/>
                        </a:rPr>
                        <a:t>2</a:t>
                      </a:r>
                    </a:p>
                  </a:txBody>
                  <a:tcPr marL="46800" marR="46800" marT="46800" marB="46800" anchor="ctr">
                    <a:lnL w="12700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000" spc="0" dirty="0"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ucida Sans Unicode"/>
                        </a:rPr>
                        <a:t>Cleaning Runtime</a:t>
                      </a:r>
                    </a:p>
                  </a:txBody>
                  <a:tcPr marL="46800" marR="468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it-IT" sz="1000" spc="0" dirty="0">
                          <a:latin typeface="Roboto Light"/>
                          <a:ea typeface="Roboto Light"/>
                          <a:cs typeface="Lucida Sans Unicode"/>
                        </a:rPr>
                        <a:t>1.5 to 3 h depending on </a:t>
                      </a:r>
                      <a:r>
                        <a:rPr lang="it-IT" sz="1000" spc="0" err="1">
                          <a:latin typeface="Roboto Light"/>
                          <a:ea typeface="Roboto Light"/>
                          <a:cs typeface="Lucida Sans Unicode"/>
                        </a:rPr>
                        <a:t>solution</a:t>
                      </a:r>
                      <a:r>
                        <a:rPr lang="it-IT" sz="1000" spc="0" dirty="0">
                          <a:latin typeface="Roboto Light"/>
                          <a:ea typeface="Roboto Light"/>
                          <a:cs typeface="Lucida Sans Unicode"/>
                        </a:rPr>
                        <a:t> flow</a:t>
                      </a:r>
                      <a:endParaRPr sz="1000" spc="0" dirty="0">
                        <a:latin typeface="Roboto Light"/>
                        <a:ea typeface="Roboto Light"/>
                        <a:cs typeface="Lucida Sans Unicode"/>
                      </a:endParaRPr>
                    </a:p>
                  </a:txBody>
                  <a:tcPr marL="46800" marR="46800" marT="46800" marB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359568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4000"/>
                        </a:lnSpc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1000" b="0" i="0" strike="noStrike" spc="0" baseline="0" dirty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ucida Sans Unicode"/>
                        </a:rPr>
                        <a:t>3</a:t>
                      </a:r>
                    </a:p>
                  </a:txBody>
                  <a:tcPr marL="46800" marR="46800" marT="46800" marB="46800" anchor="ctr">
                    <a:lnL w="12700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000" spc="0" dirty="0"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ucida Sans Unicode"/>
                        </a:rPr>
                        <a:t>Realistic Cleaning Efficiency</a:t>
                      </a:r>
                    </a:p>
                  </a:txBody>
                  <a:tcPr marL="46800" marR="468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lang="en-US" sz="1000" spc="0" dirty="0">
                          <a:latin typeface="Roboto Light"/>
                          <a:ea typeface="Roboto Light"/>
                          <a:cs typeface="Lucida Sans Unicode"/>
                        </a:rPr>
                        <a:t>350to</a:t>
                      </a:r>
                      <a:r>
                        <a:rPr sz="1000" spc="0" dirty="0">
                          <a:latin typeface="Roboto Light"/>
                          <a:ea typeface="Roboto Light"/>
                          <a:cs typeface="Lucida Sans Unicode"/>
                        </a:rPr>
                        <a:t> 800 m</a:t>
                      </a:r>
                      <a:r>
                        <a:rPr sz="900" spc="0" baseline="46296" dirty="0">
                          <a:latin typeface="Roboto Light"/>
                          <a:ea typeface="Roboto Light"/>
                          <a:cs typeface="Lucida Sans Unicode"/>
                        </a:rPr>
                        <a:t>2</a:t>
                      </a:r>
                      <a:r>
                        <a:rPr sz="1000" spc="0" dirty="0">
                          <a:latin typeface="Roboto Light"/>
                          <a:ea typeface="Roboto Light"/>
                          <a:cs typeface="Lucida Sans Unicode"/>
                        </a:rPr>
                        <a:t>/h</a:t>
                      </a:r>
                    </a:p>
                  </a:txBody>
                  <a:tcPr marL="46800" marR="46800" marT="46800" marB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185025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4000"/>
                        </a:lnSpc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1000" b="0" i="0" strike="noStrike" spc="0" baseline="0" dirty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ucida Sans Unicode"/>
                        </a:rPr>
                        <a:t>4</a:t>
                      </a:r>
                    </a:p>
                  </a:txBody>
                  <a:tcPr marL="46800" marR="46800" marT="46800" marB="46800" anchor="ctr">
                    <a:lnL w="12700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000" spc="0" dirty="0"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ucida Sans Unicode"/>
                        </a:rPr>
                        <a:t>Ideal size of cleaning area</a:t>
                      </a:r>
                    </a:p>
                  </a:txBody>
                  <a:tcPr marL="46800" marR="468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000" spc="0" dirty="0">
                          <a:latin typeface="Roboto Light"/>
                          <a:ea typeface="Roboto Light"/>
                          <a:cs typeface="Lucida Sans Unicode"/>
                        </a:rPr>
                        <a:t>Less than </a:t>
                      </a:r>
                      <a:r>
                        <a:rPr lang="en-US" sz="1000" spc="0" dirty="0">
                          <a:latin typeface="Roboto Light"/>
                          <a:ea typeface="Roboto Light"/>
                          <a:cs typeface="Lucida Sans Unicode"/>
                        </a:rPr>
                        <a:t>2400</a:t>
                      </a:r>
                      <a:r>
                        <a:rPr sz="1000" spc="0" dirty="0">
                          <a:latin typeface="Roboto Light"/>
                          <a:ea typeface="Roboto Light"/>
                          <a:cs typeface="Lucida Sans Unicode"/>
                        </a:rPr>
                        <a:t> m</a:t>
                      </a:r>
                      <a:r>
                        <a:rPr sz="900" spc="0" baseline="46296" dirty="0">
                          <a:latin typeface="Roboto Light"/>
                          <a:ea typeface="Roboto Light"/>
                          <a:cs typeface="Lucida Sans Unicode"/>
                        </a:rPr>
                        <a:t>2</a:t>
                      </a:r>
                    </a:p>
                  </a:txBody>
                  <a:tcPr marL="46800" marR="46800" marT="46800" marB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724943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4000"/>
                        </a:lnSpc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1000" b="0" i="0" strike="noStrike" spc="0" baseline="0" dirty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ucida Sans Unicode"/>
                        </a:rPr>
                        <a:t>5</a:t>
                      </a:r>
                    </a:p>
                  </a:txBody>
                  <a:tcPr marL="46800" marR="46800" marT="46800" marB="46800" anchor="ctr">
                    <a:lnL w="12700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000" spc="0" dirty="0"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ucida Sans Unicode"/>
                        </a:rPr>
                        <a:t>Debris Tray Capacity</a:t>
                      </a:r>
                    </a:p>
                  </a:txBody>
                  <a:tcPr marL="46800" marR="468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000" spc="0" dirty="0"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ucida Sans Unicode"/>
                        </a:rPr>
                        <a:t>0.8 L</a:t>
                      </a:r>
                    </a:p>
                  </a:txBody>
                  <a:tcPr marL="46800" marR="46800" marT="46800" marB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57196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4000"/>
                        </a:lnSpc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1000" b="0" i="0" strike="noStrike" spc="0" baseline="0" dirty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ucida Sans Unicode"/>
                        </a:rPr>
                        <a:t>6</a:t>
                      </a:r>
                    </a:p>
                  </a:txBody>
                  <a:tcPr marL="46800" marR="46800" marT="46800" marB="46800" anchor="ctr">
                    <a:lnL w="12700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000" spc="0" dirty="0"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ucida Sans Unicode"/>
                        </a:rPr>
                        <a:t>Refuel Station</a:t>
                      </a:r>
                    </a:p>
                  </a:txBody>
                  <a:tcPr marL="46800" marR="468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4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1000" b="0" i="0" strike="noStrike" spc="0" baseline="0" dirty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ucida Sans Unicode"/>
                        </a:rPr>
                        <a:t>Auto charging, auto refill &amp; drain water</a:t>
                      </a:r>
                    </a:p>
                  </a:txBody>
                  <a:tcPr marL="46800" marR="468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486958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4000"/>
                        </a:lnSpc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1000" b="0" i="0" strike="noStrike" spc="0" baseline="0" dirty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ucida Sans Unicode"/>
                        </a:rPr>
                        <a:t>7</a:t>
                      </a:r>
                    </a:p>
                  </a:txBody>
                  <a:tcPr marL="46800" marR="46800" marT="46800" marB="46800" anchor="ctr">
                    <a:lnL w="12700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000" spc="0" dirty="0"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ucida Sans Unicode"/>
                        </a:rPr>
                        <a:t>Storage area required</a:t>
                      </a:r>
                      <a:r>
                        <a:rPr lang="it-IT" sz="1000" spc="0" dirty="0"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ucida Sans Unicode"/>
                        </a:rPr>
                        <a:t> for docking station</a:t>
                      </a:r>
                      <a:endParaRPr sz="1000" spc="0" dirty="0">
                        <a:latin typeface="Roboto Light" panose="02000000000000000000" pitchFamily="2" charset="0"/>
                        <a:ea typeface="Roboto Light" panose="02000000000000000000" pitchFamily="2" charset="0"/>
                        <a:cs typeface="Lucida Sans Unicode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4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1000" b="0" i="1" strike="noStrike" spc="0" baseline="0" dirty="0">
                          <a:solidFill>
                            <a:schemeClr val="tx2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ucida Sans Unicode"/>
                        </a:rPr>
                        <a:t>See description below</a:t>
                      </a:r>
                    </a:p>
                  </a:txBody>
                  <a:tcPr marL="46800" marR="468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06776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4000"/>
                        </a:lnSpc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1000" b="0" i="0" strike="noStrike" spc="0" baseline="0" dirty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ucida Sans Unicode"/>
                        </a:rPr>
                        <a:t>8</a:t>
                      </a:r>
                    </a:p>
                  </a:txBody>
                  <a:tcPr marL="46800" marR="46800" marT="46800" marB="46800" anchor="ctr">
                    <a:lnL w="12700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000" spc="0" dirty="0"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ucida Sans Unicode"/>
                        </a:rPr>
                        <a:t>Min. Detectable Height</a:t>
                      </a:r>
                    </a:p>
                  </a:txBody>
                  <a:tcPr marL="46800" marR="468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31973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000" spc="0" dirty="0"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ucida Sans Unicode"/>
                        </a:rPr>
                        <a:t>5 cm</a:t>
                      </a:r>
                    </a:p>
                  </a:txBody>
                  <a:tcPr marL="46800" marR="468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879016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4000"/>
                        </a:lnSpc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1000" b="0" i="0" strike="noStrike" spc="0" baseline="0" dirty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ucida Sans Unicode"/>
                        </a:rPr>
                        <a:t>9</a:t>
                      </a:r>
                    </a:p>
                  </a:txBody>
                  <a:tcPr marL="46800" marR="46800" marT="46800" marB="46800" anchor="ctr">
                    <a:lnL w="12700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000" spc="0" dirty="0"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ucida Sans Unicode"/>
                        </a:rPr>
                        <a:t>Min. Door Width</a:t>
                      </a:r>
                    </a:p>
                    <a:p>
                      <a:pPr marL="0" marR="136525">
                        <a:lnSpc>
                          <a:spcPct val="125000"/>
                        </a:lnSpc>
                      </a:pPr>
                      <a:r>
                        <a:rPr sz="1000" spc="0" dirty="0"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ucida Sans Unicode"/>
                        </a:rPr>
                        <a:t>(for robot to move through autonomously)</a:t>
                      </a:r>
                    </a:p>
                  </a:txBody>
                  <a:tcPr marL="46800" marR="468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4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1000" b="0" i="1" strike="noStrike" spc="0" baseline="0" dirty="0">
                          <a:solidFill>
                            <a:schemeClr val="tx2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ucida Sans Unicode"/>
                        </a:rPr>
                        <a:t>See description below</a:t>
                      </a:r>
                    </a:p>
                  </a:txBody>
                  <a:tcPr marL="46800" marR="468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46462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4000"/>
                        </a:lnSpc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1000" b="0" i="0" strike="noStrike" spc="0" baseline="0" dirty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ucida Sans Unicode"/>
                        </a:rPr>
                        <a:t>10</a:t>
                      </a:r>
                    </a:p>
                  </a:txBody>
                  <a:tcPr marL="46800" marR="46800" marT="46800" marB="46800" anchor="ctr">
                    <a:lnL w="12700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56845">
                        <a:lnSpc>
                          <a:spcPct val="125000"/>
                        </a:lnSpc>
                        <a:spcBef>
                          <a:spcPts val="430"/>
                        </a:spcBef>
                      </a:pPr>
                      <a:r>
                        <a:rPr sz="1000" spc="0" dirty="0"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ucida Sans Unicode"/>
                        </a:rPr>
                        <a:t>Min. Cleaning Aisle Width (for robot to turn smoothly while cleaning)</a:t>
                      </a:r>
                    </a:p>
                  </a:txBody>
                  <a:tcPr marL="46800" marR="468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4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1000" b="0" i="1" strike="noStrike" spc="0" baseline="0" dirty="0">
                          <a:solidFill>
                            <a:schemeClr val="tx2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ucida Sans Unicode"/>
                        </a:rPr>
                        <a:t>See description below</a:t>
                      </a:r>
                    </a:p>
                  </a:txBody>
                  <a:tcPr marL="46800" marR="468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154303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4000"/>
                        </a:lnSpc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1000" b="0" i="0" strike="noStrike" spc="0" baseline="0" dirty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ucida Sans Unicode"/>
                        </a:rPr>
                        <a:t>11</a:t>
                      </a:r>
                    </a:p>
                  </a:txBody>
                  <a:tcPr marL="46800" marR="46800" marT="46800" marB="46800" anchor="ctr">
                    <a:lnL w="12700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000" spc="0" dirty="0"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ucida Sans Unicode"/>
                        </a:rPr>
                        <a:t>Max</a:t>
                      </a:r>
                      <a:r>
                        <a:rPr lang="it-IT" sz="1000" spc="0" dirty="0"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ucida Sans Unicode"/>
                        </a:rPr>
                        <a:t> 2D</a:t>
                      </a:r>
                      <a:r>
                        <a:rPr sz="1000" spc="0" dirty="0"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ucida Sans Unicode"/>
                        </a:rPr>
                        <a:t> Lidar Range</a:t>
                      </a:r>
                    </a:p>
                  </a:txBody>
                  <a:tcPr marL="46800" marR="468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4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1000" b="0" i="1" strike="noStrike" spc="0" baseline="0" dirty="0">
                          <a:solidFill>
                            <a:schemeClr val="tx2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ucida Sans Unicode"/>
                        </a:rPr>
                        <a:t>See description below</a:t>
                      </a:r>
                    </a:p>
                  </a:txBody>
                  <a:tcPr marL="46800" marR="468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942786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4000"/>
                        </a:lnSpc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1000" b="0" i="0" strike="noStrike" spc="0" baseline="0" dirty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ucida Sans Unicode"/>
                        </a:rPr>
                        <a:t>12</a:t>
                      </a:r>
                    </a:p>
                  </a:txBody>
                  <a:tcPr marL="46800" marR="46800" marT="46800" marB="46800" anchor="ctr">
                    <a:lnL w="12700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lang="it-IT" sz="1000" spc="0" dirty="0">
                          <a:latin typeface="Roboto Light"/>
                          <a:ea typeface="Roboto Light"/>
                          <a:cs typeface="Lucida Sans Unicode"/>
                        </a:rPr>
                        <a:t>Max 3D Lidar range – </a:t>
                      </a:r>
                      <a:r>
                        <a:rPr lang="it-IT" sz="1000" spc="0" err="1">
                          <a:latin typeface="Roboto Light"/>
                          <a:ea typeface="Roboto Light"/>
                          <a:cs typeface="Lucida Sans Unicode"/>
                        </a:rPr>
                        <a:t>mandatory</a:t>
                      </a:r>
                      <a:r>
                        <a:rPr lang="it-IT" sz="1000" spc="0" dirty="0">
                          <a:latin typeface="Roboto Light"/>
                          <a:ea typeface="Roboto Light"/>
                          <a:cs typeface="Lucida Sans Unicode"/>
                        </a:rPr>
                        <a:t> for </a:t>
                      </a:r>
                      <a:r>
                        <a:rPr lang="it-IT" sz="1000" spc="0" err="1">
                          <a:latin typeface="Roboto Light"/>
                          <a:ea typeface="Roboto Light"/>
                          <a:cs typeface="Lucida Sans Unicode"/>
                        </a:rPr>
                        <a:t>dynamic</a:t>
                      </a:r>
                      <a:r>
                        <a:rPr lang="it-IT" sz="1000" spc="0" dirty="0">
                          <a:latin typeface="Roboto Light"/>
                          <a:ea typeface="Roboto Light"/>
                          <a:cs typeface="Lucida Sans Unicode"/>
                        </a:rPr>
                        <a:t> and </a:t>
                      </a:r>
                      <a:r>
                        <a:rPr lang="it-IT" sz="1000" spc="0" err="1">
                          <a:latin typeface="Roboto Light"/>
                          <a:ea typeface="Roboto Light"/>
                          <a:cs typeface="Lucida Sans Unicode"/>
                        </a:rPr>
                        <a:t>constantly</a:t>
                      </a:r>
                      <a:r>
                        <a:rPr lang="it-IT" sz="1000" spc="0" dirty="0">
                          <a:latin typeface="Roboto Light"/>
                          <a:ea typeface="Roboto Light"/>
                          <a:cs typeface="Lucida Sans Unicode"/>
                        </a:rPr>
                        <a:t> </a:t>
                      </a:r>
                      <a:r>
                        <a:rPr lang="it-IT" sz="1000" spc="0" err="1">
                          <a:latin typeface="Roboto Light"/>
                          <a:ea typeface="Roboto Light"/>
                          <a:cs typeface="Lucida Sans Unicode"/>
                        </a:rPr>
                        <a:t>changing</a:t>
                      </a:r>
                      <a:r>
                        <a:rPr lang="it-IT" sz="1000" spc="0" dirty="0">
                          <a:latin typeface="Roboto Light"/>
                          <a:ea typeface="Roboto Light"/>
                          <a:cs typeface="Lucida Sans Unicode"/>
                        </a:rPr>
                        <a:t> </a:t>
                      </a:r>
                      <a:r>
                        <a:rPr lang="it-IT" sz="1000" spc="0" err="1">
                          <a:latin typeface="Roboto Light"/>
                          <a:ea typeface="Roboto Light"/>
                          <a:cs typeface="Lucida Sans Unicode"/>
                        </a:rPr>
                        <a:t>environments</a:t>
                      </a:r>
                      <a:r>
                        <a:rPr lang="it-IT" sz="1000" spc="0" dirty="0">
                          <a:latin typeface="Roboto Light"/>
                          <a:ea typeface="Roboto Light"/>
                          <a:cs typeface="Lucida Sans Unicode"/>
                        </a:rPr>
                        <a:t> (e.g. retail stores, large </a:t>
                      </a:r>
                      <a:r>
                        <a:rPr lang="it-IT" sz="1000" spc="0" err="1">
                          <a:latin typeface="Roboto Light"/>
                          <a:ea typeface="Roboto Light"/>
                          <a:cs typeface="Lucida Sans Unicode"/>
                        </a:rPr>
                        <a:t>sportshall</a:t>
                      </a:r>
                      <a:r>
                        <a:rPr lang="it-IT" sz="1000" spc="0" dirty="0">
                          <a:latin typeface="Roboto Light"/>
                          <a:ea typeface="Roboto Light"/>
                          <a:cs typeface="Lucida Sans Unicode"/>
                        </a:rPr>
                        <a:t> &gt; 25 m wide)</a:t>
                      </a:r>
                      <a:endParaRPr sz="1000" spc="0" dirty="0">
                        <a:latin typeface="Roboto Light"/>
                        <a:ea typeface="Roboto Light"/>
                        <a:cs typeface="Lucida Sans Unicode"/>
                      </a:endParaRPr>
                    </a:p>
                  </a:txBody>
                  <a:tcPr marL="46800" marR="468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4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1000" b="0" i="1" strike="noStrike" spc="0" baseline="0" dirty="0">
                          <a:solidFill>
                            <a:schemeClr val="tx2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ucida Sans Unicode"/>
                        </a:rPr>
                        <a:t>See description below</a:t>
                      </a:r>
                    </a:p>
                  </a:txBody>
                  <a:tcPr marL="46800" marR="468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074134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F649E7-BF06-E28B-AF4B-A486D2D69F9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5C498A-8D18-F7F2-7522-5B18DC973F7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en-US"/>
              <a:t>SITE QUALIFICATION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6C875E-4F04-3CA6-A8C9-73F072A69486}"/>
              </a:ext>
            </a:extLst>
          </p:cNvPr>
          <p:cNvSpPr txBox="1"/>
          <p:nvPr/>
        </p:nvSpPr>
        <p:spPr>
          <a:xfrm>
            <a:off x="719094" y="727401"/>
            <a:ext cx="3781422" cy="322729"/>
          </a:xfrm>
          <a:prstGeom prst="rect">
            <a:avLst/>
          </a:prstGeom>
          <a:noFill/>
        </p:spPr>
        <p:txBody>
          <a:bodyPr wrap="square" lIns="0" tIns="0" rIns="0" bIns="91325">
            <a:spAutoFit/>
          </a:bodyPr>
          <a:lstStyle/>
          <a:p>
            <a:pPr marL="12682"/>
            <a:r>
              <a:rPr lang="en-US" sz="1498">
                <a:latin typeface="Roboto Light" panose="02000000000000000000" pitchFamily="2" charset="0"/>
                <a:ea typeface="Roboto Bold" panose="02000000000000000000" pitchFamily="2" charset="0"/>
                <a:cs typeface="Arial Black"/>
              </a:rPr>
              <a:t>Reference guide</a:t>
            </a:r>
            <a:endParaRPr lang="en-US" sz="1498" dirty="0">
              <a:latin typeface="Roboto Light" panose="02000000000000000000" pitchFamily="2" charset="0"/>
              <a:ea typeface="Roboto Bold" panose="02000000000000000000" pitchFamily="2" charset="0"/>
              <a:cs typeface="Arial Black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9FDF77-3254-F1C5-8725-9FE266F5DFBA}"/>
              </a:ext>
            </a:extLst>
          </p:cNvPr>
          <p:cNvSpPr txBox="1"/>
          <p:nvPr/>
        </p:nvSpPr>
        <p:spPr>
          <a:xfrm>
            <a:off x="719094" y="1264732"/>
            <a:ext cx="3781422" cy="246105"/>
          </a:xfrm>
          <a:prstGeom prst="rect">
            <a:avLst/>
          </a:prstGeom>
          <a:noFill/>
        </p:spPr>
        <p:txBody>
          <a:bodyPr wrap="square" lIns="0" tIns="0" rIns="0" bIns="91325">
            <a:spAutoFit/>
          </a:bodyPr>
          <a:lstStyle/>
          <a:p>
            <a:pPr marL="12682"/>
            <a:r>
              <a:rPr lang="en-US" sz="1000" dirty="0">
                <a:latin typeface="Roboto Bold" panose="02000000000000000000" pitchFamily="2" charset="0"/>
                <a:ea typeface="Roboto Bold" panose="02000000000000000000" pitchFamily="2" charset="0"/>
                <a:cs typeface="Arial Black"/>
              </a:rPr>
              <a:t>Table 1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28C0E20E-7B59-E9D9-2127-7FFC2411EBA3}"/>
              </a:ext>
            </a:extLst>
          </p:cNvPr>
          <p:cNvSpPr txBox="1"/>
          <p:nvPr/>
        </p:nvSpPr>
        <p:spPr>
          <a:xfrm>
            <a:off x="747713" y="6143978"/>
            <a:ext cx="376237" cy="3927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>
              <a:lnSpc>
                <a:spcPct val="114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en-US" sz="2400" b="0" i="0" strike="noStrike" spc="0" dirty="0">
                <a:solidFill>
                  <a:schemeClr val="accent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ucida Sans Unicode"/>
              </a:rPr>
              <a:t>7</a:t>
            </a: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9EA7B3FD-6B72-773E-D661-3532EC85608D}"/>
              </a:ext>
            </a:extLst>
          </p:cNvPr>
          <p:cNvCxnSpPr>
            <a:cxnSpLocks/>
          </p:cNvCxnSpPr>
          <p:nvPr/>
        </p:nvCxnSpPr>
        <p:spPr>
          <a:xfrm>
            <a:off x="3262313" y="6219825"/>
            <a:ext cx="0" cy="3560763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3169E06F-5223-6BC1-58A7-EC170AEF69E0}"/>
              </a:ext>
            </a:extLst>
          </p:cNvPr>
          <p:cNvSpPr txBox="1"/>
          <p:nvPr/>
        </p:nvSpPr>
        <p:spPr>
          <a:xfrm>
            <a:off x="3477968" y="6143978"/>
            <a:ext cx="376237" cy="3927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>
              <a:lnSpc>
                <a:spcPct val="114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en-US" sz="2400" b="0" i="0" strike="noStrike" spc="0" dirty="0">
                <a:solidFill>
                  <a:schemeClr val="accent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ucida Sans Unicode"/>
              </a:rPr>
              <a:t>9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891A9D19-1EBF-86D1-9146-5F1EFDDC568B}"/>
              </a:ext>
            </a:extLst>
          </p:cNvPr>
          <p:cNvSpPr txBox="1"/>
          <p:nvPr/>
        </p:nvSpPr>
        <p:spPr>
          <a:xfrm>
            <a:off x="5538788" y="6143978"/>
            <a:ext cx="376237" cy="3927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>
              <a:lnSpc>
                <a:spcPct val="114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en-US" sz="2400" b="0" i="0" strike="noStrike" spc="0" dirty="0">
                <a:solidFill>
                  <a:schemeClr val="accent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ucida Sans Unicode"/>
              </a:rPr>
              <a:t>10</a:t>
            </a: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6BEF5CD8-2732-0EF6-61E7-67DFCEB1669E}"/>
              </a:ext>
            </a:extLst>
          </p:cNvPr>
          <p:cNvGrpSpPr/>
          <p:nvPr/>
        </p:nvGrpSpPr>
        <p:grpSpPr>
          <a:xfrm>
            <a:off x="5413044" y="6530602"/>
            <a:ext cx="1438444" cy="1121834"/>
            <a:chOff x="5413044" y="6528221"/>
            <a:chExt cx="1438444" cy="1121834"/>
          </a:xfrm>
        </p:grpSpPr>
        <p:pic>
          <p:nvPicPr>
            <p:cNvPr id="136" name="Picture 135">
              <a:extLst>
                <a:ext uri="{FF2B5EF4-FFF2-40B4-BE49-F238E27FC236}">
                  <a16:creationId xmlns:a16="http://schemas.microsoft.com/office/drawing/2014/main" id="{902ED960-4C49-3F5B-B0DB-C44A86E4F4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5256"/>
            <a:stretch/>
          </p:blipFill>
          <p:spPr>
            <a:xfrm>
              <a:off x="5413044" y="6528221"/>
              <a:ext cx="1438444" cy="1121834"/>
            </a:xfrm>
            <a:prstGeom prst="rect">
              <a:avLst/>
            </a:prstGeom>
          </p:spPr>
        </p:pic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3CCD6C79-6634-2983-9B2E-7A25559F5637}"/>
                </a:ext>
              </a:extLst>
            </p:cNvPr>
            <p:cNvGrpSpPr/>
            <p:nvPr/>
          </p:nvGrpSpPr>
          <p:grpSpPr>
            <a:xfrm>
              <a:off x="5571931" y="6631930"/>
              <a:ext cx="1143194" cy="123111"/>
              <a:chOff x="5571931" y="6631930"/>
              <a:chExt cx="1143194" cy="123111"/>
            </a:xfrm>
          </p:grpSpPr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1397566A-4DCA-E785-2069-FAAE5448A49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571931" y="6696075"/>
                <a:ext cx="1143194" cy="0"/>
              </a:xfrm>
              <a:prstGeom prst="line">
                <a:avLst/>
              </a:prstGeom>
              <a:ln w="6350">
                <a:solidFill>
                  <a:schemeClr val="accent3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67E7CDB7-A7D1-E4DA-9335-B7FE9E4B3C11}"/>
                  </a:ext>
                </a:extLst>
              </p:cNvPr>
              <p:cNvSpPr txBox="1"/>
              <p:nvPr/>
            </p:nvSpPr>
            <p:spPr>
              <a:xfrm>
                <a:off x="5740400" y="6631930"/>
                <a:ext cx="834636" cy="12311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anchor="t">
                <a:spAutoFit/>
              </a:bodyPr>
              <a:lstStyle/>
              <a:p>
                <a:pPr algn="ctr"/>
                <a:r>
                  <a:rPr lang="en-US" sz="800" dirty="0">
                    <a:latin typeface="Roboto Light"/>
                    <a:ea typeface="Roboto Light"/>
                    <a:cs typeface="Roboto Light"/>
                  </a:rPr>
                  <a:t>1.3m (51.1 inches)</a:t>
                </a:r>
              </a:p>
            </p:txBody>
          </p:sp>
        </p:grp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5A770CD6-6569-845B-DBE6-8227989FA1CE}"/>
              </a:ext>
            </a:extLst>
          </p:cNvPr>
          <p:cNvGrpSpPr/>
          <p:nvPr/>
        </p:nvGrpSpPr>
        <p:grpSpPr>
          <a:xfrm>
            <a:off x="3343191" y="6530602"/>
            <a:ext cx="1438444" cy="1121834"/>
            <a:chOff x="3560431" y="6528221"/>
            <a:chExt cx="1438444" cy="1121834"/>
          </a:xfrm>
        </p:grpSpPr>
        <p:pic>
          <p:nvPicPr>
            <p:cNvPr id="149" name="Picture 148">
              <a:extLst>
                <a:ext uri="{FF2B5EF4-FFF2-40B4-BE49-F238E27FC236}">
                  <a16:creationId xmlns:a16="http://schemas.microsoft.com/office/drawing/2014/main" id="{CE506903-58E6-A2CD-3733-31CA66836A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5256"/>
            <a:stretch/>
          </p:blipFill>
          <p:spPr>
            <a:xfrm>
              <a:off x="3560431" y="6528221"/>
              <a:ext cx="1438444" cy="1121834"/>
            </a:xfrm>
            <a:prstGeom prst="rect">
              <a:avLst/>
            </a:prstGeom>
          </p:spPr>
        </p:pic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D23FDE6B-D9B7-20D5-B0B4-C5DF4CFC922A}"/>
                </a:ext>
              </a:extLst>
            </p:cNvPr>
            <p:cNvGrpSpPr/>
            <p:nvPr/>
          </p:nvGrpSpPr>
          <p:grpSpPr>
            <a:xfrm>
              <a:off x="3719318" y="6647006"/>
              <a:ext cx="1143194" cy="123111"/>
              <a:chOff x="5571931" y="6647006"/>
              <a:chExt cx="1143194" cy="123111"/>
            </a:xfrm>
          </p:grpSpPr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F558E143-7C2D-80AA-B7A2-14410181073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571931" y="6696075"/>
                <a:ext cx="1143194" cy="0"/>
              </a:xfrm>
              <a:prstGeom prst="line">
                <a:avLst/>
              </a:prstGeom>
              <a:ln w="6350">
                <a:solidFill>
                  <a:schemeClr val="accent3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59F2B172-AD9A-62DB-8E6D-5DD47278E1E5}"/>
                  </a:ext>
                </a:extLst>
              </p:cNvPr>
              <p:cNvSpPr txBox="1"/>
              <p:nvPr/>
            </p:nvSpPr>
            <p:spPr>
              <a:xfrm>
                <a:off x="5736760" y="6647006"/>
                <a:ext cx="857036" cy="12311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anchor="t">
                <a:spAutoFit/>
              </a:bodyPr>
              <a:lstStyle/>
              <a:p>
                <a:pPr algn="ctr"/>
                <a:r>
                  <a:rPr lang="en-US" sz="800" dirty="0">
                    <a:latin typeface="Roboto Light"/>
                    <a:ea typeface="Roboto Light"/>
                    <a:cs typeface="Roboto Light"/>
                  </a:rPr>
                  <a:t>0.9 m (35.4 inches)</a:t>
                </a:r>
              </a:p>
            </p:txBody>
          </p:sp>
        </p:grpSp>
      </p:grp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07E3E1B4-F025-7E6B-8D05-F0F0DD68D0B2}"/>
              </a:ext>
            </a:extLst>
          </p:cNvPr>
          <p:cNvCxnSpPr>
            <a:cxnSpLocks/>
          </p:cNvCxnSpPr>
          <p:nvPr/>
        </p:nvCxnSpPr>
        <p:spPr>
          <a:xfrm flipH="1" flipV="1">
            <a:off x="3471842" y="7652436"/>
            <a:ext cx="3414150" cy="772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7CF4982A-270E-4CEA-23DA-6CED6C0051FF}"/>
              </a:ext>
            </a:extLst>
          </p:cNvPr>
          <p:cNvGrpSpPr/>
          <p:nvPr/>
        </p:nvGrpSpPr>
        <p:grpSpPr>
          <a:xfrm>
            <a:off x="5310574" y="7900661"/>
            <a:ext cx="1533526" cy="1879927"/>
            <a:chOff x="5538788" y="7900661"/>
            <a:chExt cx="1533526" cy="1879927"/>
          </a:xfrm>
        </p:grpSpPr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F0F60AE2-9220-CC86-9686-E3CB218121D5}"/>
                </a:ext>
              </a:extLst>
            </p:cNvPr>
            <p:cNvSpPr txBox="1"/>
            <p:nvPr/>
          </p:nvSpPr>
          <p:spPr>
            <a:xfrm>
              <a:off x="5538788" y="7900661"/>
              <a:ext cx="376237" cy="39273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indent="0" algn="l">
                <a:lnSpc>
                  <a:spcPct val="114000"/>
                </a:lnSpc>
                <a:spcBef>
                  <a:spcPts val="300"/>
                </a:spcBef>
                <a:buFont typeface="Arial" panose="020B0604020202020204" pitchFamily="34" charset="0"/>
                <a:buNone/>
              </a:pPr>
              <a:r>
                <a:rPr lang="en-US" sz="2400" b="0" i="0" strike="noStrike" spc="0" dirty="0">
                  <a:solidFill>
                    <a:schemeClr val="accent3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ucida Sans Unicode"/>
                </a:rPr>
                <a:t>12</a:t>
              </a:r>
            </a:p>
          </p:txBody>
        </p: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4BD80585-68BD-5981-B4EF-42D1EBCEB47C}"/>
                </a:ext>
              </a:extLst>
            </p:cNvPr>
            <p:cNvCxnSpPr>
              <a:cxnSpLocks/>
              <a:stCxn id="192" idx="0"/>
            </p:cNvCxnSpPr>
            <p:nvPr/>
          </p:nvCxnSpPr>
          <p:spPr>
            <a:xfrm>
              <a:off x="6305551" y="8247062"/>
              <a:ext cx="8960" cy="802727"/>
            </a:xfrm>
            <a:prstGeom prst="line">
              <a:avLst/>
            </a:prstGeom>
            <a:ln>
              <a:solidFill>
                <a:schemeClr val="tx2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63E0D017-8647-C982-8F29-0A798D10D230}"/>
                </a:ext>
              </a:extLst>
            </p:cNvPr>
            <p:cNvCxnSpPr>
              <a:cxnSpLocks/>
              <a:endCxn id="192" idx="5"/>
            </p:cNvCxnSpPr>
            <p:nvPr/>
          </p:nvCxnSpPr>
          <p:spPr>
            <a:xfrm>
              <a:off x="6314511" y="9049789"/>
              <a:ext cx="533223" cy="506219"/>
            </a:xfrm>
            <a:prstGeom prst="line">
              <a:avLst/>
            </a:prstGeom>
            <a:ln>
              <a:solidFill>
                <a:schemeClr val="accent3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F5F997CE-2E15-2AB3-79A7-8A6B77F87080}"/>
                </a:ext>
              </a:extLst>
            </p:cNvPr>
            <p:cNvSpPr/>
            <p:nvPr/>
          </p:nvSpPr>
          <p:spPr>
            <a:xfrm>
              <a:off x="5538788" y="8247062"/>
              <a:ext cx="1533526" cy="1533526"/>
            </a:xfrm>
            <a:prstGeom prst="ellipse">
              <a:avLst/>
            </a:prstGeom>
            <a:noFill/>
            <a:ln w="6350">
              <a:solidFill>
                <a:schemeClr val="accent3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</a:endParaRPr>
            </a:p>
          </p:txBody>
        </p: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71CE20DF-CCE5-F41D-2DCA-7C069BFD03F8}"/>
                </a:ext>
              </a:extLst>
            </p:cNvPr>
            <p:cNvCxnSpPr>
              <a:cxnSpLocks/>
              <a:endCxn id="192" idx="3"/>
            </p:cNvCxnSpPr>
            <p:nvPr/>
          </p:nvCxnSpPr>
          <p:spPr>
            <a:xfrm flipH="1">
              <a:off x="5763368" y="9013825"/>
              <a:ext cx="542183" cy="542183"/>
            </a:xfrm>
            <a:prstGeom prst="line">
              <a:avLst/>
            </a:prstGeom>
            <a:ln>
              <a:solidFill>
                <a:schemeClr val="accent3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5" name="Picture 194" descr="A black machine with a round display&#10;&#10;Description automatically generated with medium confidence">
              <a:extLst>
                <a:ext uri="{FF2B5EF4-FFF2-40B4-BE49-F238E27FC236}">
                  <a16:creationId xmlns:a16="http://schemas.microsoft.com/office/drawing/2014/main" id="{F945933D-DE40-27A3-D5E1-4DD8BEBE14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8997" y="8452821"/>
              <a:ext cx="1041378" cy="1193936"/>
            </a:xfrm>
            <a:prstGeom prst="rect">
              <a:avLst/>
            </a:prstGeom>
          </p:spPr>
        </p:pic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9D5E4910-3156-33D1-2C53-B73085AB0720}"/>
                </a:ext>
              </a:extLst>
            </p:cNvPr>
            <p:cNvSpPr txBox="1"/>
            <p:nvPr/>
          </p:nvSpPr>
          <p:spPr>
            <a:xfrm>
              <a:off x="5913834" y="8344131"/>
              <a:ext cx="781440" cy="15946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18000" rIns="0" bIns="1800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  <a:latin typeface="Roboto Light" panose="02000000000000000000" pitchFamily="2" charset="0"/>
                </a:rPr>
                <a:t>120 m</a:t>
              </a:r>
            </a:p>
          </p:txBody>
        </p: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EF1AEAEF-0C42-9AD5-747E-AE08475B4042}"/>
              </a:ext>
            </a:extLst>
          </p:cNvPr>
          <p:cNvGrpSpPr/>
          <p:nvPr/>
        </p:nvGrpSpPr>
        <p:grpSpPr>
          <a:xfrm rot="20428696">
            <a:off x="1462109" y="8980358"/>
            <a:ext cx="1545141" cy="123111"/>
            <a:chOff x="5571931" y="6631930"/>
            <a:chExt cx="1143194" cy="123111"/>
          </a:xfrm>
        </p:grpSpPr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D91746B2-C6FE-BE7D-2F22-DAC5C00A4FD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71931" y="6696075"/>
              <a:ext cx="1143194" cy="0"/>
            </a:xfrm>
            <a:prstGeom prst="line">
              <a:avLst/>
            </a:prstGeom>
            <a:ln w="6350">
              <a:solidFill>
                <a:schemeClr val="accent3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11837C1E-6BC8-314A-F99A-3D8D2822646D}"/>
                </a:ext>
              </a:extLst>
            </p:cNvPr>
            <p:cNvSpPr txBox="1"/>
            <p:nvPr/>
          </p:nvSpPr>
          <p:spPr>
            <a:xfrm>
              <a:off x="5895023" y="6631930"/>
              <a:ext cx="525391" cy="12311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  <a:latin typeface="Roboto Bold" panose="02000000000000000000" pitchFamily="2" charset="0"/>
                </a:rPr>
                <a:t>2 m (6.4 feet) </a:t>
              </a:r>
            </a:p>
          </p:txBody>
        </p: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719D0925-660F-8CFD-6395-21FDFA365C6D}"/>
              </a:ext>
            </a:extLst>
          </p:cNvPr>
          <p:cNvGrpSpPr/>
          <p:nvPr/>
        </p:nvGrpSpPr>
        <p:grpSpPr>
          <a:xfrm rot="1314564">
            <a:off x="454255" y="9098466"/>
            <a:ext cx="1001635" cy="94995"/>
            <a:chOff x="5571931" y="6570375"/>
            <a:chExt cx="1143194" cy="246221"/>
          </a:xfrm>
        </p:grpSpPr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00617D47-399F-2E6C-A34A-B8A7754D9CB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71931" y="6696075"/>
              <a:ext cx="1143194" cy="0"/>
            </a:xfrm>
            <a:prstGeom prst="line">
              <a:avLst/>
            </a:prstGeom>
            <a:ln w="6350">
              <a:solidFill>
                <a:schemeClr val="accent3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4D023FC9-E817-5B0E-DB76-D124C4F657BD}"/>
                </a:ext>
              </a:extLst>
            </p:cNvPr>
            <p:cNvSpPr txBox="1"/>
            <p:nvPr/>
          </p:nvSpPr>
          <p:spPr>
            <a:xfrm>
              <a:off x="5766998" y="6570375"/>
              <a:ext cx="78144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anchor="t">
              <a:spAutoFit/>
            </a:bodyPr>
            <a:lstStyle/>
            <a:p>
              <a:pPr algn="ctr"/>
              <a:r>
                <a:rPr lang="en-US" sz="800" dirty="0">
                  <a:latin typeface="Roboto Bold"/>
                  <a:ea typeface="Roboto Bold"/>
                  <a:cs typeface="Roboto Bold"/>
                </a:rPr>
                <a:t>2 m (6.4 feet) </a:t>
              </a:r>
            </a:p>
          </p:txBody>
        </p:sp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42BF5DBB-CFE2-4B05-4B7D-574C770C78D6}"/>
              </a:ext>
            </a:extLst>
          </p:cNvPr>
          <p:cNvGrpSpPr/>
          <p:nvPr/>
        </p:nvGrpSpPr>
        <p:grpSpPr>
          <a:xfrm>
            <a:off x="3471842" y="7900661"/>
            <a:ext cx="1551506" cy="1879927"/>
            <a:chOff x="3681413" y="7900661"/>
            <a:chExt cx="1551506" cy="1879927"/>
          </a:xfrm>
        </p:grpSpPr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36B73B49-489A-3693-FF82-B51252F86C33}"/>
                </a:ext>
              </a:extLst>
            </p:cNvPr>
            <p:cNvSpPr txBox="1"/>
            <p:nvPr/>
          </p:nvSpPr>
          <p:spPr>
            <a:xfrm>
              <a:off x="3681413" y="7900661"/>
              <a:ext cx="376237" cy="39273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indent="0" algn="l">
                <a:lnSpc>
                  <a:spcPct val="114000"/>
                </a:lnSpc>
                <a:spcBef>
                  <a:spcPts val="300"/>
                </a:spcBef>
                <a:buFont typeface="Arial" panose="020B0604020202020204" pitchFamily="34" charset="0"/>
                <a:buNone/>
              </a:pPr>
              <a:r>
                <a:rPr lang="en-US" sz="2400" b="0" i="0" strike="noStrike" spc="0" dirty="0">
                  <a:solidFill>
                    <a:schemeClr val="accent3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ucida Sans Unicode"/>
                </a:rPr>
                <a:t>11</a:t>
              </a:r>
            </a:p>
          </p:txBody>
        </p: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14FE1144-EFFC-4F38-C194-3239046059FB}"/>
                </a:ext>
              </a:extLst>
            </p:cNvPr>
            <p:cNvCxnSpPr>
              <a:cxnSpLocks/>
              <a:stCxn id="159" idx="0"/>
            </p:cNvCxnSpPr>
            <p:nvPr/>
          </p:nvCxnSpPr>
          <p:spPr>
            <a:xfrm>
              <a:off x="4466156" y="8247062"/>
              <a:ext cx="8960" cy="802727"/>
            </a:xfrm>
            <a:prstGeom prst="line">
              <a:avLst/>
            </a:prstGeom>
            <a:ln>
              <a:solidFill>
                <a:schemeClr val="tx2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BA521730-4F0B-ACC6-3A07-3AB50EFD8F1B}"/>
                </a:ext>
              </a:extLst>
            </p:cNvPr>
            <p:cNvCxnSpPr>
              <a:cxnSpLocks/>
              <a:endCxn id="159" idx="5"/>
            </p:cNvCxnSpPr>
            <p:nvPr/>
          </p:nvCxnSpPr>
          <p:spPr>
            <a:xfrm>
              <a:off x="4475116" y="9049789"/>
              <a:ext cx="533223" cy="506219"/>
            </a:xfrm>
            <a:prstGeom prst="line">
              <a:avLst/>
            </a:prstGeom>
            <a:ln>
              <a:solidFill>
                <a:schemeClr val="accent3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A68436A7-48AC-391D-8119-60BB3210FA7F}"/>
                </a:ext>
              </a:extLst>
            </p:cNvPr>
            <p:cNvSpPr/>
            <p:nvPr/>
          </p:nvSpPr>
          <p:spPr>
            <a:xfrm>
              <a:off x="3699393" y="8247062"/>
              <a:ext cx="1533526" cy="1533526"/>
            </a:xfrm>
            <a:prstGeom prst="ellipse">
              <a:avLst/>
            </a:prstGeom>
            <a:noFill/>
            <a:ln w="6350">
              <a:solidFill>
                <a:schemeClr val="accent3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</a:endParaRPr>
            </a:p>
          </p:txBody>
        </p: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2DE17845-D451-0914-6DC2-0B96FC4A2BAD}"/>
                </a:ext>
              </a:extLst>
            </p:cNvPr>
            <p:cNvCxnSpPr>
              <a:cxnSpLocks/>
              <a:endCxn id="159" idx="3"/>
            </p:cNvCxnSpPr>
            <p:nvPr/>
          </p:nvCxnSpPr>
          <p:spPr>
            <a:xfrm flipH="1">
              <a:off x="3923973" y="9013825"/>
              <a:ext cx="542183" cy="542183"/>
            </a:xfrm>
            <a:prstGeom prst="line">
              <a:avLst/>
            </a:prstGeom>
            <a:ln>
              <a:solidFill>
                <a:schemeClr val="accent3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8" name="Picture 157" descr="A black machine with a round display&#10;&#10;Description automatically generated with medium confidence">
              <a:extLst>
                <a:ext uri="{FF2B5EF4-FFF2-40B4-BE49-F238E27FC236}">
                  <a16:creationId xmlns:a16="http://schemas.microsoft.com/office/drawing/2014/main" id="{963855F9-4DC9-517B-4642-D27DD7316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9602" y="8452821"/>
              <a:ext cx="1041378" cy="1193936"/>
            </a:xfrm>
            <a:prstGeom prst="rect">
              <a:avLst/>
            </a:prstGeom>
          </p:spPr>
        </p:pic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5353E5EE-10A6-7226-8E12-03C80C94857F}"/>
                </a:ext>
              </a:extLst>
            </p:cNvPr>
            <p:cNvSpPr txBox="1"/>
            <p:nvPr/>
          </p:nvSpPr>
          <p:spPr>
            <a:xfrm>
              <a:off x="4083216" y="8344131"/>
              <a:ext cx="781440" cy="15946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18000" rIns="0" bIns="18000">
              <a:spAutoFit/>
            </a:bodyPr>
            <a:lstStyle/>
            <a:p>
              <a:pPr algn="ctr"/>
              <a:r>
                <a:rPr lang="en-US" sz="800" dirty="0">
                  <a:latin typeface="Roboto Light" panose="02000000000000000000" pitchFamily="2" charset="0"/>
                </a:rPr>
                <a:t>25</a:t>
              </a:r>
              <a:r>
                <a:rPr lang="en-US" sz="800" dirty="0">
                  <a:solidFill>
                    <a:schemeClr val="tx1"/>
                  </a:solidFill>
                  <a:latin typeface="Roboto Light" panose="02000000000000000000" pitchFamily="2" charset="0"/>
                </a:rPr>
                <a:t> m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B5A77BE6-971A-441D-070B-42BC60D53D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118" y="6769350"/>
            <a:ext cx="3015205" cy="258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07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2">
            <a:extLst>
              <a:ext uri="{FF2B5EF4-FFF2-40B4-BE49-F238E27FC236}">
                <a16:creationId xmlns:a16="http://schemas.microsoft.com/office/drawing/2014/main" id="{12EA9893-8FC8-EC24-FFBA-19E8944F54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6842085"/>
              </p:ext>
            </p:extLst>
          </p:nvPr>
        </p:nvGraphicFramePr>
        <p:xfrm>
          <a:off x="719095" y="6716674"/>
          <a:ext cx="6121485" cy="3168000"/>
        </p:xfrm>
        <a:graphic>
          <a:graphicData uri="http://schemas.openxmlformats.org/drawingml/2006/table">
            <a:tbl>
              <a:tblPr bandRow="1" firstRow="1">
                <a:tableStyleId>{2D5ABB26-0587-4C30-8999-92F81FD0307C}</a:tableStyleId>
              </a:tblPr>
              <a:tblGrid>
                <a:gridCol w="1998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22748">
                  <a:extLst>
                    <a:ext uri="{9D8B030D-6E8A-4147-A177-3AD203B41FA5}">
                      <a16:colId xmlns:a16="http://schemas.microsoft.com/office/drawing/2014/main" val="4126141924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</a:pPr>
                      <a:r>
                        <a:rPr b="0" baseline="0" dirty="0" i="0" lang="en-US" spc="0" strike="noStrike" sz="1000">
                          <a:solidFill>
                            <a:schemeClr val="tx1"/>
                          </a:solidFill>
                          <a:latin charset="0" panose="02000000000000000000" pitchFamily="2" typeface="Roboto Bold"/>
                          <a:ea charset="0" panose="02000000000000000000" pitchFamily="2" typeface="Roboto Light"/>
                          <a:cs typeface="Times New Roman"/>
                        </a:rPr>
                        <a:t>Traps (red flags for robots)</a:t>
                      </a:r>
                    </a:p>
                  </a:txBody>
                  <a:tcPr anchor="ctr" marB="46800" marL="46800" marR="46800" marT="4680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</a:pPr>
                      <a:r>
                        <a:rPr b="0" baseline="0" dirty="0" i="0" lang="en-US" spc="0" strike="noStrike" sz="1000">
                          <a:solidFill>
                            <a:schemeClr val="tx1"/>
                          </a:solidFill>
                          <a:latin charset="0" panose="02000000000000000000" pitchFamily="2" typeface="Roboto Bold"/>
                          <a:ea charset="0" panose="02000000000000000000" pitchFamily="2" typeface="Roboto Light"/>
                          <a:cs typeface="Times New Roman"/>
                        </a:rPr>
                        <a:t>Photo examples</a:t>
                      </a:r>
                    </a:p>
                  </a:txBody>
                  <a:tcPr anchor="ctr" marB="46800" marL="180000" marR="46800" marT="4680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 algn="l" defTabSz="831973" eaLnBrk="1" hangingPunct="1" latinLnBrk="0" marL="0" rtl="0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baseline="0" dirty="0" kern="1200" lang="en-US" spc="0" sz="1000">
                          <a:solidFill>
                            <a:schemeClr val="tx1"/>
                          </a:solidFill>
                          <a:latin charset="0" panose="02000000000000000000" pitchFamily="2" typeface="Roboto Bold"/>
                          <a:ea charset="0" panose="02000000000000000000" pitchFamily="2" typeface="Roboto Light"/>
                          <a:cs typeface="Lucida Sans Unicode"/>
                        </a:rPr>
                        <a:t>Flammable / corrosive liquids </a:t>
                      </a:r>
                      <a:br>
                        <a:rPr dirty="0" kern="1200" lang="en-US" spc="0" sz="1000">
                          <a:solidFill>
                            <a:schemeClr val="tx1"/>
                          </a:solidFill>
                          <a:latin charset="0" panose="02000000000000000000" pitchFamily="2" typeface="Roboto Light"/>
                          <a:ea charset="0" panose="02000000000000000000" pitchFamily="2" typeface="Roboto Light"/>
                          <a:cs typeface="Lucida Sans Unicode"/>
                        </a:rPr>
                      </a:br>
                      <a:r>
                        <a:rPr dirty="0" kern="1200" lang="en-US" spc="0" sz="1000">
                          <a:solidFill>
                            <a:schemeClr val="tx1"/>
                          </a:solidFill>
                          <a:latin charset="0" panose="02000000000000000000" pitchFamily="2" typeface="Roboto Light"/>
                          <a:ea charset="0" panose="02000000000000000000" pitchFamily="2" typeface="Roboto Light"/>
                          <a:cs typeface="Lucida Sans Unicode"/>
                        </a:rPr>
                        <a:t>Risk of damage if corrosive liquids suck into robot or static buildup sparks off flammable liquids.</a:t>
                      </a:r>
                    </a:p>
                  </a:txBody>
                  <a:tcPr marB="46800" marL="46800" marR="46800" marT="46800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w="12700">
                      <a:noFill/>
                      <a:prstDash val="soli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2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endParaRPr b="1" dirty="0" spc="0" sz="1000">
                        <a:latin charset="0" panose="02000000000000000000" pitchFamily="2" typeface="Roboto Light"/>
                        <a:ea charset="0" panose="02000000000000000000" pitchFamily="2" typeface="Roboto Light"/>
                        <a:cs typeface="Lucida Sans Unicode"/>
                      </a:endParaRPr>
                    </a:p>
                  </a:txBody>
                  <a:tcPr marB="46800" marL="180000" marR="46800" marT="46800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w="12700">
                      <a:noFill/>
                      <a:prstDash val="soli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2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2539657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 algn="l" defTabSz="831973" eaLnBrk="1" hangingPunct="1" latinLnBrk="0" marL="0" rtl="0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baseline="0" dirty="0" kern="1200" lang="en-US" spc="0" sz="1000">
                          <a:solidFill>
                            <a:schemeClr val="tx1"/>
                          </a:solidFill>
                          <a:latin charset="0" panose="02000000000000000000" pitchFamily="2" typeface="Roboto Bold"/>
                          <a:ea charset="0" panose="02000000000000000000" pitchFamily="2" typeface="Roboto Light"/>
                          <a:cs typeface="Lucida Sans Unicode"/>
                        </a:rPr>
                        <a:t>Layout change frequently </a:t>
                      </a:r>
                      <a:br>
                        <a:rPr dirty="0" kern="1200" lang="en-US" spc="0" sz="1000">
                          <a:solidFill>
                            <a:schemeClr val="tx1"/>
                          </a:solidFill>
                          <a:latin charset="0" panose="02000000000000000000" pitchFamily="2" typeface="Roboto Light"/>
                          <a:ea charset="0" panose="02000000000000000000" pitchFamily="2" typeface="Roboto Light"/>
                          <a:cs typeface="Lucida Sans Unicode"/>
                        </a:rPr>
                      </a:br>
                      <a:r>
                        <a:rPr dirty="0" kern="1200" lang="en-US" spc="0" sz="1000">
                          <a:solidFill>
                            <a:schemeClr val="tx1"/>
                          </a:solidFill>
                          <a:latin charset="0" panose="02000000000000000000" pitchFamily="2" typeface="Roboto Light"/>
                          <a:ea charset="0" panose="02000000000000000000" pitchFamily="2" typeface="Roboto Light"/>
                          <a:cs typeface="Lucida Sans Unicode"/>
                        </a:rPr>
                        <a:t>Seasonal pop-ups, moveable racks, tables and chairs will keep moving around – 3D lidar mandatory otherwise and users have to constantly update the cleaning map.</a:t>
                      </a:r>
                    </a:p>
                  </a:txBody>
                  <a:tcPr marB="46800" marL="46800" marR="46800" marT="46800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w="12700">
                      <a:noFill/>
                      <a:prstDash val="solid"/>
                    </a:lnR>
                    <a:lnT algn="ctr" cap="flat" cmpd="sng" w="3175">
                      <a:solidFill>
                        <a:schemeClr val="tx2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2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endParaRPr dirty="0" spc="0" sz="1000">
                        <a:latin charset="0" panose="02000000000000000000" pitchFamily="2" typeface="Roboto Light"/>
                        <a:ea charset="0" panose="02000000000000000000" pitchFamily="2" typeface="Roboto Light"/>
                        <a:cs typeface="Lucida Sans Unicode"/>
                      </a:endParaRPr>
                    </a:p>
                  </a:txBody>
                  <a:tcPr marB="46800" marL="180000" marR="46800" marT="46800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w="12700">
                      <a:noFill/>
                      <a:prstDash val="solid"/>
                    </a:lnR>
                    <a:lnT algn="ctr" cap="flat" cmpd="sng" w="3175">
                      <a:solidFill>
                        <a:schemeClr val="tx2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2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3595680"/>
                  </a:ext>
                </a:extLst>
              </a:tr>
            </a:tbl>
          </a:graphicData>
        </a:graphic>
      </p:graphicFrame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35D69F3E-0EE0-B9A3-56AB-AC62E9177F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2753396"/>
              </p:ext>
            </p:extLst>
          </p:nvPr>
        </p:nvGraphicFramePr>
        <p:xfrm>
          <a:off x="719095" y="1510837"/>
          <a:ext cx="6121485" cy="4608000"/>
        </p:xfrm>
        <a:graphic>
          <a:graphicData uri="http://schemas.openxmlformats.org/drawingml/2006/table">
            <a:tbl>
              <a:tblPr bandRow="1" firstRow="1">
                <a:tableStyleId>{2D5ABB26-0587-4C30-8999-92F81FD0307C}</a:tableStyleId>
              </a:tblPr>
              <a:tblGrid>
                <a:gridCol w="1998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22748">
                  <a:extLst>
                    <a:ext uri="{9D8B030D-6E8A-4147-A177-3AD203B41FA5}">
                      <a16:colId xmlns:a16="http://schemas.microsoft.com/office/drawing/2014/main" val="4126141924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</a:pPr>
                      <a:r>
                        <a:rPr b="0" baseline="0" dirty="0" i="0" lang="en-US" spc="0" strike="noStrike" sz="1000">
                          <a:solidFill>
                            <a:schemeClr val="tx1"/>
                          </a:solidFill>
                          <a:latin charset="0" panose="02000000000000000000" pitchFamily="2" typeface="Roboto Bold"/>
                          <a:ea charset="0" panose="02000000000000000000" pitchFamily="2" typeface="Roboto Light"/>
                          <a:cs typeface="Times New Roman"/>
                        </a:rPr>
                        <a:t>Type of environment to clean</a:t>
                      </a:r>
                    </a:p>
                  </a:txBody>
                  <a:tcPr anchor="ctr" marB="46800" marL="46800" marR="46800" marT="4680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</a:pPr>
                      <a:r>
                        <a:rPr b="0" baseline="0" dirty="0" i="0" lang="en-US" spc="0" strike="noStrike" sz="1000">
                          <a:solidFill>
                            <a:schemeClr val="tx1"/>
                          </a:solidFill>
                          <a:latin charset="0" panose="02000000000000000000" pitchFamily="2" typeface="Roboto Bold"/>
                          <a:ea charset="0" panose="02000000000000000000" pitchFamily="2" typeface="Roboto Light"/>
                          <a:cs typeface="Times New Roman"/>
                        </a:rPr>
                        <a:t>Photo examples</a:t>
                      </a:r>
                    </a:p>
                  </a:txBody>
                  <a:tcPr anchor="ctr" marB="46800" marL="180000" marR="46800" marT="4680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 algn="l" defTabSz="831973" eaLnBrk="1" hangingPunct="1" latinLnBrk="0" marL="0" rtl="0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baseline="0" dirty="0" kern="1200" spc="0" sz="1000">
                          <a:solidFill>
                            <a:schemeClr val="tx1"/>
                          </a:solidFill>
                          <a:latin charset="0" panose="02000000000000000000" pitchFamily="2" typeface="Roboto Bold"/>
                          <a:ea charset="0" panose="02000000000000000000" pitchFamily="2" typeface="Roboto Light"/>
                          <a:cs typeface="Lucida Sans Unicode"/>
                        </a:rPr>
                        <a:t>Easy</a:t>
                      </a:r>
                      <a:br>
                        <a:rPr dirty="0" kern="1200" lang="en-US" spc="0" sz="1000">
                          <a:solidFill>
                            <a:schemeClr val="tx1"/>
                          </a:solidFill>
                          <a:latin charset="0" panose="02000000000000000000" pitchFamily="2" typeface="Roboto Light"/>
                          <a:ea charset="0" panose="02000000000000000000" pitchFamily="2" typeface="Roboto Light"/>
                          <a:cs typeface="Lucida Sans Unicode"/>
                        </a:rPr>
                      </a:br>
                      <a:r>
                        <a:rPr dirty="0" kern="1200" spc="0" sz="1000">
                          <a:solidFill>
                            <a:schemeClr val="tx1"/>
                          </a:solidFill>
                          <a:latin charset="0" panose="02000000000000000000" pitchFamily="2" typeface="Roboto Light"/>
                          <a:ea charset="0" panose="02000000000000000000" pitchFamily="2" typeface="Roboto Light"/>
                          <a:cs typeface="Lucida Sans Unicode"/>
                        </a:rPr>
                        <a:t>Wide open spaces with minimal obstacles so that robots can move in long, straight paths</a:t>
                      </a:r>
                      <a:r>
                        <a:rPr dirty="0" kern="1200" lang="en-US" spc="0" sz="1000">
                          <a:solidFill>
                            <a:schemeClr val="tx1"/>
                          </a:solidFill>
                          <a:latin charset="0" panose="02000000000000000000" pitchFamily="2" typeface="Roboto Light"/>
                          <a:ea charset="0" panose="02000000000000000000" pitchFamily="2" typeface="Roboto Light"/>
                          <a:cs typeface="Lucida Sans Unicode"/>
                        </a:rPr>
                        <a:t>.</a:t>
                      </a:r>
                      <a:endParaRPr dirty="0" kern="1200" spc="0" sz="1000">
                        <a:solidFill>
                          <a:schemeClr val="tx1"/>
                        </a:solidFill>
                        <a:latin charset="0" panose="02000000000000000000" pitchFamily="2" typeface="Roboto Light"/>
                        <a:ea charset="0" panose="02000000000000000000" pitchFamily="2" typeface="Roboto Light"/>
                        <a:cs typeface="Lucida Sans Unicode"/>
                      </a:endParaRPr>
                    </a:p>
                  </a:txBody>
                  <a:tcPr marB="46800" marL="46800" marR="46800" marT="46800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w="12700">
                      <a:noFill/>
                      <a:prstDash val="soli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2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endParaRPr b="1" dirty="0" spc="0" sz="1000">
                        <a:latin charset="0" panose="02000000000000000000" pitchFamily="2" typeface="Roboto Light"/>
                        <a:ea charset="0" panose="02000000000000000000" pitchFamily="2" typeface="Roboto Light"/>
                        <a:cs typeface="Lucida Sans Unicode"/>
                      </a:endParaRPr>
                    </a:p>
                  </a:txBody>
                  <a:tcPr marB="46800" marL="180000" marR="46800" marT="46800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w="12700">
                      <a:noFill/>
                      <a:prstDash val="soli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2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2539657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 algn="l" defTabSz="831973" eaLnBrk="1" hangingPunct="1" latinLnBrk="0" marL="0" rtl="0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baseline="0" dirty="0" kern="1200" spc="0" sz="1000">
                          <a:solidFill>
                            <a:schemeClr val="tx1"/>
                          </a:solidFill>
                          <a:latin charset="0" panose="02000000000000000000" pitchFamily="2" typeface="Roboto Bold"/>
                          <a:ea charset="0" panose="02000000000000000000" pitchFamily="2" typeface="Roboto Light"/>
                          <a:cs typeface="Lucida Sans Unicode"/>
                        </a:rPr>
                        <a:t>Medium</a:t>
                      </a:r>
                      <a:br>
                        <a:rPr dirty="0" kern="1200" lang="en-US" spc="0" sz="1000">
                          <a:solidFill>
                            <a:schemeClr val="tx1"/>
                          </a:solidFill>
                          <a:latin charset="0" panose="02000000000000000000" pitchFamily="2" typeface="Roboto Light"/>
                          <a:ea charset="0" panose="02000000000000000000" pitchFamily="2" typeface="Roboto Light"/>
                          <a:cs typeface="Lucida Sans Unicode"/>
                        </a:rPr>
                      </a:br>
                      <a:r>
                        <a:rPr dirty="0" kern="1200" spc="0" sz="1000">
                          <a:solidFill>
                            <a:schemeClr val="tx1"/>
                          </a:solidFill>
                          <a:latin charset="0" panose="02000000000000000000" pitchFamily="2" typeface="Roboto Light"/>
                          <a:ea charset="0" panose="02000000000000000000" pitchFamily="2" typeface="Roboto Light"/>
                          <a:cs typeface="Lucida Sans Unicode"/>
                        </a:rPr>
                        <a:t>Open but irregular spaces so robot need to navigate around obstacles and light human traffic</a:t>
                      </a:r>
                      <a:r>
                        <a:rPr dirty="0" kern="1200" lang="en-US" spc="0" sz="1000">
                          <a:solidFill>
                            <a:schemeClr val="tx1"/>
                          </a:solidFill>
                          <a:latin charset="0" panose="02000000000000000000" pitchFamily="2" typeface="Roboto Light"/>
                          <a:ea charset="0" panose="02000000000000000000" pitchFamily="2" typeface="Roboto Light"/>
                          <a:cs typeface="Lucida Sans Unicode"/>
                        </a:rPr>
                        <a:t>.</a:t>
                      </a:r>
                      <a:endParaRPr dirty="0" kern="1200" spc="0" sz="1000">
                        <a:solidFill>
                          <a:schemeClr val="tx1"/>
                        </a:solidFill>
                        <a:latin charset="0" panose="02000000000000000000" pitchFamily="2" typeface="Roboto Light"/>
                        <a:ea charset="0" panose="02000000000000000000" pitchFamily="2" typeface="Roboto Light"/>
                        <a:cs typeface="Lucida Sans Unicode"/>
                      </a:endParaRPr>
                    </a:p>
                  </a:txBody>
                  <a:tcPr marB="46800" marL="46800" marR="46800" marT="46800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w="12700">
                      <a:noFill/>
                      <a:prstDash val="solid"/>
                    </a:lnR>
                    <a:lnT algn="ctr" cap="flat" cmpd="sng" w="3175">
                      <a:solidFill>
                        <a:schemeClr val="tx2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2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endParaRPr dirty="0" spc="0" sz="1000">
                        <a:latin charset="0" panose="02000000000000000000" pitchFamily="2" typeface="Roboto Light"/>
                        <a:ea charset="0" panose="02000000000000000000" pitchFamily="2" typeface="Roboto Light"/>
                        <a:cs typeface="Lucida Sans Unicode"/>
                      </a:endParaRPr>
                    </a:p>
                  </a:txBody>
                  <a:tcPr marB="46800" marL="180000" marR="46800" marT="46800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w="12700">
                      <a:noFill/>
                      <a:prstDash val="solid"/>
                    </a:lnR>
                    <a:lnT algn="ctr" cap="flat" cmpd="sng" w="3175">
                      <a:solidFill>
                        <a:schemeClr val="tx2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2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3595680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 algn="l" defTabSz="831973" eaLnBrk="1" hangingPunct="1" latinLnBrk="0" marL="0" rtl="0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baseline="0" dirty="0" kern="1200" spc="0" sz="1000">
                          <a:solidFill>
                            <a:schemeClr val="tx1"/>
                          </a:solidFill>
                          <a:latin charset="0" panose="02000000000000000000" pitchFamily="2" typeface="Roboto Bold"/>
                          <a:ea charset="0" panose="02000000000000000000" pitchFamily="2" typeface="Roboto Light"/>
                          <a:cs typeface="Lucida Sans Unicode"/>
                        </a:rPr>
                        <a:t>Difficult</a:t>
                      </a:r>
                      <a:br>
                        <a:rPr dirty="0" kern="1200" lang="en-US" spc="0" sz="1000">
                          <a:solidFill>
                            <a:schemeClr val="tx1"/>
                          </a:solidFill>
                          <a:latin charset="0" panose="02000000000000000000" pitchFamily="2" typeface="Roboto Light"/>
                          <a:ea charset="0" panose="02000000000000000000" pitchFamily="2" typeface="Roboto Light"/>
                          <a:cs typeface="Lucida Sans Unicode"/>
                        </a:rPr>
                      </a:br>
                      <a:r>
                        <a:rPr dirty="0" kern="1200" spc="0" sz="1000">
                          <a:solidFill>
                            <a:schemeClr val="tx1"/>
                          </a:solidFill>
                          <a:latin charset="0" panose="02000000000000000000" pitchFamily="2" typeface="Roboto Light"/>
                          <a:ea charset="0" panose="02000000000000000000" pitchFamily="2" typeface="Roboto Light"/>
                          <a:cs typeface="Lucida Sans Unicode"/>
                        </a:rPr>
                        <a:t>Very narrow spaces with a lot </a:t>
                      </a:r>
                      <a:br>
                        <a:rPr dirty="0" kern="1200" lang="en-US" spc="0" sz="1000">
                          <a:solidFill>
                            <a:schemeClr val="tx1"/>
                          </a:solidFill>
                          <a:latin charset="0" panose="02000000000000000000" pitchFamily="2" typeface="Roboto Light"/>
                          <a:ea charset="0" panose="02000000000000000000" pitchFamily="2" typeface="Roboto Light"/>
                          <a:cs typeface="Lucida Sans Unicode"/>
                        </a:rPr>
                      </a:br>
                      <a:r>
                        <a:rPr dirty="0" kern="1200" spc="0" sz="1000">
                          <a:solidFill>
                            <a:schemeClr val="tx1"/>
                          </a:solidFill>
                          <a:latin charset="0" panose="02000000000000000000" pitchFamily="2" typeface="Roboto Light"/>
                          <a:ea charset="0" panose="02000000000000000000" pitchFamily="2" typeface="Roboto Light"/>
                          <a:cs typeface="Lucida Sans Unicode"/>
                        </a:rPr>
                        <a:t>of human traffic and dynamic obstacles that obstruct </a:t>
                      </a:r>
                      <a:br>
                        <a:rPr dirty="0" kern="1200" lang="en-US" spc="0" sz="1000">
                          <a:solidFill>
                            <a:schemeClr val="tx1"/>
                          </a:solidFill>
                          <a:latin charset="0" panose="02000000000000000000" pitchFamily="2" typeface="Roboto Light"/>
                          <a:ea charset="0" panose="02000000000000000000" pitchFamily="2" typeface="Roboto Light"/>
                          <a:cs typeface="Lucida Sans Unicode"/>
                        </a:rPr>
                      </a:br>
                      <a:r>
                        <a:rPr dirty="0" kern="1200" spc="0" sz="1000">
                          <a:solidFill>
                            <a:schemeClr val="tx1"/>
                          </a:solidFill>
                          <a:latin charset="0" panose="02000000000000000000" pitchFamily="2" typeface="Roboto Light"/>
                          <a:ea charset="0" panose="02000000000000000000" pitchFamily="2" typeface="Roboto Light"/>
                          <a:cs typeface="Lucida Sans Unicode"/>
                        </a:rPr>
                        <a:t>robot’s path</a:t>
                      </a:r>
                      <a:r>
                        <a:rPr dirty="0" kern="1200" lang="en-US" spc="0" sz="1000">
                          <a:solidFill>
                            <a:schemeClr val="tx1"/>
                          </a:solidFill>
                          <a:latin charset="0" panose="02000000000000000000" pitchFamily="2" typeface="Roboto Light"/>
                          <a:ea charset="0" panose="02000000000000000000" pitchFamily="2" typeface="Roboto Light"/>
                          <a:cs typeface="Lucida Sans Unicode"/>
                        </a:rPr>
                        <a:t>.</a:t>
                      </a:r>
                      <a:endParaRPr dirty="0" kern="1200" spc="0" sz="1000">
                        <a:solidFill>
                          <a:schemeClr val="tx1"/>
                        </a:solidFill>
                        <a:latin charset="0" panose="02000000000000000000" pitchFamily="2" typeface="Roboto Light"/>
                        <a:ea charset="0" panose="02000000000000000000" pitchFamily="2" typeface="Roboto Light"/>
                        <a:cs typeface="Lucida Sans Unicode"/>
                      </a:endParaRPr>
                    </a:p>
                  </a:txBody>
                  <a:tcPr marB="46800" marL="46800" marR="46800" marT="46800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w="12700">
                      <a:noFill/>
                      <a:prstDash val="solid"/>
                    </a:lnR>
                    <a:lnT algn="ctr" cap="flat" cmpd="sng" w="3175">
                      <a:solidFill>
                        <a:schemeClr val="tx2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2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endParaRPr dirty="0" spc="0" sz="1000">
                        <a:latin charset="0" panose="02000000000000000000" pitchFamily="2" typeface="Roboto Light"/>
                        <a:ea charset="0" panose="02000000000000000000" pitchFamily="2" typeface="Roboto Light"/>
                        <a:cs typeface="Lucida Sans Unicode"/>
                      </a:endParaRPr>
                    </a:p>
                  </a:txBody>
                  <a:tcPr marB="46800" marL="180000" marR="46800" marT="46800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w="12700">
                      <a:noFill/>
                      <a:prstDash val="solid"/>
                    </a:lnR>
                    <a:lnT algn="ctr" cap="flat" cmpd="sng" w="3175">
                      <a:solidFill>
                        <a:schemeClr val="tx2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2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1850255"/>
                  </a:ext>
                </a:extLst>
              </a:tr>
            </a:tbl>
          </a:graphicData>
        </a:graphic>
      </p:graphicFrame>
      <p:pic>
        <p:nvPicPr>
          <p:cNvPr id="45" name="object 23">
            <a:extLst>
              <a:ext uri="{FF2B5EF4-FFF2-40B4-BE49-F238E27FC236}">
                <a16:creationId xmlns:a16="http://schemas.microsoft.com/office/drawing/2014/main" id="{42319272-8FD4-5675-210F-80A5F7C689DA}"/>
              </a:ext>
            </a:extLst>
          </p:cNvPr>
          <p:cNvPicPr/>
          <p:nvPr/>
        </p:nvPicPr>
        <p:blipFill rotWithShape="1">
          <a:blip cstate="print" r:embed="rId2"/>
          <a:srcRect l="66" r="66"/>
          <a:stretch/>
        </p:blipFill>
        <p:spPr>
          <a:xfrm>
            <a:off x="2903174" y="7084077"/>
            <a:ext cx="1288799" cy="1287788"/>
          </a:xfrm>
          <a:prstGeom prst="rect">
            <a:avLst/>
          </a:prstGeom>
        </p:spPr>
      </p:pic>
      <p:pic>
        <p:nvPicPr>
          <p:cNvPr id="46" name="object 24">
            <a:extLst>
              <a:ext uri="{FF2B5EF4-FFF2-40B4-BE49-F238E27FC236}">
                <a16:creationId xmlns:a16="http://schemas.microsoft.com/office/drawing/2014/main" id="{3BD1C28B-0A27-DC8A-1A8B-9C797575D764}"/>
              </a:ext>
            </a:extLst>
          </p:cNvPr>
          <p:cNvPicPr/>
          <p:nvPr/>
        </p:nvPicPr>
        <p:blipFill rotWithShape="1">
          <a:blip cstate="print" r:embed="rId3"/>
          <a:srcRect l="173" r="173"/>
          <a:stretch/>
        </p:blipFill>
        <p:spPr>
          <a:xfrm>
            <a:off x="4227477" y="7084077"/>
            <a:ext cx="1288799" cy="1287788"/>
          </a:xfrm>
          <a:prstGeom prst="rect">
            <a:avLst/>
          </a:prstGeom>
        </p:spPr>
      </p:pic>
      <p:pic>
        <p:nvPicPr>
          <p:cNvPr id="47" name="object 26">
            <a:extLst>
              <a:ext uri="{FF2B5EF4-FFF2-40B4-BE49-F238E27FC236}">
                <a16:creationId xmlns:a16="http://schemas.microsoft.com/office/drawing/2014/main" id="{EDFE0D52-C748-728F-50D0-95E0ED8D6CA1}"/>
              </a:ext>
            </a:extLst>
          </p:cNvPr>
          <p:cNvPicPr/>
          <p:nvPr/>
        </p:nvPicPr>
        <p:blipFill rotWithShape="1">
          <a:blip cstate="print" r:embed="rId4"/>
          <a:srcRect l="6" r="6"/>
          <a:stretch/>
        </p:blipFill>
        <p:spPr>
          <a:xfrm>
            <a:off x="2903174" y="8526852"/>
            <a:ext cx="1286202" cy="1287787"/>
          </a:xfrm>
          <a:prstGeom prst="rect">
            <a:avLst/>
          </a:prstGeom>
        </p:spPr>
      </p:pic>
      <p:pic>
        <p:nvPicPr>
          <p:cNvPr id="48" name="object 27">
            <a:extLst>
              <a:ext uri="{FF2B5EF4-FFF2-40B4-BE49-F238E27FC236}">
                <a16:creationId xmlns:a16="http://schemas.microsoft.com/office/drawing/2014/main" id="{AE990CD1-EDE4-396F-8938-BD6EF32E36A1}"/>
              </a:ext>
            </a:extLst>
          </p:cNvPr>
          <p:cNvPicPr/>
          <p:nvPr/>
        </p:nvPicPr>
        <p:blipFill rotWithShape="1">
          <a:blip cstate="print" r:embed="rId5"/>
          <a:srcRect l="471" r="471"/>
          <a:stretch/>
        </p:blipFill>
        <p:spPr>
          <a:xfrm>
            <a:off x="4227477" y="8526853"/>
            <a:ext cx="1288799" cy="1287786"/>
          </a:xfrm>
          <a:prstGeom prst="rect">
            <a:avLst/>
          </a:prstGeom>
        </p:spPr>
      </p:pic>
      <p:pic>
        <p:nvPicPr>
          <p:cNvPr id="49" name="object 28">
            <a:extLst>
              <a:ext uri="{FF2B5EF4-FFF2-40B4-BE49-F238E27FC236}">
                <a16:creationId xmlns:a16="http://schemas.microsoft.com/office/drawing/2014/main" id="{30403163-897B-718B-FD02-19A38EF7DC21}"/>
              </a:ext>
            </a:extLst>
          </p:cNvPr>
          <p:cNvPicPr/>
          <p:nvPr/>
        </p:nvPicPr>
        <p:blipFill rotWithShape="1">
          <a:blip cstate="print" r:embed="rId6"/>
          <a:srcRect l="181" r="181"/>
          <a:stretch/>
        </p:blipFill>
        <p:spPr>
          <a:xfrm>
            <a:off x="5551779" y="8526852"/>
            <a:ext cx="1288802" cy="1287786"/>
          </a:xfrm>
          <a:prstGeom prst="rect">
            <a:avLst/>
          </a:prstGeom>
        </p:spPr>
      </p:pic>
      <p:pic>
        <p:nvPicPr>
          <p:cNvPr id="41" name="object 15">
            <a:extLst>
              <a:ext uri="{FF2B5EF4-FFF2-40B4-BE49-F238E27FC236}">
                <a16:creationId xmlns:a16="http://schemas.microsoft.com/office/drawing/2014/main" id="{A70743F9-E0C0-4CA9-7724-472838A44752}"/>
              </a:ext>
            </a:extLst>
          </p:cNvPr>
          <p:cNvPicPr/>
          <p:nvPr/>
        </p:nvPicPr>
        <p:blipFill rotWithShape="1">
          <a:blip cstate="print" r:embed="rId7"/>
          <a:srcRect l="62" r="62"/>
          <a:stretch/>
        </p:blipFill>
        <p:spPr>
          <a:xfrm>
            <a:off x="2903174" y="4756868"/>
            <a:ext cx="1288799" cy="1287788"/>
          </a:xfrm>
          <a:prstGeom prst="rect">
            <a:avLst/>
          </a:prstGeom>
        </p:spPr>
      </p:pic>
      <p:pic>
        <p:nvPicPr>
          <p:cNvPr id="42" name="object 16">
            <a:extLst>
              <a:ext uri="{FF2B5EF4-FFF2-40B4-BE49-F238E27FC236}">
                <a16:creationId xmlns:a16="http://schemas.microsoft.com/office/drawing/2014/main" id="{A431D0B3-EE0B-5AD9-BC51-97061D2BBF3F}"/>
              </a:ext>
            </a:extLst>
          </p:cNvPr>
          <p:cNvPicPr/>
          <p:nvPr/>
        </p:nvPicPr>
        <p:blipFill rotWithShape="1">
          <a:blip cstate="print" r:embed="rId8"/>
          <a:srcRect l="100" r="100"/>
          <a:stretch/>
        </p:blipFill>
        <p:spPr>
          <a:xfrm>
            <a:off x="4227477" y="4756868"/>
            <a:ext cx="1288799" cy="1287788"/>
          </a:xfrm>
          <a:prstGeom prst="rect">
            <a:avLst/>
          </a:prstGeom>
        </p:spPr>
      </p:pic>
      <p:pic>
        <p:nvPicPr>
          <p:cNvPr id="44" name="object 17">
            <a:extLst>
              <a:ext uri="{FF2B5EF4-FFF2-40B4-BE49-F238E27FC236}">
                <a16:creationId xmlns:a16="http://schemas.microsoft.com/office/drawing/2014/main" id="{5046B69B-6545-8CC6-5B25-83EFF99B4FF5}"/>
              </a:ext>
            </a:extLst>
          </p:cNvPr>
          <p:cNvPicPr/>
          <p:nvPr/>
        </p:nvPicPr>
        <p:blipFill rotWithShape="1">
          <a:blip cstate="print" r:embed="rId9"/>
          <a:srcRect l="8" r="8"/>
          <a:stretch/>
        </p:blipFill>
        <p:spPr>
          <a:xfrm>
            <a:off x="5551780" y="4756868"/>
            <a:ext cx="1288800" cy="1287788"/>
          </a:xfrm>
          <a:prstGeom prst="rect">
            <a:avLst/>
          </a:prstGeom>
        </p:spPr>
      </p:pic>
      <p:pic>
        <p:nvPicPr>
          <p:cNvPr id="38" name="object 11">
            <a:extLst>
              <a:ext uri="{FF2B5EF4-FFF2-40B4-BE49-F238E27FC236}">
                <a16:creationId xmlns:a16="http://schemas.microsoft.com/office/drawing/2014/main" id="{3D6788F5-95C4-F6AB-F954-D1AAE0E21ACC}"/>
              </a:ext>
            </a:extLst>
          </p:cNvPr>
          <p:cNvPicPr/>
          <p:nvPr/>
        </p:nvPicPr>
        <p:blipFill rotWithShape="1">
          <a:blip cstate="print" r:embed="rId10"/>
          <a:srcRect l="106" r="106"/>
          <a:stretch/>
        </p:blipFill>
        <p:spPr>
          <a:xfrm>
            <a:off x="2903174" y="3299815"/>
            <a:ext cx="1288799" cy="1287788"/>
          </a:xfrm>
          <a:prstGeom prst="rect">
            <a:avLst/>
          </a:prstGeom>
        </p:spPr>
      </p:pic>
      <p:pic>
        <p:nvPicPr>
          <p:cNvPr id="39" name="object 12">
            <a:extLst>
              <a:ext uri="{FF2B5EF4-FFF2-40B4-BE49-F238E27FC236}">
                <a16:creationId xmlns:a16="http://schemas.microsoft.com/office/drawing/2014/main" id="{202F4FC3-6DA9-245F-A5C2-2C95DF71F4E8}"/>
              </a:ext>
            </a:extLst>
          </p:cNvPr>
          <p:cNvPicPr/>
          <p:nvPr/>
        </p:nvPicPr>
        <p:blipFill rotWithShape="1">
          <a:blip cstate="print" r:embed="rId11"/>
          <a:srcRect l="94" r="94"/>
          <a:stretch/>
        </p:blipFill>
        <p:spPr>
          <a:xfrm>
            <a:off x="4227477" y="3299814"/>
            <a:ext cx="1288799" cy="1287787"/>
          </a:xfrm>
          <a:prstGeom prst="rect">
            <a:avLst/>
          </a:prstGeom>
        </p:spPr>
      </p:pic>
      <p:pic>
        <p:nvPicPr>
          <p:cNvPr id="40" name="object 13">
            <a:extLst>
              <a:ext uri="{FF2B5EF4-FFF2-40B4-BE49-F238E27FC236}">
                <a16:creationId xmlns:a16="http://schemas.microsoft.com/office/drawing/2014/main" id="{2FFDBFDB-9F29-4B6A-BF8A-82BDFE182355}"/>
              </a:ext>
            </a:extLst>
          </p:cNvPr>
          <p:cNvPicPr/>
          <p:nvPr/>
        </p:nvPicPr>
        <p:blipFill rotWithShape="1">
          <a:blip cstate="print" r:embed="rId12"/>
          <a:srcRect l="14" r="14"/>
          <a:stretch/>
        </p:blipFill>
        <p:spPr>
          <a:xfrm>
            <a:off x="5551780" y="3299815"/>
            <a:ext cx="1288800" cy="1287786"/>
          </a:xfrm>
          <a:prstGeom prst="rect">
            <a:avLst/>
          </a:prstGeom>
        </p:spPr>
      </p:pic>
      <p:pic>
        <p:nvPicPr>
          <p:cNvPr id="37" name="object 9">
            <a:extLst>
              <a:ext uri="{FF2B5EF4-FFF2-40B4-BE49-F238E27FC236}">
                <a16:creationId xmlns:a16="http://schemas.microsoft.com/office/drawing/2014/main" id="{A017488E-8AB6-E733-9553-F108902A7F1A}"/>
              </a:ext>
            </a:extLst>
          </p:cNvPr>
          <p:cNvPicPr/>
          <p:nvPr/>
        </p:nvPicPr>
        <p:blipFill rotWithShape="1">
          <a:blip cstate="print" r:embed="rId13"/>
          <a:srcRect l="7" r="7"/>
          <a:stretch/>
        </p:blipFill>
        <p:spPr>
          <a:xfrm>
            <a:off x="5551780" y="1874511"/>
            <a:ext cx="1288800" cy="1287787"/>
          </a:xfrm>
          <a:prstGeom prst="rect">
            <a:avLst/>
          </a:prstGeom>
        </p:spPr>
      </p:pic>
      <p:pic>
        <p:nvPicPr>
          <p:cNvPr id="36" name="object 8">
            <a:extLst>
              <a:ext uri="{FF2B5EF4-FFF2-40B4-BE49-F238E27FC236}">
                <a16:creationId xmlns:a16="http://schemas.microsoft.com/office/drawing/2014/main" id="{B0B1F58F-5D65-2A30-C7F7-83F554B63915}"/>
              </a:ext>
            </a:extLst>
          </p:cNvPr>
          <p:cNvPicPr/>
          <p:nvPr/>
        </p:nvPicPr>
        <p:blipFill rotWithShape="1">
          <a:blip cstate="print" r:embed="rId14"/>
          <a:srcRect l="55" r="55"/>
          <a:stretch/>
        </p:blipFill>
        <p:spPr>
          <a:xfrm>
            <a:off x="4227477" y="1874512"/>
            <a:ext cx="1288800" cy="1287788"/>
          </a:xfrm>
          <a:prstGeom prst="rect">
            <a:avLst/>
          </a:prstGeom>
        </p:spPr>
      </p:pic>
      <p:pic>
        <p:nvPicPr>
          <p:cNvPr id="21" name="object 7">
            <a:extLst>
              <a:ext uri="{FF2B5EF4-FFF2-40B4-BE49-F238E27FC236}">
                <a16:creationId xmlns:a16="http://schemas.microsoft.com/office/drawing/2014/main" id="{87D1932F-73C6-E76D-32D3-2387F9B9C6D2}"/>
              </a:ext>
            </a:extLst>
          </p:cNvPr>
          <p:cNvPicPr/>
          <p:nvPr/>
        </p:nvPicPr>
        <p:blipFill rotWithShape="1">
          <a:blip cstate="print" r:embed="rId15"/>
          <a:srcRect l="99" r="99"/>
          <a:stretch/>
        </p:blipFill>
        <p:spPr>
          <a:xfrm>
            <a:off x="2903174" y="1874512"/>
            <a:ext cx="1288800" cy="128778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F649E7-BF06-E28B-AF4B-A486D2D69F92}"/>
              </a:ext>
            </a:extLst>
          </p:cNvPr>
          <p:cNvSpPr>
            <a:spLocks noGrp="1"/>
          </p:cNvSpPr>
          <p:nvPr>
            <p:ph idx="17" sz="quarter" type="sldNum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5C498A-8D18-F7F2-7522-5B18DC973F70}"/>
              </a:ext>
            </a:extLst>
          </p:cNvPr>
          <p:cNvSpPr>
            <a:spLocks noGrp="1"/>
          </p:cNvSpPr>
          <p:nvPr>
            <p:ph idx="16" sz="quarter" type="ftr"/>
          </p:nvPr>
        </p:nvSpPr>
        <p:spPr/>
        <p:txBody>
          <a:bodyPr/>
          <a:lstStyle/>
          <a:p>
            <a:pPr algn="l"/>
            <a:r>
              <a:rPr lang="en-US"/>
              <a:t>SITE QUALIFICATION</a:t>
            </a:r>
            <a:endParaRPr dirty="0"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6C875E-4F04-3CA6-A8C9-73F072A69486}"/>
              </a:ext>
            </a:extLst>
          </p:cNvPr>
          <p:cNvSpPr txBox="1"/>
          <p:nvPr/>
        </p:nvSpPr>
        <p:spPr>
          <a:xfrm>
            <a:off x="719094" y="727401"/>
            <a:ext cx="3781422" cy="322729"/>
          </a:xfrm>
          <a:prstGeom prst="rect">
            <a:avLst/>
          </a:prstGeom>
          <a:noFill/>
        </p:spPr>
        <p:txBody>
          <a:bodyPr bIns="91325" lIns="0" rIns="0" tIns="0" wrap="square">
            <a:spAutoFit/>
          </a:bodyPr>
          <a:lstStyle/>
          <a:p>
            <a:pPr marL="12682"/>
            <a:r>
              <a:rPr lang="en-US" sz="1498">
                <a:latin charset="0" panose="02000000000000000000" pitchFamily="2" typeface="Roboto Light"/>
                <a:ea charset="0" panose="02000000000000000000" pitchFamily="2" typeface="Roboto Bold"/>
                <a:cs typeface="Arial Black"/>
              </a:rPr>
              <a:t>Reference guide</a:t>
            </a:r>
            <a:endParaRPr dirty="0" lang="en-US" sz="1498">
              <a:latin charset="0" panose="02000000000000000000" pitchFamily="2" typeface="Roboto Light"/>
              <a:ea charset="0" panose="02000000000000000000" pitchFamily="2" typeface="Roboto Bold"/>
              <a:cs typeface="Arial Black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9FDF77-3254-F1C5-8725-9FE266F5DFBA}"/>
              </a:ext>
            </a:extLst>
          </p:cNvPr>
          <p:cNvSpPr txBox="1"/>
          <p:nvPr/>
        </p:nvSpPr>
        <p:spPr>
          <a:xfrm>
            <a:off x="719094" y="1264732"/>
            <a:ext cx="3781422" cy="246105"/>
          </a:xfrm>
          <a:prstGeom prst="rect">
            <a:avLst/>
          </a:prstGeom>
          <a:noFill/>
        </p:spPr>
        <p:txBody>
          <a:bodyPr bIns="91325" lIns="0" rIns="0" tIns="0" wrap="square">
            <a:spAutoFit/>
          </a:bodyPr>
          <a:lstStyle/>
          <a:p>
            <a:pPr marL="12682"/>
            <a:r>
              <a:rPr dirty="0" lang="en-US" sz="1000">
                <a:latin charset="0" panose="02000000000000000000" pitchFamily="2" typeface="Roboto Bold"/>
                <a:ea charset="0" panose="02000000000000000000" pitchFamily="2" typeface="Roboto Bold"/>
                <a:cs typeface="Arial Black"/>
              </a:rPr>
              <a:t>Table 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20813D-FEA2-A016-C31E-0B5A0B12E441}"/>
              </a:ext>
            </a:extLst>
          </p:cNvPr>
          <p:cNvSpPr txBox="1"/>
          <p:nvPr/>
        </p:nvSpPr>
        <p:spPr>
          <a:xfrm>
            <a:off x="719094" y="6470569"/>
            <a:ext cx="3781422" cy="246105"/>
          </a:xfrm>
          <a:prstGeom prst="rect">
            <a:avLst/>
          </a:prstGeom>
          <a:noFill/>
        </p:spPr>
        <p:txBody>
          <a:bodyPr bIns="91325" lIns="0" rIns="0" tIns="0" wrap="square">
            <a:spAutoFit/>
          </a:bodyPr>
          <a:lstStyle/>
          <a:p>
            <a:pPr marL="12682"/>
            <a:r>
              <a:rPr dirty="0" lang="en-US" sz="1000">
                <a:latin charset="0" panose="02000000000000000000" pitchFamily="2" typeface="Roboto Bold"/>
                <a:ea charset="0" panose="02000000000000000000" pitchFamily="2" typeface="Roboto Bold"/>
                <a:cs typeface="Arial Black"/>
              </a:rPr>
              <a:t>Table 3</a:t>
            </a:r>
          </a:p>
        </p:txBody>
      </p:sp>
    </p:spTree>
    <p:extLst>
      <p:ext uri="{BB962C8B-B14F-4D97-AF65-F5344CB8AC3E}">
        <p14:creationId xmlns:p14="http://schemas.microsoft.com/office/powerpoint/2010/main" val="254043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35D69F3E-0EE0-B9A3-56AB-AC62E9177F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8532045"/>
              </p:ext>
            </p:extLst>
          </p:nvPr>
        </p:nvGraphicFramePr>
        <p:xfrm>
          <a:off x="719095" y="1510837"/>
          <a:ext cx="6121485" cy="3168000"/>
        </p:xfrm>
        <a:graphic>
          <a:graphicData uri="http://schemas.openxmlformats.org/drawingml/2006/table">
            <a:tbl>
              <a:tblPr bandRow="1" firstRow="1">
                <a:tableStyleId>{2D5ABB26-0587-4C30-8999-92F81FD0307C}</a:tableStyleId>
              </a:tblPr>
              <a:tblGrid>
                <a:gridCol w="1998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22748">
                  <a:extLst>
                    <a:ext uri="{9D8B030D-6E8A-4147-A177-3AD203B41FA5}">
                      <a16:colId xmlns:a16="http://schemas.microsoft.com/office/drawing/2014/main" val="4126141924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</a:pPr>
                      <a:r>
                        <a:rPr b="0" baseline="0" dirty="0" i="0" lang="en-US" spc="0" strike="noStrike" sz="1000">
                          <a:solidFill>
                            <a:schemeClr val="tx1"/>
                          </a:solidFill>
                          <a:latin charset="0" panose="02000000000000000000" pitchFamily="2" typeface="Roboto Bold"/>
                          <a:ea charset="0" panose="02000000000000000000" pitchFamily="2" typeface="Roboto Light"/>
                          <a:cs typeface="Times New Roman"/>
                        </a:rPr>
                        <a:t>Traps (red flags for robots)</a:t>
                      </a:r>
                    </a:p>
                  </a:txBody>
                  <a:tcPr anchor="ctr" marB="46800" marL="46800" marR="46800" marT="4680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</a:pPr>
                      <a:r>
                        <a:rPr b="0" baseline="0" dirty="0" i="0" lang="en-US" spc="0" strike="noStrike" sz="1000">
                          <a:solidFill>
                            <a:schemeClr val="tx1"/>
                          </a:solidFill>
                          <a:latin charset="0" panose="02000000000000000000" pitchFamily="2" typeface="Roboto Bold"/>
                          <a:ea charset="0" panose="02000000000000000000" pitchFamily="2" typeface="Roboto Light"/>
                          <a:cs typeface="Times New Roman"/>
                        </a:rPr>
                        <a:t>Photo examples</a:t>
                      </a:r>
                    </a:p>
                  </a:txBody>
                  <a:tcPr anchor="ctr" marB="46800" marL="180000" marR="46800" marT="4680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 algn="l" defTabSz="831973" eaLnBrk="1" hangingPunct="1" latinLnBrk="0" marL="0" rtl="0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baseline="0" dirty="0" kern="1200" lang="en-US" spc="0" sz="1000">
                          <a:solidFill>
                            <a:schemeClr val="tx1"/>
                          </a:solidFill>
                          <a:latin charset="0" panose="02000000000000000000" pitchFamily="2" typeface="Roboto Bold"/>
                          <a:ea charset="0" panose="02000000000000000000" pitchFamily="2" typeface="Roboto Light"/>
                          <a:cs typeface="Lucida Sans Unicode"/>
                        </a:rPr>
                        <a:t>Strong light reflection on ground</a:t>
                      </a:r>
                      <a:br>
                        <a:rPr dirty="0" kern="1200" lang="en-US" spc="0" sz="1000">
                          <a:solidFill>
                            <a:schemeClr val="tx1"/>
                          </a:solidFill>
                          <a:latin charset="0" panose="02000000000000000000" pitchFamily="2" typeface="Roboto Light"/>
                          <a:ea charset="0" panose="02000000000000000000" pitchFamily="2" typeface="Roboto Light"/>
                          <a:cs typeface="Lucida Sans Unicode"/>
                        </a:rPr>
                      </a:br>
                      <a:r>
                        <a:rPr dirty="0" kern="1200" lang="en-US" spc="0" sz="1000">
                          <a:solidFill>
                            <a:schemeClr val="tx1"/>
                          </a:solidFill>
                          <a:latin charset="0" panose="02000000000000000000" pitchFamily="2" typeface="Roboto Light"/>
                          <a:ea charset="0" panose="02000000000000000000" pitchFamily="2" typeface="Roboto Light"/>
                          <a:cs typeface="Lucida Sans Unicode"/>
                        </a:rPr>
                        <a:t>Bright lights affect the camera and robot will think it is a hole in the floor, causing it to stop.</a:t>
                      </a:r>
                    </a:p>
                    <a:p>
                      <a:pPr algn="l" defTabSz="831973" eaLnBrk="1" hangingPunct="1" latinLnBrk="0" marL="0" rtl="0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endParaRPr dirty="0" kern="1200" spc="0" sz="1000">
                        <a:solidFill>
                          <a:schemeClr val="tx1"/>
                        </a:solidFill>
                        <a:latin charset="0" panose="02000000000000000000" pitchFamily="2" typeface="Roboto Light"/>
                        <a:ea charset="0" panose="02000000000000000000" pitchFamily="2" typeface="Roboto Light"/>
                        <a:cs typeface="Lucida Sans Unicode"/>
                      </a:endParaRPr>
                    </a:p>
                  </a:txBody>
                  <a:tcPr marB="46800" marL="46800" marR="46800" marT="46800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w="12700">
                      <a:noFill/>
                      <a:prstDash val="soli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2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endParaRPr b="1" dirty="0" spc="0" sz="1000">
                        <a:latin charset="0" panose="02000000000000000000" pitchFamily="2" typeface="Roboto Light"/>
                        <a:ea charset="0" panose="02000000000000000000" pitchFamily="2" typeface="Roboto Light"/>
                        <a:cs typeface="Lucida Sans Unicode"/>
                      </a:endParaRPr>
                    </a:p>
                  </a:txBody>
                  <a:tcPr marB="46800" marL="180000" marR="46800" marT="46800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w="12700">
                      <a:noFill/>
                      <a:prstDash val="soli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2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2539657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 algn="l" defTabSz="831973" eaLnBrk="1" hangingPunct="1" latinLnBrk="0" marL="0" rtl="0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baseline="0" dirty="0" kern="1200" lang="en-US" spc="0" sz="1000">
                          <a:solidFill>
                            <a:schemeClr val="tx1"/>
                          </a:solidFill>
                          <a:latin typeface="Roboto Bold"/>
                          <a:ea typeface="Roboto Light"/>
                          <a:cs typeface="Lucida Sans Unicode"/>
                        </a:rPr>
                        <a:t>Doors / aisles &lt; robot min </a:t>
                      </a:r>
                      <a:br>
                        <a:rPr baseline="0" dirty="0" kern="1200" lang="en-US" spc="0" sz="1000">
                          <a:solidFill>
                            <a:srgbClr val="28313F"/>
                          </a:solidFill>
                          <a:latin typeface="Roboto Bold"/>
                          <a:ea typeface="Roboto Light"/>
                          <a:cs typeface="Lucida Sans Unicode"/>
                        </a:rPr>
                      </a:br>
                      <a:r>
                        <a:rPr baseline="0" dirty="0" kern="1200" lang="en-US" spc="0" sz="1000">
                          <a:solidFill>
                            <a:schemeClr val="tx1"/>
                          </a:solidFill>
                          <a:latin typeface="Roboto Bold"/>
                          <a:ea typeface="Roboto Light"/>
                          <a:cs typeface="Lucida Sans Unicode"/>
                        </a:rPr>
                        <a:t>door width</a:t>
                      </a:r>
                      <a:br>
                        <a:rPr dirty="0" kern="1200" lang="en-US" spc="0" sz="1000">
                          <a:solidFill>
                            <a:srgbClr val="28313F"/>
                          </a:solidFill>
                          <a:latin typeface="Roboto Light"/>
                          <a:ea typeface="Roboto Light"/>
                          <a:cs typeface="Lucida Sans Unicode"/>
                        </a:rPr>
                      </a:br>
                      <a:r>
                        <a:rPr dirty="0" kern="1200" lang="en-US" spc="0" sz="1000">
                          <a:solidFill>
                            <a:schemeClr val="tx1"/>
                          </a:solidFill>
                          <a:latin typeface="Roboto Light"/>
                          <a:ea typeface="Roboto Light"/>
                          <a:cs typeface="Lucida Sans Unicode"/>
                        </a:rPr>
                        <a:t>SC25 can be challenged in moving with spaces 0.9m.</a:t>
                      </a:r>
                    </a:p>
                  </a:txBody>
                  <a:tcPr marB="46800" marL="46800" marR="46800" marT="46800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w="12700">
                      <a:noFill/>
                      <a:prstDash val="solid"/>
                    </a:lnR>
                    <a:lnT algn="ctr" cap="flat" cmpd="sng" w="3175">
                      <a:solidFill>
                        <a:schemeClr val="tx2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2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endParaRPr dirty="0" spc="0" sz="1000">
                        <a:latin charset="0" panose="02000000000000000000" pitchFamily="2" typeface="Roboto Light"/>
                        <a:ea charset="0" panose="02000000000000000000" pitchFamily="2" typeface="Roboto Light"/>
                        <a:cs typeface="Lucida Sans Unicode"/>
                      </a:endParaRPr>
                    </a:p>
                  </a:txBody>
                  <a:tcPr marB="46800" marL="180000" marR="46800" marT="46800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w="12700">
                      <a:noFill/>
                      <a:prstDash val="solid"/>
                    </a:lnR>
                    <a:lnT algn="ctr" cap="flat" cmpd="sng" w="3175">
                      <a:solidFill>
                        <a:schemeClr val="tx2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2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359568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39FDF77-3254-F1C5-8725-9FE266F5DFBA}"/>
              </a:ext>
            </a:extLst>
          </p:cNvPr>
          <p:cNvSpPr txBox="1"/>
          <p:nvPr/>
        </p:nvSpPr>
        <p:spPr>
          <a:xfrm>
            <a:off x="719094" y="1264732"/>
            <a:ext cx="3781422" cy="246105"/>
          </a:xfrm>
          <a:prstGeom prst="rect">
            <a:avLst/>
          </a:prstGeom>
          <a:noFill/>
        </p:spPr>
        <p:txBody>
          <a:bodyPr bIns="91325" lIns="0" rIns="0" tIns="0" wrap="square">
            <a:spAutoFit/>
          </a:bodyPr>
          <a:lstStyle/>
          <a:p>
            <a:pPr marL="12682"/>
            <a:r>
              <a:rPr dirty="0" lang="en-US" sz="1000">
                <a:latin charset="0" panose="02000000000000000000" pitchFamily="2" typeface="Roboto Bold"/>
                <a:ea charset="0" panose="02000000000000000000" pitchFamily="2" typeface="Roboto Bold"/>
                <a:cs typeface="Arial Black"/>
              </a:rPr>
              <a:t>Table 3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88306BD-0AF0-5ECA-7D00-7F3BB3C50775}"/>
              </a:ext>
            </a:extLst>
          </p:cNvPr>
          <p:cNvGrpSpPr/>
          <p:nvPr/>
        </p:nvGrpSpPr>
        <p:grpSpPr>
          <a:xfrm>
            <a:off x="719094" y="5030569"/>
            <a:ext cx="6121486" cy="4854105"/>
            <a:chOff x="719094" y="5042512"/>
            <a:chExt cx="6121486" cy="4854105"/>
          </a:xfrm>
        </p:grpSpPr>
        <p:graphicFrame>
          <p:nvGraphicFramePr>
            <p:cNvPr id="18" name="object 2">
              <a:extLst>
                <a:ext uri="{FF2B5EF4-FFF2-40B4-BE49-F238E27FC236}">
                  <a16:creationId xmlns:a16="http://schemas.microsoft.com/office/drawing/2014/main" id="{12EA9893-8FC8-EC24-FFBA-19E8944F548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894245701"/>
                </p:ext>
              </p:extLst>
            </p:nvPr>
          </p:nvGraphicFramePr>
          <p:xfrm>
            <a:off x="719095" y="5288617"/>
            <a:ext cx="6121485" cy="4608000"/>
          </p:xfrm>
          <a:graphic>
            <a:graphicData uri="http://schemas.openxmlformats.org/drawingml/2006/table">
              <a:tbl>
                <a:tblPr bandRow="1" firstRow="1">
                  <a:tableStyleId>{2D5ABB26-0587-4C30-8999-92F81FD0307C}</a:tableStyleId>
                </a:tblPr>
                <a:tblGrid>
                  <a:gridCol w="1998737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4122748">
                    <a:extLst>
                      <a:ext uri="{9D8B030D-6E8A-4147-A177-3AD203B41FA5}">
                        <a16:colId xmlns:a16="http://schemas.microsoft.com/office/drawing/2014/main" val="4126141924"/>
                      </a:ext>
                    </a:extLst>
                  </a:gridCol>
                </a:tblGrid>
                <a:tr h="288000">
                  <a:tc>
                    <a:txBody>
                      <a:bodyPr/>
                      <a:lstStyle/>
                      <a:p>
                        <a:pPr algn="l">
                          <a:lnSpc>
                            <a:spcPct val="114000"/>
                          </a:lnSpc>
                        </a:pPr>
                        <a:r>
                          <a:rPr b="0" baseline="0" dirty="0" i="0" lang="en-US" spc="0" strike="noStrike" sz="1000">
                            <a:solidFill>
                              <a:schemeClr val="tx1"/>
                            </a:solidFill>
                            <a:latin charset="0" panose="02000000000000000000" pitchFamily="2" typeface="Roboto Bold"/>
                            <a:ea charset="0" panose="02000000000000000000" pitchFamily="2" typeface="Roboto Light"/>
                            <a:cs typeface="Times New Roman"/>
                          </a:rPr>
                          <a:t>Traps (set as restricted zones)</a:t>
                        </a:r>
                      </a:p>
                    </a:txBody>
                    <a:tcPr anchor="ctr" marB="46800" marL="46800" marR="46800" marT="46800">
                      <a:lnL w="12700">
                        <a:noFill/>
                        <a:prstDash val="solid"/>
                      </a:lnL>
                      <a:lnR w="12700">
                        <a:noFill/>
                        <a:prstDash val="solid"/>
                      </a:lnR>
                      <a:lnT algn="ctr" cap="flat" cmpd="sng" w="12700">
                        <a:noFill/>
                        <a:prstDash val="solid"/>
                        <a:round/>
                        <a:headEnd len="med" type="none" w="med"/>
                        <a:tailEnd len="med" type="none" w="med"/>
                      </a:lnT>
                      <a:lnB algn="ctr" cap="flat" cmpd="sng" w="12700">
                        <a:solidFill>
                          <a:schemeClr val="tx1"/>
                        </a:solidFill>
                        <a:prstDash val="solid"/>
                        <a:round/>
                        <a:headEnd len="med" type="none" w="med"/>
                        <a:tailEnd len="med" type="none" w="med"/>
                      </a:lnB>
                      <a:lnTlToBr cmpd="sng" w="12700">
                        <a:noFill/>
                        <a:prstDash val="solid"/>
                      </a:lnTlToBr>
                      <a:lnBlToTr cmpd="sng" w="12700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l">
                          <a:lnSpc>
                            <a:spcPct val="114000"/>
                          </a:lnSpc>
                        </a:pPr>
                        <a:r>
                          <a:rPr b="0" baseline="0" dirty="0" i="0" lang="en-US" spc="0" strike="noStrike" sz="1000">
                            <a:solidFill>
                              <a:schemeClr val="tx1"/>
                            </a:solidFill>
                            <a:latin charset="0" panose="02000000000000000000" pitchFamily="2" typeface="Roboto Bold"/>
                            <a:ea charset="0" panose="02000000000000000000" pitchFamily="2" typeface="Roboto Light"/>
                            <a:cs typeface="Times New Roman"/>
                          </a:rPr>
                          <a:t>Photo examples</a:t>
                        </a:r>
                      </a:p>
                    </a:txBody>
                    <a:tcPr anchor="ctr" marB="46800" marL="180000" marR="46800" marT="46800">
                      <a:lnL w="12700">
                        <a:noFill/>
                        <a:prstDash val="solid"/>
                      </a:lnL>
                      <a:lnR w="12700">
                        <a:noFill/>
                        <a:prstDash val="solid"/>
                      </a:lnR>
                      <a:lnT algn="ctr" cap="flat" cmpd="sng" w="12700">
                        <a:noFill/>
                        <a:prstDash val="solid"/>
                        <a:round/>
                        <a:headEnd len="med" type="none" w="med"/>
                        <a:tailEnd len="med" type="none" w="med"/>
                      </a:lnT>
                      <a:lnB algn="ctr" cap="flat" cmpd="sng" w="12700">
                        <a:solidFill>
                          <a:schemeClr val="tx1"/>
                        </a:solidFill>
                        <a:prstDash val="solid"/>
                        <a:round/>
                        <a:headEnd len="med" type="none" w="med"/>
                        <a:tailEnd len="med" type="none" w="med"/>
                      </a:lnB>
                      <a:lnTlToBr cmpd="sng" w="12700">
                        <a:noFill/>
                        <a:prstDash val="solid"/>
                      </a:lnTlToBr>
                      <a:lnBlToTr cmpd="sng" w="12700">
                        <a:noFill/>
                        <a:prstDash val="soli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1440000">
                  <a:tc>
                    <a:txBody>
                      <a:bodyPr/>
                      <a:lstStyle/>
                      <a:p>
                        <a:pPr algn="l" defTabSz="831973" eaLnBrk="1" hangingPunct="1" latinLnBrk="0" marL="0" rtl="0">
                          <a:lnSpc>
                            <a:spcPct val="100000"/>
                          </a:lnSpc>
                          <a:spcBef>
                            <a:spcPts val="730"/>
                          </a:spcBef>
                        </a:pPr>
                        <a:r>
                          <a:rPr baseline="0" dirty="0" kern="1200" lang="en-US" spc="0" sz="1000">
                            <a:solidFill>
                              <a:schemeClr val="tx1"/>
                            </a:solidFill>
                            <a:latin charset="0" panose="02000000000000000000" pitchFamily="2" typeface="Roboto Bold"/>
                            <a:ea charset="0" panose="02000000000000000000" pitchFamily="2" typeface="Roboto Light"/>
                            <a:cs typeface="Lucida Sans Unicode"/>
                          </a:rPr>
                          <a:t>Slopes</a:t>
                        </a:r>
                        <a:br>
                          <a:rPr dirty="0" kern="1200" lang="en-US" spc="0" sz="1000">
                            <a:solidFill>
                              <a:schemeClr val="tx1"/>
                            </a:solidFill>
                            <a:latin charset="0" panose="02000000000000000000" pitchFamily="2" typeface="Roboto Light"/>
                            <a:ea charset="0" panose="02000000000000000000" pitchFamily="2" typeface="Roboto Light"/>
                            <a:cs typeface="Lucida Sans Unicode"/>
                          </a:rPr>
                        </a:br>
                        <a:r>
                          <a:rPr dirty="0" kern="1200" lang="en-US" spc="0" sz="1000">
                            <a:solidFill>
                              <a:schemeClr val="tx1"/>
                            </a:solidFill>
                            <a:latin charset="0" panose="02000000000000000000" pitchFamily="2" typeface="Roboto Light"/>
                            <a:ea charset="0" panose="02000000000000000000" pitchFamily="2" typeface="Roboto Light"/>
                            <a:cs typeface="Lucida Sans Unicode"/>
                          </a:rPr>
                          <a:t>Robot will struggle and risk not to run in areas with slopes / ramps due to sensors positioning.</a:t>
                        </a:r>
                      </a:p>
                    </a:txBody>
                    <a:tcPr marB="46800" marL="46800" marR="46800" marT="46800">
                      <a:lnL algn="ctr" cap="flat" cmpd="sng" w="12700">
                        <a:noFill/>
                        <a:prstDash val="solid"/>
                        <a:round/>
                        <a:headEnd len="med" type="none" w="med"/>
                        <a:tailEnd len="med" type="none" w="med"/>
                      </a:lnL>
                      <a:lnR w="12700">
                        <a:noFill/>
                        <a:prstDash val="solid"/>
                      </a:lnR>
                      <a:lnT algn="ctr" cap="flat" cmpd="sng" w="12700">
                        <a:solidFill>
                          <a:schemeClr val="tx1"/>
                        </a:solidFill>
                        <a:prstDash val="solid"/>
                        <a:round/>
                        <a:headEnd len="med" type="none" w="med"/>
                        <a:tailEnd len="med" type="none" w="med"/>
                      </a:lnT>
                      <a:lnB algn="ctr" cap="flat" cmpd="sng" w="3175">
                        <a:solidFill>
                          <a:schemeClr val="tx2"/>
                        </a:solidFill>
                        <a:prstDash val="solid"/>
                        <a:round/>
                        <a:headEnd len="med" type="none" w="med"/>
                        <a:tailEnd len="med" type="none" w="med"/>
                      </a:lnB>
                      <a:lnTlToBr cmpd="sng" w="12700">
                        <a:noFill/>
                        <a:prstDash val="solid"/>
                      </a:lnTlToBr>
                      <a:lnBlToTr cmpd="sng" w="12700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>
                          <a:lnSpc>
                            <a:spcPct val="100000"/>
                          </a:lnSpc>
                          <a:spcBef>
                            <a:spcPts val="730"/>
                          </a:spcBef>
                        </a:pPr>
                        <a:endParaRPr b="1" dirty="0" spc="0" sz="1000">
                          <a:latin charset="0" panose="02000000000000000000" pitchFamily="2" typeface="Roboto Light"/>
                          <a:ea charset="0" panose="02000000000000000000" pitchFamily="2" typeface="Roboto Light"/>
                          <a:cs typeface="Lucida Sans Unicode"/>
                        </a:endParaRPr>
                      </a:p>
                    </a:txBody>
                    <a:tcPr marB="46800" marL="180000" marR="46800" marT="46800">
                      <a:lnL algn="ctr" cap="flat" cmpd="sng" w="12700">
                        <a:noFill/>
                        <a:prstDash val="solid"/>
                        <a:round/>
                        <a:headEnd len="med" type="none" w="med"/>
                        <a:tailEnd len="med" type="none" w="med"/>
                      </a:lnL>
                      <a:lnR w="12700">
                        <a:noFill/>
                        <a:prstDash val="solid"/>
                      </a:lnR>
                      <a:lnT algn="ctr" cap="flat" cmpd="sng" w="12700">
                        <a:solidFill>
                          <a:schemeClr val="tx1"/>
                        </a:solidFill>
                        <a:prstDash val="solid"/>
                        <a:round/>
                        <a:headEnd len="med" type="none" w="med"/>
                        <a:tailEnd len="med" type="none" w="med"/>
                      </a:lnT>
                      <a:lnB algn="ctr" cap="flat" cmpd="sng" w="3175">
                        <a:solidFill>
                          <a:schemeClr val="tx2"/>
                        </a:solidFill>
                        <a:prstDash val="solid"/>
                        <a:round/>
                        <a:headEnd len="med" type="none" w="med"/>
                        <a:tailEnd len="med" type="none" w="med"/>
                      </a:lnB>
                      <a:lnTlToBr cmpd="sng" w="12700">
                        <a:noFill/>
                        <a:prstDash val="solid"/>
                      </a:lnTlToBr>
                      <a:lnBlToTr cmpd="sng" w="12700">
                        <a:noFill/>
                        <a:prstDash val="soli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842539657"/>
                    </a:ext>
                  </a:extLst>
                </a:tr>
                <a:tr h="1440000">
                  <a:tc>
                    <a:txBody>
                      <a:bodyPr/>
                      <a:lstStyle/>
                      <a:p>
                        <a:pPr algn="l" defTabSz="831973" eaLnBrk="1" hangingPunct="1" latinLnBrk="0" marL="0" rtl="0">
                          <a:lnSpc>
                            <a:spcPct val="100000"/>
                          </a:lnSpc>
                          <a:spcBef>
                            <a:spcPts val="730"/>
                          </a:spcBef>
                        </a:pPr>
                        <a:r>
                          <a:rPr baseline="0" dirty="0" kern="1200" lang="en-US" spc="0" sz="1000">
                            <a:solidFill>
                              <a:schemeClr val="tx1"/>
                            </a:solidFill>
                            <a:latin charset="0" panose="02000000000000000000" pitchFamily="2" typeface="Roboto Bold"/>
                            <a:ea charset="0" panose="02000000000000000000" pitchFamily="2" typeface="Roboto Light"/>
                            <a:cs typeface="Lucida Sans Unicode"/>
                          </a:rPr>
                          <a:t>Stairs / Escalators / Travelator </a:t>
                        </a:r>
                        <a:br>
                          <a:rPr dirty="0" kern="1200" lang="en-US" spc="0" sz="1000">
                            <a:solidFill>
                              <a:schemeClr val="tx1"/>
                            </a:solidFill>
                            <a:latin charset="0" panose="02000000000000000000" pitchFamily="2" typeface="Roboto Light"/>
                            <a:ea charset="0" panose="02000000000000000000" pitchFamily="2" typeface="Roboto Light"/>
                            <a:cs typeface="Lucida Sans Unicode"/>
                          </a:rPr>
                        </a:br>
                        <a:r>
                          <a:rPr dirty="0" kern="1200" lang="en-US" spc="0" sz="1000">
                            <a:solidFill>
                              <a:schemeClr val="tx1"/>
                            </a:solidFill>
                            <a:latin charset="0" panose="02000000000000000000" pitchFamily="2" typeface="Roboto Light"/>
                            <a:ea charset="0" panose="02000000000000000000" pitchFamily="2" typeface="Roboto Light"/>
                            <a:cs typeface="Lucida Sans Unicode"/>
                          </a:rPr>
                          <a:t>Risk of robot falling off stairs / escalators. It is also unable to come out of travelators.</a:t>
                        </a:r>
                      </a:p>
                    </a:txBody>
                    <a:tcPr marB="46800" marL="46800" marR="46800" marT="46800">
                      <a:lnL algn="ctr" cap="flat" cmpd="sng" w="12700">
                        <a:noFill/>
                        <a:prstDash val="solid"/>
                        <a:round/>
                        <a:headEnd len="med" type="none" w="med"/>
                        <a:tailEnd len="med" type="none" w="med"/>
                      </a:lnL>
                      <a:lnR w="12700">
                        <a:noFill/>
                        <a:prstDash val="solid"/>
                      </a:lnR>
                      <a:lnT algn="ctr" cap="flat" cmpd="sng" w="3175">
                        <a:solidFill>
                          <a:schemeClr val="tx2"/>
                        </a:solidFill>
                        <a:prstDash val="solid"/>
                        <a:round/>
                        <a:headEnd len="med" type="none" w="med"/>
                        <a:tailEnd len="med" type="none" w="med"/>
                      </a:lnT>
                      <a:lnB algn="ctr" cap="flat" cmpd="sng" w="3175">
                        <a:solidFill>
                          <a:schemeClr val="tx2"/>
                        </a:solidFill>
                        <a:prstDash val="solid"/>
                        <a:round/>
                        <a:headEnd len="med" type="none" w="med"/>
                        <a:tailEnd len="med" type="none" w="med"/>
                      </a:lnB>
                      <a:lnTlToBr cmpd="sng" w="12700">
                        <a:noFill/>
                        <a:prstDash val="solid"/>
                      </a:lnTlToBr>
                      <a:lnBlToTr cmpd="sng" w="12700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>
                          <a:lnSpc>
                            <a:spcPct val="100000"/>
                          </a:lnSpc>
                          <a:spcBef>
                            <a:spcPts val="755"/>
                          </a:spcBef>
                        </a:pPr>
                        <a:endParaRPr dirty="0" spc="0" sz="1000">
                          <a:latin charset="0" panose="02000000000000000000" pitchFamily="2" typeface="Roboto Light"/>
                          <a:ea charset="0" panose="02000000000000000000" pitchFamily="2" typeface="Roboto Light"/>
                          <a:cs typeface="Lucida Sans Unicode"/>
                        </a:endParaRPr>
                      </a:p>
                    </a:txBody>
                    <a:tcPr marB="46800" marL="180000" marR="46800" marT="46800">
                      <a:lnL algn="ctr" cap="flat" cmpd="sng" w="12700">
                        <a:noFill/>
                        <a:prstDash val="solid"/>
                        <a:round/>
                        <a:headEnd len="med" type="none" w="med"/>
                        <a:tailEnd len="med" type="none" w="med"/>
                      </a:lnL>
                      <a:lnR w="12700">
                        <a:noFill/>
                        <a:prstDash val="solid"/>
                      </a:lnR>
                      <a:lnT algn="ctr" cap="flat" cmpd="sng" w="3175">
                        <a:solidFill>
                          <a:schemeClr val="tx2"/>
                        </a:solidFill>
                        <a:prstDash val="solid"/>
                        <a:round/>
                        <a:headEnd len="med" type="none" w="med"/>
                        <a:tailEnd len="med" type="none" w="med"/>
                      </a:lnT>
                      <a:lnB algn="ctr" cap="flat" cmpd="sng" w="3175">
                        <a:solidFill>
                          <a:schemeClr val="tx2"/>
                        </a:solidFill>
                        <a:prstDash val="solid"/>
                        <a:round/>
                        <a:headEnd len="med" type="none" w="med"/>
                        <a:tailEnd len="med" type="none" w="med"/>
                      </a:lnB>
                      <a:lnTlToBr cmpd="sng" w="12700">
                        <a:noFill/>
                        <a:prstDash val="solid"/>
                      </a:lnTlToBr>
                      <a:lnBlToTr cmpd="sng" w="12700">
                        <a:noFill/>
                        <a:prstDash val="soli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573595680"/>
                    </a:ext>
                  </a:extLst>
                </a:tr>
                <a:tr h="1440000">
                  <a:tc>
                    <a:txBody>
                      <a:bodyPr/>
                      <a:lstStyle/>
                      <a:p>
                        <a:pPr algn="l" defTabSz="831973" eaLnBrk="1" fontAlgn="auto" hangingPunct="1" indent="0" latinLnBrk="0" lvl="0" marL="0" marR="0" rtl="0">
                          <a:lnSpc>
                            <a:spcPct val="100000"/>
                          </a:lnSpc>
                          <a:spcBef>
                            <a:spcPts val="73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baseline="0" dirty="0" kern="1200" lang="en-US" spc="0" sz="1000">
                            <a:solidFill>
                              <a:schemeClr val="tx1"/>
                            </a:solidFill>
                            <a:latin charset="0" panose="02000000000000000000" pitchFamily="2" typeface="Roboto Bold"/>
                            <a:ea charset="0" panose="02000000000000000000" pitchFamily="2" typeface="Roboto Light"/>
                            <a:cs typeface="Lucida Sans Unicode"/>
                          </a:rPr>
                          <a:t>Cliff / Ledge / Drain</a:t>
                        </a:r>
                        <a:br>
                          <a:rPr dirty="0" kern="1200" lang="en-US" spc="0" sz="1000">
                            <a:solidFill>
                              <a:schemeClr val="tx1"/>
                            </a:solidFill>
                            <a:latin charset="0" panose="02000000000000000000" pitchFamily="2" typeface="Roboto Light"/>
                            <a:ea charset="0" panose="02000000000000000000" pitchFamily="2" typeface="Roboto Light"/>
                            <a:cs typeface="Lucida Sans Unicode"/>
                          </a:rPr>
                        </a:br>
                        <a:r>
                          <a:rPr dirty="0" kern="1200" lang="en-US" spc="0" sz="1000">
                            <a:solidFill>
                              <a:schemeClr val="tx1"/>
                            </a:solidFill>
                            <a:latin charset="0" panose="02000000000000000000" pitchFamily="2" typeface="Roboto Light"/>
                            <a:ea charset="0" panose="02000000000000000000" pitchFamily="2" typeface="Roboto Light"/>
                            <a:cs typeface="Lucida Sans Unicode"/>
                          </a:rPr>
                          <a:t>Risk of robot falling off cliffs and ledges at the edge of cleaning area. Wheel can also get trapped in drains.</a:t>
                        </a:r>
                      </a:p>
                    </a:txBody>
                    <a:tcPr marB="46800" marL="46800" marR="46800" marT="46800">
                      <a:lnL algn="ctr" cap="flat" cmpd="sng" w="12700">
                        <a:noFill/>
                        <a:prstDash val="solid"/>
                        <a:round/>
                        <a:headEnd len="med" type="none" w="med"/>
                        <a:tailEnd len="med" type="none" w="med"/>
                      </a:lnL>
                      <a:lnR w="12700">
                        <a:noFill/>
                        <a:prstDash val="solid"/>
                      </a:lnR>
                      <a:lnT algn="ctr" cap="flat" cmpd="sng" w="3175">
                        <a:solidFill>
                          <a:schemeClr val="tx2"/>
                        </a:solidFill>
                        <a:prstDash val="solid"/>
                        <a:round/>
                        <a:headEnd len="med" type="none" w="med"/>
                        <a:tailEnd len="med" type="none" w="med"/>
                      </a:lnT>
                      <a:lnB algn="ctr" cap="flat" cmpd="sng" w="3175">
                        <a:solidFill>
                          <a:schemeClr val="tx2"/>
                        </a:solidFill>
                        <a:prstDash val="solid"/>
                        <a:round/>
                        <a:headEnd len="med" type="none" w="med"/>
                        <a:tailEnd len="med" type="none" w="med"/>
                      </a:lnB>
                      <a:lnTlToBr cmpd="sng" w="12700">
                        <a:noFill/>
                        <a:prstDash val="solid"/>
                      </a:lnTlToBr>
                      <a:lnBlToTr cmpd="sng" w="12700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>
                          <a:lnSpc>
                            <a:spcPct val="100000"/>
                          </a:lnSpc>
                          <a:spcBef>
                            <a:spcPts val="755"/>
                          </a:spcBef>
                        </a:pPr>
                        <a:endParaRPr dirty="0" spc="0" sz="1000">
                          <a:latin charset="0" panose="02000000000000000000" pitchFamily="2" typeface="Roboto Light"/>
                          <a:ea charset="0" panose="02000000000000000000" pitchFamily="2" typeface="Roboto Light"/>
                          <a:cs typeface="Lucida Sans Unicode"/>
                        </a:endParaRPr>
                      </a:p>
                    </a:txBody>
                    <a:tcPr marB="46800" marL="180000" marR="46800" marT="46800">
                      <a:lnL algn="ctr" cap="flat" cmpd="sng" w="12700">
                        <a:noFill/>
                        <a:prstDash val="solid"/>
                        <a:round/>
                        <a:headEnd len="med" type="none" w="med"/>
                        <a:tailEnd len="med" type="none" w="med"/>
                      </a:lnL>
                      <a:lnR w="12700">
                        <a:noFill/>
                        <a:prstDash val="solid"/>
                      </a:lnR>
                      <a:lnT algn="ctr" cap="flat" cmpd="sng" w="3175">
                        <a:solidFill>
                          <a:schemeClr val="tx2"/>
                        </a:solidFill>
                        <a:prstDash val="solid"/>
                        <a:round/>
                        <a:headEnd len="med" type="none" w="med"/>
                        <a:tailEnd len="med" type="none" w="med"/>
                      </a:lnT>
                      <a:lnB algn="ctr" cap="flat" cmpd="sng" w="3175">
                        <a:solidFill>
                          <a:schemeClr val="tx2"/>
                        </a:solidFill>
                        <a:prstDash val="solid"/>
                        <a:round/>
                        <a:headEnd len="med" type="none" w="med"/>
                        <a:tailEnd len="med" type="none" w="med"/>
                      </a:lnB>
                      <a:lnTlToBr cmpd="sng" w="12700">
                        <a:noFill/>
                        <a:prstDash val="solid"/>
                      </a:lnTlToBr>
                      <a:lnBlToTr cmpd="sng" w="12700">
                        <a:noFill/>
                        <a:prstDash val="soli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2586814276"/>
                    </a:ext>
                  </a:extLst>
                </a:tr>
              </a:tbl>
            </a:graphicData>
          </a:graphic>
        </p:graphicFrame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E20813D-FEA2-A016-C31E-0B5A0B12E441}"/>
                </a:ext>
              </a:extLst>
            </p:cNvPr>
            <p:cNvSpPr txBox="1"/>
            <p:nvPr/>
          </p:nvSpPr>
          <p:spPr>
            <a:xfrm>
              <a:off x="719094" y="5042512"/>
              <a:ext cx="3781422" cy="246105"/>
            </a:xfrm>
            <a:prstGeom prst="rect">
              <a:avLst/>
            </a:prstGeom>
            <a:noFill/>
          </p:spPr>
          <p:txBody>
            <a:bodyPr bIns="91325" lIns="0" rIns="0" tIns="0" wrap="square">
              <a:spAutoFit/>
            </a:bodyPr>
            <a:lstStyle/>
            <a:p>
              <a:pPr marL="12682"/>
              <a:r>
                <a:rPr dirty="0" lang="en-US" sz="1000">
                  <a:latin charset="0" panose="02000000000000000000" pitchFamily="2" typeface="Roboto Bold"/>
                  <a:ea charset="0" panose="02000000000000000000" pitchFamily="2" typeface="Roboto Bold"/>
                  <a:cs typeface="Arial Black"/>
                </a:rPr>
                <a:t>Table 4</a:t>
              </a:r>
            </a:p>
          </p:txBody>
        </p:sp>
      </p:grpSp>
      <p:pic>
        <p:nvPicPr>
          <p:cNvPr id="46" name="object 5">
            <a:extLst>
              <a:ext uri="{FF2B5EF4-FFF2-40B4-BE49-F238E27FC236}">
                <a16:creationId xmlns:a16="http://schemas.microsoft.com/office/drawing/2014/main" id="{6459B797-D624-84A9-50B6-D4DBA9147012}"/>
              </a:ext>
            </a:extLst>
          </p:cNvPr>
          <p:cNvPicPr/>
          <p:nvPr/>
        </p:nvPicPr>
        <p:blipFill rotWithShape="1">
          <a:blip cstate="print" r:embed="rId2"/>
          <a:srcRect l="51" r="51"/>
          <a:stretch/>
        </p:blipFill>
        <p:spPr>
          <a:xfrm>
            <a:off x="2903175" y="8518032"/>
            <a:ext cx="1288796" cy="1287788"/>
          </a:xfrm>
          <a:prstGeom prst="rect">
            <a:avLst/>
          </a:prstGeom>
        </p:spPr>
      </p:pic>
      <p:pic>
        <p:nvPicPr>
          <p:cNvPr id="47" name="object 6">
            <a:extLst>
              <a:ext uri="{FF2B5EF4-FFF2-40B4-BE49-F238E27FC236}">
                <a16:creationId xmlns:a16="http://schemas.microsoft.com/office/drawing/2014/main" id="{D3CD0FF8-EA35-B0F7-480C-BEA8A84814CE}"/>
              </a:ext>
            </a:extLst>
          </p:cNvPr>
          <p:cNvPicPr/>
          <p:nvPr/>
        </p:nvPicPr>
        <p:blipFill rotWithShape="1">
          <a:blip cstate="print" r:embed="rId3"/>
          <a:srcRect l="176" r="176"/>
          <a:stretch/>
        </p:blipFill>
        <p:spPr>
          <a:xfrm>
            <a:off x="4227477" y="8518032"/>
            <a:ext cx="1288800" cy="1287788"/>
          </a:xfrm>
          <a:prstGeom prst="rect">
            <a:avLst/>
          </a:prstGeom>
        </p:spPr>
      </p:pic>
      <p:pic>
        <p:nvPicPr>
          <p:cNvPr id="41" name="object 21">
            <a:extLst>
              <a:ext uri="{FF2B5EF4-FFF2-40B4-BE49-F238E27FC236}">
                <a16:creationId xmlns:a16="http://schemas.microsoft.com/office/drawing/2014/main" id="{BC3E37A0-3E64-3652-7765-D57A7D4CFF45}"/>
              </a:ext>
            </a:extLst>
          </p:cNvPr>
          <p:cNvPicPr/>
          <p:nvPr/>
        </p:nvPicPr>
        <p:blipFill rotWithShape="1">
          <a:blip cstate="print" r:embed="rId4"/>
          <a:srcRect l="8" r="8"/>
          <a:stretch/>
        </p:blipFill>
        <p:spPr>
          <a:xfrm>
            <a:off x="2903173" y="7087026"/>
            <a:ext cx="1288797" cy="1287788"/>
          </a:xfrm>
          <a:prstGeom prst="rect">
            <a:avLst/>
          </a:prstGeom>
        </p:spPr>
      </p:pic>
      <p:pic>
        <p:nvPicPr>
          <p:cNvPr id="42" name="object 22">
            <a:extLst>
              <a:ext uri="{FF2B5EF4-FFF2-40B4-BE49-F238E27FC236}">
                <a16:creationId xmlns:a16="http://schemas.microsoft.com/office/drawing/2014/main" id="{2FECAA76-C9AA-3ED2-DB0A-6DBB371CB7A5}"/>
              </a:ext>
            </a:extLst>
          </p:cNvPr>
          <p:cNvPicPr/>
          <p:nvPr/>
        </p:nvPicPr>
        <p:blipFill rotWithShape="1">
          <a:blip cstate="print" r:embed="rId5"/>
          <a:srcRect l="254" r="254"/>
          <a:stretch/>
        </p:blipFill>
        <p:spPr>
          <a:xfrm>
            <a:off x="4227478" y="7087026"/>
            <a:ext cx="1288800" cy="1287788"/>
          </a:xfrm>
          <a:prstGeom prst="rect">
            <a:avLst/>
          </a:prstGeom>
        </p:spPr>
      </p:pic>
      <p:pic>
        <p:nvPicPr>
          <p:cNvPr id="43" name="object 23">
            <a:extLst>
              <a:ext uri="{FF2B5EF4-FFF2-40B4-BE49-F238E27FC236}">
                <a16:creationId xmlns:a16="http://schemas.microsoft.com/office/drawing/2014/main" id="{2BDE78A2-45F6-2550-1AC3-6E568924CE38}"/>
              </a:ext>
            </a:extLst>
          </p:cNvPr>
          <p:cNvPicPr/>
          <p:nvPr/>
        </p:nvPicPr>
        <p:blipFill rotWithShape="1">
          <a:blip cstate="print" r:embed="rId6"/>
          <a:srcRect l="100" r="100"/>
          <a:stretch/>
        </p:blipFill>
        <p:spPr>
          <a:xfrm>
            <a:off x="5551781" y="7087026"/>
            <a:ext cx="1288800" cy="1287788"/>
          </a:xfrm>
          <a:prstGeom prst="rect">
            <a:avLst/>
          </a:prstGeom>
        </p:spPr>
      </p:pic>
      <p:pic>
        <p:nvPicPr>
          <p:cNvPr id="39" name="object 19">
            <a:extLst>
              <a:ext uri="{FF2B5EF4-FFF2-40B4-BE49-F238E27FC236}">
                <a16:creationId xmlns:a16="http://schemas.microsoft.com/office/drawing/2014/main" id="{1D627CB5-1745-1F52-9D33-2055010F74C8}"/>
              </a:ext>
            </a:extLst>
          </p:cNvPr>
          <p:cNvPicPr/>
          <p:nvPr/>
        </p:nvPicPr>
        <p:blipFill rotWithShape="1">
          <a:blip cstate="print" r:embed="rId7"/>
          <a:srcRect l="107" r="107"/>
          <a:stretch/>
        </p:blipFill>
        <p:spPr>
          <a:xfrm>
            <a:off x="4227477" y="5656020"/>
            <a:ext cx="1288800" cy="1287788"/>
          </a:xfrm>
          <a:prstGeom prst="rect">
            <a:avLst/>
          </a:prstGeom>
        </p:spPr>
      </p:pic>
      <p:pic>
        <p:nvPicPr>
          <p:cNvPr id="40" name="object 17">
            <a:extLst>
              <a:ext uri="{FF2B5EF4-FFF2-40B4-BE49-F238E27FC236}">
                <a16:creationId xmlns:a16="http://schemas.microsoft.com/office/drawing/2014/main" id="{2296097C-288F-E02E-7A65-269E898B1BB1}"/>
              </a:ext>
            </a:extLst>
          </p:cNvPr>
          <p:cNvPicPr/>
          <p:nvPr/>
        </p:nvPicPr>
        <p:blipFill rotWithShape="1">
          <a:blip cstate="print" r:embed="rId8"/>
          <a:srcRect l="85" r="85"/>
          <a:stretch/>
        </p:blipFill>
        <p:spPr>
          <a:xfrm>
            <a:off x="2903174" y="5656020"/>
            <a:ext cx="1288798" cy="1287788"/>
          </a:xfrm>
          <a:prstGeom prst="rect">
            <a:avLst/>
          </a:prstGeom>
        </p:spPr>
      </p:pic>
      <p:pic>
        <p:nvPicPr>
          <p:cNvPr id="37" name="object 6">
            <a:extLst>
              <a:ext uri="{FF2B5EF4-FFF2-40B4-BE49-F238E27FC236}">
                <a16:creationId xmlns:a16="http://schemas.microsoft.com/office/drawing/2014/main" id="{09AADBFC-3359-F2CB-4E9B-A1D2A75C3B1D}"/>
              </a:ext>
            </a:extLst>
          </p:cNvPr>
          <p:cNvPicPr/>
          <p:nvPr/>
        </p:nvPicPr>
        <p:blipFill rotWithShape="1">
          <a:blip cstate="print" r:embed="rId9"/>
          <a:srcRect l="63" r="63"/>
          <a:stretch/>
        </p:blipFill>
        <p:spPr>
          <a:xfrm>
            <a:off x="2903173" y="1874512"/>
            <a:ext cx="1288799" cy="1287788"/>
          </a:xfrm>
          <a:prstGeom prst="rect">
            <a:avLst/>
          </a:prstGeom>
        </p:spPr>
      </p:pic>
      <p:pic>
        <p:nvPicPr>
          <p:cNvPr id="38" name="object 7">
            <a:extLst>
              <a:ext uri="{FF2B5EF4-FFF2-40B4-BE49-F238E27FC236}">
                <a16:creationId xmlns:a16="http://schemas.microsoft.com/office/drawing/2014/main" id="{F39BD297-A40E-59D2-47C6-DB4CDF4742BB}"/>
              </a:ext>
            </a:extLst>
          </p:cNvPr>
          <p:cNvPicPr/>
          <p:nvPr/>
        </p:nvPicPr>
        <p:blipFill rotWithShape="1">
          <a:blip cstate="print" r:embed="rId10"/>
          <a:srcRect b="39" t="39"/>
          <a:stretch/>
        </p:blipFill>
        <p:spPr>
          <a:xfrm>
            <a:off x="4227477" y="1874512"/>
            <a:ext cx="1288800" cy="128778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F649E7-BF06-E28B-AF4B-A486D2D69F92}"/>
              </a:ext>
            </a:extLst>
          </p:cNvPr>
          <p:cNvSpPr>
            <a:spLocks noGrp="1"/>
          </p:cNvSpPr>
          <p:nvPr>
            <p:ph idx="17" sz="quarter" type="sldNum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5C498A-8D18-F7F2-7522-5B18DC973F70}"/>
              </a:ext>
            </a:extLst>
          </p:cNvPr>
          <p:cNvSpPr>
            <a:spLocks noGrp="1"/>
          </p:cNvSpPr>
          <p:nvPr>
            <p:ph idx="16" sz="quarter" type="ftr"/>
          </p:nvPr>
        </p:nvSpPr>
        <p:spPr/>
        <p:txBody>
          <a:bodyPr/>
          <a:lstStyle/>
          <a:p>
            <a:pPr algn="l"/>
            <a:r>
              <a:rPr lang="en-US"/>
              <a:t>SITE QUALIFICATION</a:t>
            </a:r>
            <a:endParaRPr dirty="0"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6C875E-4F04-3CA6-A8C9-73F072A69486}"/>
              </a:ext>
            </a:extLst>
          </p:cNvPr>
          <p:cNvSpPr txBox="1"/>
          <p:nvPr/>
        </p:nvSpPr>
        <p:spPr>
          <a:xfrm>
            <a:off x="719094" y="727401"/>
            <a:ext cx="3781422" cy="322729"/>
          </a:xfrm>
          <a:prstGeom prst="rect">
            <a:avLst/>
          </a:prstGeom>
          <a:noFill/>
        </p:spPr>
        <p:txBody>
          <a:bodyPr bIns="91325" lIns="0" rIns="0" tIns="0" wrap="square">
            <a:spAutoFit/>
          </a:bodyPr>
          <a:lstStyle/>
          <a:p>
            <a:pPr marL="12682"/>
            <a:r>
              <a:rPr lang="en-US" sz="1498">
                <a:latin charset="0" panose="02000000000000000000" pitchFamily="2" typeface="Roboto Light"/>
                <a:ea charset="0" panose="02000000000000000000" pitchFamily="2" typeface="Roboto Bold"/>
                <a:cs typeface="Arial Black"/>
              </a:rPr>
              <a:t>Reference guide</a:t>
            </a:r>
            <a:endParaRPr dirty="0" lang="en-US" sz="1498">
              <a:latin charset="0" panose="02000000000000000000" pitchFamily="2" typeface="Roboto Light"/>
              <a:ea charset="0" panose="02000000000000000000" pitchFamily="2" typeface="Roboto Bold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17668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35D69F3E-0EE0-B9A3-56AB-AC62E9177F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952854"/>
              </p:ext>
            </p:extLst>
          </p:nvPr>
        </p:nvGraphicFramePr>
        <p:xfrm>
          <a:off x="719095" y="1510836"/>
          <a:ext cx="6121485" cy="8388000"/>
        </p:xfrm>
        <a:graphic>
          <a:graphicData uri="http://schemas.openxmlformats.org/drawingml/2006/table">
            <a:tbl>
              <a:tblPr bandRow="1" firstRow="1">
                <a:tableStyleId>{2D5ABB26-0587-4C30-8999-92F81FD0307C}</a:tableStyleId>
              </a:tblPr>
              <a:tblGrid>
                <a:gridCol w="1998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22748">
                  <a:extLst>
                    <a:ext uri="{9D8B030D-6E8A-4147-A177-3AD203B41FA5}">
                      <a16:colId xmlns:a16="http://schemas.microsoft.com/office/drawing/2014/main" val="4126141924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</a:pPr>
                      <a:r>
                        <a:rPr b="0" baseline="0" dirty="0" i="0" lang="en-US" spc="0" strike="noStrike" sz="1000">
                          <a:solidFill>
                            <a:schemeClr val="tx1"/>
                          </a:solidFill>
                          <a:latin charset="0" panose="02000000000000000000" pitchFamily="2" typeface="Roboto Bold"/>
                          <a:ea charset="0" panose="02000000000000000000" pitchFamily="2" typeface="Roboto Light"/>
                          <a:cs typeface="Times New Roman"/>
                        </a:rPr>
                        <a:t>Traps (red flags for robots)</a:t>
                      </a:r>
                    </a:p>
                  </a:txBody>
                  <a:tcPr anchor="ctr" marB="46800" marL="46800" marR="46800" marT="4680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</a:pPr>
                      <a:r>
                        <a:rPr b="0" baseline="0" dirty="0" i="0" lang="en-US" spc="0" strike="noStrike" sz="1000">
                          <a:solidFill>
                            <a:schemeClr val="tx1"/>
                          </a:solidFill>
                          <a:latin charset="0" panose="02000000000000000000" pitchFamily="2" typeface="Roboto Bold"/>
                          <a:ea charset="0" panose="02000000000000000000" pitchFamily="2" typeface="Roboto Light"/>
                          <a:cs typeface="Times New Roman"/>
                        </a:rPr>
                        <a:t>Photo examples</a:t>
                      </a:r>
                    </a:p>
                  </a:txBody>
                  <a:tcPr anchor="ctr" marB="46800" marL="180000" marR="46800" marT="4680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0000">
                <a:tc>
                  <a:txBody>
                    <a:bodyPr/>
                    <a:lstStyle/>
                    <a:p>
                      <a:pPr algn="l" defTabSz="831973" eaLnBrk="1" hangingPunct="1" latinLnBrk="0" marL="0" rtl="0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baseline="0" dirty="0" kern="1200" lang="en-US" spc="0" sz="1000">
                          <a:solidFill>
                            <a:schemeClr val="tx1"/>
                          </a:solidFill>
                          <a:latin charset="0" panose="02000000000000000000" pitchFamily="2" typeface="Roboto Bold"/>
                          <a:ea charset="0" panose="02000000000000000000" pitchFamily="2" typeface="Roboto Light"/>
                          <a:cs typeface="Lucida Sans Unicode"/>
                        </a:rPr>
                        <a:t>Glass doors / walls / plastic curtains</a:t>
                      </a:r>
                      <a:br>
                        <a:rPr dirty="0" kern="1200" lang="en-US" spc="0" sz="1000">
                          <a:solidFill>
                            <a:schemeClr val="tx1"/>
                          </a:solidFill>
                          <a:latin charset="0" panose="02000000000000000000" pitchFamily="2" typeface="Roboto Light"/>
                          <a:ea charset="0" panose="02000000000000000000" pitchFamily="2" typeface="Roboto Light"/>
                          <a:cs typeface="Lucida Sans Unicode"/>
                        </a:rPr>
                      </a:br>
                      <a:r>
                        <a:rPr dirty="0" kern="1200" lang="en-US" spc="0" sz="1000">
                          <a:solidFill>
                            <a:schemeClr val="tx1"/>
                          </a:solidFill>
                          <a:latin charset="0" panose="02000000000000000000" pitchFamily="2" typeface="Roboto Light"/>
                          <a:ea charset="0" panose="02000000000000000000" pitchFamily="2" typeface="Roboto Light"/>
                          <a:cs typeface="Lucida Sans Unicode"/>
                        </a:rPr>
                        <a:t>SC25 can detect glass through ultrasonics, however it’s recommended to set a restriction zone to avoid robot risking getting too close to the object</a:t>
                      </a:r>
                      <a:endParaRPr dirty="0" kern="1200" spc="0" sz="1000">
                        <a:solidFill>
                          <a:schemeClr val="tx1"/>
                        </a:solidFill>
                        <a:latin charset="0" panose="02000000000000000000" pitchFamily="2" typeface="Roboto Light"/>
                        <a:ea charset="0" panose="02000000000000000000" pitchFamily="2" typeface="Roboto Light"/>
                        <a:cs typeface="Lucida Sans Unicode"/>
                      </a:endParaRPr>
                    </a:p>
                  </a:txBody>
                  <a:tcPr marB="46800" marL="46800" marR="46800" marT="46800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w="12700">
                      <a:noFill/>
                      <a:prstDash val="soli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2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endParaRPr b="1" dirty="0" spc="0" sz="1000">
                        <a:latin charset="0" panose="02000000000000000000" pitchFamily="2" typeface="Roboto Light"/>
                        <a:ea charset="0" panose="02000000000000000000" pitchFamily="2" typeface="Roboto Light"/>
                        <a:cs typeface="Lucida Sans Unicode"/>
                      </a:endParaRPr>
                    </a:p>
                  </a:txBody>
                  <a:tcPr marB="46800" marL="180000" marR="46800" marT="46800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w="12700">
                      <a:noFill/>
                      <a:prstDash val="soli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2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2539657"/>
                  </a:ext>
                </a:extLst>
              </a:tr>
              <a:tr h="1350000">
                <a:tc>
                  <a:txBody>
                    <a:bodyPr/>
                    <a:lstStyle/>
                    <a:p>
                      <a:pPr algn="l" defTabSz="831973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7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aseline="0" dirty="0" kern="1200" lang="en-US" spc="0" sz="1000">
                          <a:solidFill>
                            <a:schemeClr val="tx1"/>
                          </a:solidFill>
                          <a:latin charset="0" panose="02000000000000000000" pitchFamily="2" typeface="Roboto Bold"/>
                          <a:ea charset="0" panose="02000000000000000000" pitchFamily="2" typeface="Roboto Light"/>
                          <a:cs typeface="Lucida Sans Unicode"/>
                        </a:rPr>
                        <a:t>Loose cables / cable </a:t>
                      </a:r>
                      <a:r>
                        <a:rPr baseline="0" dirty="0" err="1" kern="1200" lang="en-US" spc="0" sz="1000">
                          <a:solidFill>
                            <a:schemeClr val="tx1"/>
                          </a:solidFill>
                          <a:latin charset="0" panose="02000000000000000000" pitchFamily="2" typeface="Roboto Bold"/>
                          <a:ea charset="0" panose="02000000000000000000" pitchFamily="2" typeface="Roboto Light"/>
                          <a:cs typeface="Lucida Sans Unicode"/>
                        </a:rPr>
                        <a:t>trunking</a:t>
                      </a:r>
                      <a:r>
                        <a:rPr baseline="0" dirty="0" kern="1200" lang="en-US" spc="0" sz="1000">
                          <a:solidFill>
                            <a:schemeClr val="tx1"/>
                          </a:solidFill>
                          <a:latin charset="0" panose="02000000000000000000" pitchFamily="2" typeface="Roboto Bold"/>
                          <a:ea charset="0" panose="02000000000000000000" pitchFamily="2" typeface="Roboto Light"/>
                          <a:cs typeface="Lucida Sans Unicode"/>
                        </a:rPr>
                        <a:t> </a:t>
                      </a:r>
                      <a:br>
                        <a:rPr dirty="0" kern="1200" lang="en-US" spc="0" sz="1000">
                          <a:solidFill>
                            <a:schemeClr val="tx1"/>
                          </a:solidFill>
                          <a:latin charset="0" panose="02000000000000000000" pitchFamily="2" typeface="Roboto Light"/>
                          <a:ea charset="0" panose="02000000000000000000" pitchFamily="2" typeface="Roboto Light"/>
                          <a:cs typeface="Lucida Sans Unicode"/>
                        </a:rPr>
                      </a:br>
                      <a:r>
                        <a:rPr dirty="0" kern="1200" lang="en-US" spc="0" sz="1000">
                          <a:solidFill>
                            <a:schemeClr val="tx1"/>
                          </a:solidFill>
                          <a:latin charset="0" panose="02000000000000000000" pitchFamily="2" typeface="Roboto Light"/>
                          <a:ea charset="0" panose="02000000000000000000" pitchFamily="2" typeface="Roboto Light"/>
                          <a:cs typeface="Lucida Sans Unicode"/>
                        </a:rPr>
                        <a:t>Risk of cables getting stuck in wheels, brush or vacuum. </a:t>
                      </a:r>
                      <a:r>
                        <a:rPr dirty="0" err="1" kern="1200" lang="en-US" spc="0" sz="1000">
                          <a:solidFill>
                            <a:schemeClr val="tx1"/>
                          </a:solidFill>
                          <a:latin charset="0" panose="02000000000000000000" pitchFamily="2" typeface="Roboto Light"/>
                          <a:ea charset="0" panose="02000000000000000000" pitchFamily="2" typeface="Roboto Light"/>
                          <a:cs typeface="Lucida Sans Unicode"/>
                        </a:rPr>
                        <a:t>Trunking</a:t>
                      </a:r>
                      <a:r>
                        <a:rPr dirty="0" kern="1200" lang="en-US" spc="0" sz="1000">
                          <a:solidFill>
                            <a:schemeClr val="tx1"/>
                          </a:solidFill>
                          <a:latin charset="0" panose="02000000000000000000" pitchFamily="2" typeface="Roboto Light"/>
                          <a:ea charset="0" panose="02000000000000000000" pitchFamily="2" typeface="Roboto Light"/>
                          <a:cs typeface="Lucida Sans Unicode"/>
                        </a:rPr>
                        <a:t> will obstruct the cleaning path – be mindful, remove or set a restrict zone</a:t>
                      </a:r>
                    </a:p>
                  </a:txBody>
                  <a:tcPr marB="46800" marL="46800" marR="46800" marT="46800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w="12700">
                      <a:noFill/>
                      <a:prstDash val="solid"/>
                    </a:lnR>
                    <a:lnT algn="ctr" cap="flat" cmpd="sng" w="3175">
                      <a:solidFill>
                        <a:schemeClr val="tx2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2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endParaRPr dirty="0" spc="0" sz="1000">
                        <a:latin charset="0" panose="02000000000000000000" pitchFamily="2" typeface="Roboto Light"/>
                        <a:ea charset="0" panose="02000000000000000000" pitchFamily="2" typeface="Roboto Light"/>
                        <a:cs typeface="Lucida Sans Unicode"/>
                      </a:endParaRPr>
                    </a:p>
                  </a:txBody>
                  <a:tcPr marB="46800" marL="180000" marR="46800" marT="46800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w="12700">
                      <a:noFill/>
                      <a:prstDash val="solid"/>
                    </a:lnR>
                    <a:lnT algn="ctr" cap="flat" cmpd="sng" w="3175">
                      <a:solidFill>
                        <a:schemeClr val="tx2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2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3595680"/>
                  </a:ext>
                </a:extLst>
              </a:tr>
              <a:tr h="1350000">
                <a:tc>
                  <a:txBody>
                    <a:bodyPr/>
                    <a:lstStyle/>
                    <a:p>
                      <a:pPr algn="l" defTabSz="831973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7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aseline="0" dirty="0" kern="1200" lang="en-US" spc="0" sz="1000">
                          <a:solidFill>
                            <a:schemeClr val="tx1"/>
                          </a:solidFill>
                          <a:latin charset="0" panose="02000000000000000000" pitchFamily="2" typeface="Roboto Bold"/>
                          <a:ea charset="0" panose="02000000000000000000" pitchFamily="2" typeface="Roboto Light"/>
                          <a:cs typeface="Lucida Sans Unicode"/>
                        </a:rPr>
                        <a:t>Tactile / uneven floors</a:t>
                      </a:r>
                      <a:br>
                        <a:rPr dirty="0" kern="1200" lang="en-US" spc="0" sz="1000">
                          <a:solidFill>
                            <a:schemeClr val="tx1"/>
                          </a:solidFill>
                          <a:latin charset="0" panose="02000000000000000000" pitchFamily="2" typeface="Roboto Light"/>
                          <a:ea charset="0" panose="02000000000000000000" pitchFamily="2" typeface="Roboto Light"/>
                          <a:cs typeface="Lucida Sans Unicode"/>
                        </a:rPr>
                      </a:br>
                      <a:r>
                        <a:rPr dirty="0" kern="1200" lang="en-US" spc="0" sz="1000">
                          <a:solidFill>
                            <a:schemeClr val="tx1"/>
                          </a:solidFill>
                          <a:latin charset="0" panose="02000000000000000000" pitchFamily="2" typeface="Roboto Light"/>
                          <a:ea charset="0" panose="02000000000000000000" pitchFamily="2" typeface="Roboto Light"/>
                          <a:cs typeface="Lucida Sans Unicode"/>
                        </a:rPr>
                        <a:t>Going over these tactile studs or rough floors will damage the robot wheels &amp; cleaning tools</a:t>
                      </a:r>
                    </a:p>
                  </a:txBody>
                  <a:tcPr marB="46800" marL="46800" marR="46800" marT="46800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w="12700">
                      <a:noFill/>
                      <a:prstDash val="solid"/>
                    </a:lnR>
                    <a:lnT algn="ctr" cap="flat" cmpd="sng" w="3175">
                      <a:solidFill>
                        <a:schemeClr val="tx2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2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endParaRPr dirty="0" spc="0" sz="1000">
                        <a:latin charset="0" panose="02000000000000000000" pitchFamily="2" typeface="Roboto Light"/>
                        <a:ea charset="0" panose="02000000000000000000" pitchFamily="2" typeface="Roboto Light"/>
                        <a:cs typeface="Lucida Sans Unicode"/>
                      </a:endParaRPr>
                    </a:p>
                  </a:txBody>
                  <a:tcPr marB="46800" marL="180000" marR="46800" marT="46800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w="12700">
                      <a:noFill/>
                      <a:prstDash val="solid"/>
                    </a:lnR>
                    <a:lnT algn="ctr" cap="flat" cmpd="sng" w="3175">
                      <a:solidFill>
                        <a:schemeClr val="tx2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2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222239"/>
                  </a:ext>
                </a:extLst>
              </a:tr>
              <a:tr h="1350000">
                <a:tc>
                  <a:txBody>
                    <a:bodyPr/>
                    <a:lstStyle/>
                    <a:p>
                      <a:pPr algn="l" defTabSz="831973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7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aseline="0" dirty="0" kern="1200" lang="en-US" spc="0" sz="1000">
                          <a:solidFill>
                            <a:schemeClr val="tx1"/>
                          </a:solidFill>
                          <a:latin charset="0" panose="02000000000000000000" pitchFamily="2" typeface="Roboto Bold"/>
                          <a:ea charset="0" panose="02000000000000000000" pitchFamily="2" typeface="Roboto Light"/>
                          <a:cs typeface="Lucida Sans Unicode"/>
                        </a:rPr>
                        <a:t>Carpet</a:t>
                      </a:r>
                      <a:br>
                        <a:rPr dirty="0" kern="1200" lang="en-US" spc="0" sz="1000">
                          <a:solidFill>
                            <a:schemeClr val="tx1"/>
                          </a:solidFill>
                          <a:latin charset="0" panose="02000000000000000000" pitchFamily="2" typeface="Roboto Light"/>
                          <a:ea charset="0" panose="02000000000000000000" pitchFamily="2" typeface="Roboto Light"/>
                          <a:cs typeface="Lucida Sans Unicode"/>
                        </a:rPr>
                      </a:br>
                      <a:r>
                        <a:rPr dirty="0" kern="1200" lang="en-US" spc="0" sz="1000">
                          <a:solidFill>
                            <a:schemeClr val="tx1"/>
                          </a:solidFill>
                          <a:latin charset="0" panose="02000000000000000000" pitchFamily="2" typeface="Roboto Light"/>
                          <a:ea charset="0" panose="02000000000000000000" pitchFamily="2" typeface="Roboto Light"/>
                          <a:cs typeface="Lucida Sans Unicode"/>
                        </a:rPr>
                        <a:t>Carpets will be damaged if scrubbed or might get dragged by vacuum / wheel if unsecured.</a:t>
                      </a:r>
                    </a:p>
                  </a:txBody>
                  <a:tcPr marB="46800" marL="46800" marR="46800" marT="46800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w="12700">
                      <a:noFill/>
                      <a:prstDash val="solid"/>
                    </a:lnR>
                    <a:lnT algn="ctr" cap="flat" cmpd="sng" w="3175">
                      <a:solidFill>
                        <a:schemeClr val="tx2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2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endParaRPr dirty="0" spc="0" sz="1000">
                        <a:latin charset="0" panose="02000000000000000000" pitchFamily="2" typeface="Roboto Light"/>
                        <a:ea charset="0" panose="02000000000000000000" pitchFamily="2" typeface="Roboto Light"/>
                        <a:cs typeface="Lucida Sans Unicode"/>
                      </a:endParaRPr>
                    </a:p>
                  </a:txBody>
                  <a:tcPr marB="46800" marL="180000" marR="46800" marT="46800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w="12700">
                      <a:noFill/>
                      <a:prstDash val="solid"/>
                    </a:lnR>
                    <a:lnT algn="ctr" cap="flat" cmpd="sng" w="3175">
                      <a:solidFill>
                        <a:schemeClr val="tx2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2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9315399"/>
                  </a:ext>
                </a:extLst>
              </a:tr>
              <a:tr h="1350000">
                <a:tc>
                  <a:txBody>
                    <a:bodyPr/>
                    <a:lstStyle/>
                    <a:p>
                      <a:pPr algn="l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7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dirty="0" kern="1200" lang="en-US" spc="0" sz="1000">
                          <a:solidFill>
                            <a:schemeClr val="tx1"/>
                          </a:solidFill>
                          <a:latin typeface="Roboto Bold"/>
                          <a:ea typeface="Roboto Light"/>
                          <a:cs typeface="Lucida Sans Unicode"/>
                        </a:rPr>
                        <a:t>Low height obstacles &lt; 5cm </a:t>
                      </a:r>
                      <a:br>
                        <a:rPr dirty="0" kern="1200" lang="en-US" spc="0" sz="1000">
                          <a:solidFill>
                            <a:srgbClr val="28313F"/>
                          </a:solidFill>
                          <a:latin typeface="Roboto Light"/>
                          <a:ea typeface="Roboto Light"/>
                          <a:cs typeface="Lucida Sans Unicode"/>
                        </a:rPr>
                      </a:br>
                      <a:r>
                        <a:rPr dirty="0" kern="1200" lang="en-US" spc="0" sz="1000">
                          <a:solidFill>
                            <a:schemeClr val="tx1"/>
                          </a:solidFill>
                          <a:latin typeface="Roboto Light"/>
                          <a:ea typeface="Roboto Light"/>
                          <a:cs typeface="Lucida Sans Unicode"/>
                        </a:rPr>
                        <a:t>Risk of robot hitting into object or platforms as robot can only detect objects at least 5 cm high.</a:t>
                      </a:r>
                    </a:p>
                  </a:txBody>
                  <a:tcPr marB="46800" marL="46800" marR="46800" marT="46800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w="12700">
                      <a:noFill/>
                      <a:prstDash val="solid"/>
                    </a:lnR>
                    <a:lnT algn="ctr" cap="flat" cmpd="sng" w="3175">
                      <a:solidFill>
                        <a:schemeClr val="tx2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2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endParaRPr dirty="0" spc="0" sz="1000">
                        <a:latin charset="0" panose="02000000000000000000" pitchFamily="2" typeface="Roboto Light"/>
                        <a:ea charset="0" panose="02000000000000000000" pitchFamily="2" typeface="Roboto Light"/>
                        <a:cs typeface="Lucida Sans Unicode"/>
                      </a:endParaRPr>
                    </a:p>
                  </a:txBody>
                  <a:tcPr marB="46800" marL="180000" marR="46800" marT="46800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w="12700">
                      <a:noFill/>
                      <a:prstDash val="solid"/>
                    </a:lnR>
                    <a:lnT algn="ctr" cap="flat" cmpd="sng" w="3175">
                      <a:solidFill>
                        <a:schemeClr val="tx2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2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7789784"/>
                  </a:ext>
                </a:extLst>
              </a:tr>
              <a:tr h="1350000">
                <a:tc>
                  <a:txBody>
                    <a:bodyPr/>
                    <a:lstStyle/>
                    <a:p>
                      <a:pPr algn="l" defTabSz="831973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7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aseline="0" dirty="0" kern="1200" lang="en-US" spc="0" sz="1000">
                          <a:solidFill>
                            <a:schemeClr val="tx1"/>
                          </a:solidFill>
                          <a:latin charset="0" panose="02000000000000000000" pitchFamily="2" typeface="Roboto Bold"/>
                          <a:ea charset="0" panose="02000000000000000000" pitchFamily="2" typeface="Roboto Light"/>
                          <a:cs typeface="Lucida Sans Unicode"/>
                        </a:rPr>
                        <a:t>Overhang objects / protruding structures</a:t>
                      </a:r>
                      <a:br>
                        <a:rPr dirty="0" kern="1200" lang="en-US" spc="0" sz="1000">
                          <a:solidFill>
                            <a:schemeClr val="tx1"/>
                          </a:solidFill>
                          <a:latin charset="0" panose="02000000000000000000" pitchFamily="2" typeface="Roboto Light"/>
                          <a:ea charset="0" panose="02000000000000000000" pitchFamily="2" typeface="Roboto Light"/>
                          <a:cs typeface="Lucida Sans Unicode"/>
                        </a:rPr>
                      </a:br>
                      <a:r>
                        <a:rPr dirty="0" kern="1200" lang="en-US" spc="0" sz="1000">
                          <a:solidFill>
                            <a:schemeClr val="tx1"/>
                          </a:solidFill>
                          <a:latin charset="0" panose="02000000000000000000" pitchFamily="2" typeface="Roboto Light"/>
                          <a:ea charset="0" panose="02000000000000000000" pitchFamily="2" typeface="Roboto Light"/>
                          <a:cs typeface="Lucida Sans Unicode"/>
                        </a:rPr>
                        <a:t>Risk of hitting overhangs if robot only detect the object’s base which is smaller (e.g. high tables with thin legs, clothes rack, displays on shelves)</a:t>
                      </a:r>
                    </a:p>
                  </a:txBody>
                  <a:tcPr marB="46800" marL="46800" marR="46800" marT="46800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w="12700">
                      <a:noFill/>
                      <a:prstDash val="solid"/>
                    </a:lnR>
                    <a:lnT algn="ctr" cap="flat" cmpd="sng" w="3175">
                      <a:solidFill>
                        <a:schemeClr val="tx2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2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endParaRPr dirty="0" spc="0" sz="1000">
                        <a:latin charset="0" panose="02000000000000000000" pitchFamily="2" typeface="Roboto Light"/>
                        <a:ea charset="0" panose="02000000000000000000" pitchFamily="2" typeface="Roboto Light"/>
                        <a:cs typeface="Lucida Sans Unicode"/>
                      </a:endParaRPr>
                    </a:p>
                  </a:txBody>
                  <a:tcPr marB="46800" marL="180000" marR="46800" marT="46800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w="12700">
                      <a:noFill/>
                      <a:prstDash val="solid"/>
                    </a:lnR>
                    <a:lnT algn="ctr" cap="flat" cmpd="sng" w="3175">
                      <a:solidFill>
                        <a:schemeClr val="tx2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2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395408"/>
                  </a:ext>
                </a:extLst>
              </a:tr>
            </a:tbl>
          </a:graphicData>
        </a:graphic>
      </p:graphicFrame>
      <p:pic>
        <p:nvPicPr>
          <p:cNvPr id="91" name="object 22">
            <a:extLst>
              <a:ext uri="{FF2B5EF4-FFF2-40B4-BE49-F238E27FC236}">
                <a16:creationId xmlns:a16="http://schemas.microsoft.com/office/drawing/2014/main" id="{11B4B484-CE30-92C8-7A5F-1C8283670175}"/>
              </a:ext>
            </a:extLst>
          </p:cNvPr>
          <p:cNvPicPr/>
          <p:nvPr/>
        </p:nvPicPr>
        <p:blipFill>
          <a:blip cstate="print" r:embed="rId2"/>
          <a:stretch>
            <a:fillRect/>
          </a:stretch>
        </p:blipFill>
        <p:spPr>
          <a:xfrm>
            <a:off x="5551779" y="5925958"/>
            <a:ext cx="1286203" cy="1205235"/>
          </a:xfrm>
          <a:prstGeom prst="rect">
            <a:avLst/>
          </a:prstGeom>
        </p:spPr>
      </p:pic>
      <p:pic>
        <p:nvPicPr>
          <p:cNvPr id="89" name="object 20">
            <a:extLst>
              <a:ext uri="{FF2B5EF4-FFF2-40B4-BE49-F238E27FC236}">
                <a16:creationId xmlns:a16="http://schemas.microsoft.com/office/drawing/2014/main" id="{8020CCA2-7D03-9A22-52B9-EA910972F41E}"/>
              </a:ext>
            </a:extLst>
          </p:cNvPr>
          <p:cNvPicPr/>
          <p:nvPr/>
        </p:nvPicPr>
        <p:blipFill rotWithShape="1">
          <a:blip cstate="print" r:embed="rId3"/>
          <a:srcRect l="150" r="150"/>
          <a:stretch/>
        </p:blipFill>
        <p:spPr>
          <a:xfrm>
            <a:off x="2903174" y="5925959"/>
            <a:ext cx="1286203" cy="1205236"/>
          </a:xfrm>
          <a:prstGeom prst="rect">
            <a:avLst/>
          </a:prstGeom>
        </p:spPr>
      </p:pic>
      <p:pic>
        <p:nvPicPr>
          <p:cNvPr id="90" name="object 21">
            <a:extLst>
              <a:ext uri="{FF2B5EF4-FFF2-40B4-BE49-F238E27FC236}">
                <a16:creationId xmlns:a16="http://schemas.microsoft.com/office/drawing/2014/main" id="{64550BA2-EFDD-6011-CE82-01A137CA6C6A}"/>
              </a:ext>
            </a:extLst>
          </p:cNvPr>
          <p:cNvPicPr/>
          <p:nvPr/>
        </p:nvPicPr>
        <p:blipFill rotWithShape="1">
          <a:blip cstate="print" r:embed="rId4"/>
          <a:srcRect l="130" r="130"/>
          <a:stretch/>
        </p:blipFill>
        <p:spPr>
          <a:xfrm>
            <a:off x="4227477" y="5925959"/>
            <a:ext cx="1286203" cy="1205236"/>
          </a:xfrm>
          <a:prstGeom prst="rect">
            <a:avLst/>
          </a:prstGeom>
        </p:spPr>
      </p:pic>
      <p:pic>
        <p:nvPicPr>
          <p:cNvPr id="92" name="object 23">
            <a:extLst>
              <a:ext uri="{FF2B5EF4-FFF2-40B4-BE49-F238E27FC236}">
                <a16:creationId xmlns:a16="http://schemas.microsoft.com/office/drawing/2014/main" id="{AD0527A3-CC0D-AA26-3D09-90DBD45B35A4}"/>
              </a:ext>
            </a:extLst>
          </p:cNvPr>
          <p:cNvPicPr/>
          <p:nvPr/>
        </p:nvPicPr>
        <p:blipFill rotWithShape="1">
          <a:blip cstate="print" r:embed="rId5"/>
          <a:srcRect l="231"/>
          <a:stretch/>
        </p:blipFill>
        <p:spPr>
          <a:xfrm>
            <a:off x="2903174" y="7276441"/>
            <a:ext cx="1286203" cy="1205237"/>
          </a:xfrm>
          <a:prstGeom prst="rect">
            <a:avLst/>
          </a:prstGeom>
        </p:spPr>
      </p:pic>
      <p:pic>
        <p:nvPicPr>
          <p:cNvPr id="94" name="object 26">
            <a:extLst>
              <a:ext uri="{FF2B5EF4-FFF2-40B4-BE49-F238E27FC236}">
                <a16:creationId xmlns:a16="http://schemas.microsoft.com/office/drawing/2014/main" id="{3FFFCB1C-E22B-B590-81C6-3B6CA02545CE}"/>
              </a:ext>
            </a:extLst>
          </p:cNvPr>
          <p:cNvPicPr/>
          <p:nvPr/>
        </p:nvPicPr>
        <p:blipFill rotWithShape="1">
          <a:blip cstate="print" r:embed="rId6"/>
          <a:srcRect l="9" r="9"/>
          <a:stretch/>
        </p:blipFill>
        <p:spPr>
          <a:xfrm>
            <a:off x="2903174" y="8626924"/>
            <a:ext cx="1286203" cy="1205236"/>
          </a:xfrm>
          <a:prstGeom prst="rect">
            <a:avLst/>
          </a:prstGeom>
        </p:spPr>
      </p:pic>
      <p:pic>
        <p:nvPicPr>
          <p:cNvPr id="95" name="object 27">
            <a:extLst>
              <a:ext uri="{FF2B5EF4-FFF2-40B4-BE49-F238E27FC236}">
                <a16:creationId xmlns:a16="http://schemas.microsoft.com/office/drawing/2014/main" id="{6BE1AD1B-52F8-CFDC-F5CE-DC6DC3833136}"/>
              </a:ext>
            </a:extLst>
          </p:cNvPr>
          <p:cNvPicPr/>
          <p:nvPr/>
        </p:nvPicPr>
        <p:blipFill rotWithShape="1">
          <a:blip cstate="print" r:embed="rId7"/>
          <a:stretch/>
        </p:blipFill>
        <p:spPr>
          <a:xfrm>
            <a:off x="4227477" y="8626924"/>
            <a:ext cx="1286203" cy="1205236"/>
          </a:xfrm>
          <a:prstGeom prst="rect">
            <a:avLst/>
          </a:prstGeom>
        </p:spPr>
      </p:pic>
      <p:pic>
        <p:nvPicPr>
          <p:cNvPr id="96" name="object 28">
            <a:extLst>
              <a:ext uri="{FF2B5EF4-FFF2-40B4-BE49-F238E27FC236}">
                <a16:creationId xmlns:a16="http://schemas.microsoft.com/office/drawing/2014/main" id="{CFEBD29F-7BDF-2625-F5B2-0F6D616B55E7}"/>
              </a:ext>
            </a:extLst>
          </p:cNvPr>
          <p:cNvPicPr/>
          <p:nvPr/>
        </p:nvPicPr>
        <p:blipFill rotWithShape="1">
          <a:blip cstate="print" r:embed="rId8"/>
          <a:srcRect b="60" t="60"/>
          <a:stretch/>
        </p:blipFill>
        <p:spPr>
          <a:xfrm>
            <a:off x="5551780" y="8626924"/>
            <a:ext cx="1286202" cy="1205236"/>
          </a:xfrm>
          <a:prstGeom prst="rect">
            <a:avLst/>
          </a:prstGeom>
        </p:spPr>
      </p:pic>
      <p:pic>
        <p:nvPicPr>
          <p:cNvPr id="81" name="object 12">
            <a:extLst>
              <a:ext uri="{FF2B5EF4-FFF2-40B4-BE49-F238E27FC236}">
                <a16:creationId xmlns:a16="http://schemas.microsoft.com/office/drawing/2014/main" id="{34ADBE14-0F9B-E5D3-2E23-024C297CC4AA}"/>
              </a:ext>
            </a:extLst>
          </p:cNvPr>
          <p:cNvPicPr/>
          <p:nvPr/>
        </p:nvPicPr>
        <p:blipFill rotWithShape="1">
          <a:blip cstate="print" r:embed="rId9"/>
          <a:srcRect l="93" r="93"/>
          <a:stretch/>
        </p:blipFill>
        <p:spPr>
          <a:xfrm>
            <a:off x="2903175" y="3224995"/>
            <a:ext cx="1286202" cy="1205236"/>
          </a:xfrm>
          <a:prstGeom prst="rect">
            <a:avLst/>
          </a:prstGeom>
        </p:spPr>
      </p:pic>
      <p:pic>
        <p:nvPicPr>
          <p:cNvPr id="82" name="object 13">
            <a:extLst>
              <a:ext uri="{FF2B5EF4-FFF2-40B4-BE49-F238E27FC236}">
                <a16:creationId xmlns:a16="http://schemas.microsoft.com/office/drawing/2014/main" id="{67ECEA72-D0C4-0E10-1F61-8AF9609FD13A}"/>
              </a:ext>
            </a:extLst>
          </p:cNvPr>
          <p:cNvPicPr/>
          <p:nvPr/>
        </p:nvPicPr>
        <p:blipFill>
          <a:blip cstate="print" r:embed="rId10"/>
          <a:stretch>
            <a:fillRect/>
          </a:stretch>
        </p:blipFill>
        <p:spPr>
          <a:xfrm>
            <a:off x="4227477" y="3224994"/>
            <a:ext cx="1286203" cy="1205235"/>
          </a:xfrm>
          <a:prstGeom prst="rect">
            <a:avLst/>
          </a:prstGeom>
        </p:spPr>
      </p:pic>
      <p:pic>
        <p:nvPicPr>
          <p:cNvPr id="83" name="object 14">
            <a:extLst>
              <a:ext uri="{FF2B5EF4-FFF2-40B4-BE49-F238E27FC236}">
                <a16:creationId xmlns:a16="http://schemas.microsoft.com/office/drawing/2014/main" id="{00D06917-3182-7F33-91CC-5831CD8262D0}"/>
              </a:ext>
            </a:extLst>
          </p:cNvPr>
          <p:cNvPicPr/>
          <p:nvPr/>
        </p:nvPicPr>
        <p:blipFill rotWithShape="1">
          <a:blip cstate="print" r:embed="rId11"/>
          <a:srcRect l="208" r="208"/>
          <a:stretch/>
        </p:blipFill>
        <p:spPr>
          <a:xfrm>
            <a:off x="5551780" y="3224995"/>
            <a:ext cx="1288800" cy="1205234"/>
          </a:xfrm>
          <a:prstGeom prst="rect">
            <a:avLst/>
          </a:prstGeom>
        </p:spPr>
      </p:pic>
      <p:pic>
        <p:nvPicPr>
          <p:cNvPr id="85" name="object 16">
            <a:extLst>
              <a:ext uri="{FF2B5EF4-FFF2-40B4-BE49-F238E27FC236}">
                <a16:creationId xmlns:a16="http://schemas.microsoft.com/office/drawing/2014/main" id="{0D5ECC3D-2217-C9F3-E784-8C14BF8437D7}"/>
              </a:ext>
            </a:extLst>
          </p:cNvPr>
          <p:cNvPicPr/>
          <p:nvPr/>
        </p:nvPicPr>
        <p:blipFill rotWithShape="1">
          <a:blip cstate="print" r:embed="rId12"/>
          <a:srcRect l="347" r="347"/>
          <a:stretch/>
        </p:blipFill>
        <p:spPr>
          <a:xfrm>
            <a:off x="2903174" y="4575477"/>
            <a:ext cx="1286203" cy="1205236"/>
          </a:xfrm>
          <a:prstGeom prst="rect">
            <a:avLst/>
          </a:prstGeom>
        </p:spPr>
      </p:pic>
      <p:pic>
        <p:nvPicPr>
          <p:cNvPr id="86" name="object 17">
            <a:extLst>
              <a:ext uri="{FF2B5EF4-FFF2-40B4-BE49-F238E27FC236}">
                <a16:creationId xmlns:a16="http://schemas.microsoft.com/office/drawing/2014/main" id="{ADABDB8B-E22D-0D91-D46E-BF71361B07CA}"/>
              </a:ext>
            </a:extLst>
          </p:cNvPr>
          <p:cNvPicPr/>
          <p:nvPr/>
        </p:nvPicPr>
        <p:blipFill rotWithShape="1">
          <a:blip cstate="print" r:embed="rId13"/>
          <a:srcRect b="157" t="157"/>
          <a:stretch/>
        </p:blipFill>
        <p:spPr>
          <a:xfrm>
            <a:off x="4227477" y="4575477"/>
            <a:ext cx="1286203" cy="1205236"/>
          </a:xfrm>
          <a:prstGeom prst="rect">
            <a:avLst/>
          </a:prstGeom>
        </p:spPr>
      </p:pic>
      <p:pic>
        <p:nvPicPr>
          <p:cNvPr id="87" name="object 18">
            <a:extLst>
              <a:ext uri="{FF2B5EF4-FFF2-40B4-BE49-F238E27FC236}">
                <a16:creationId xmlns:a16="http://schemas.microsoft.com/office/drawing/2014/main" id="{265AA120-FBAB-4F5C-19D0-927389C42751}"/>
              </a:ext>
            </a:extLst>
          </p:cNvPr>
          <p:cNvPicPr/>
          <p:nvPr/>
        </p:nvPicPr>
        <p:blipFill rotWithShape="1">
          <a:blip cstate="print" r:embed="rId14"/>
          <a:srcRect l="53" r="53"/>
          <a:stretch/>
        </p:blipFill>
        <p:spPr>
          <a:xfrm>
            <a:off x="5551781" y="4575477"/>
            <a:ext cx="1288800" cy="1205234"/>
          </a:xfrm>
          <a:prstGeom prst="rect">
            <a:avLst/>
          </a:prstGeom>
        </p:spPr>
      </p:pic>
      <p:pic>
        <p:nvPicPr>
          <p:cNvPr id="77" name="object 8">
            <a:extLst>
              <a:ext uri="{FF2B5EF4-FFF2-40B4-BE49-F238E27FC236}">
                <a16:creationId xmlns:a16="http://schemas.microsoft.com/office/drawing/2014/main" id="{847FFD8F-12AA-105A-7980-FC2D3B082E81}"/>
              </a:ext>
            </a:extLst>
          </p:cNvPr>
          <p:cNvPicPr/>
          <p:nvPr/>
        </p:nvPicPr>
        <p:blipFill rotWithShape="1">
          <a:blip cstate="print" r:embed="rId15"/>
          <a:srcRect l="231" r="231"/>
          <a:stretch/>
        </p:blipFill>
        <p:spPr>
          <a:xfrm>
            <a:off x="2903174" y="1874513"/>
            <a:ext cx="1288800" cy="1205236"/>
          </a:xfrm>
          <a:prstGeom prst="rect">
            <a:avLst/>
          </a:prstGeom>
        </p:spPr>
      </p:pic>
      <p:pic>
        <p:nvPicPr>
          <p:cNvPr id="78" name="object 9">
            <a:extLst>
              <a:ext uri="{FF2B5EF4-FFF2-40B4-BE49-F238E27FC236}">
                <a16:creationId xmlns:a16="http://schemas.microsoft.com/office/drawing/2014/main" id="{B478C59C-529B-D355-98AF-CDC6C8574222}"/>
              </a:ext>
            </a:extLst>
          </p:cNvPr>
          <p:cNvPicPr/>
          <p:nvPr/>
        </p:nvPicPr>
        <p:blipFill rotWithShape="1">
          <a:blip cstate="print" r:embed="rId16"/>
          <a:srcRect l="131" r="131"/>
          <a:stretch/>
        </p:blipFill>
        <p:spPr>
          <a:xfrm>
            <a:off x="4227478" y="1874513"/>
            <a:ext cx="1288800" cy="1205236"/>
          </a:xfrm>
          <a:prstGeom prst="rect">
            <a:avLst/>
          </a:prstGeom>
        </p:spPr>
      </p:pic>
      <p:pic>
        <p:nvPicPr>
          <p:cNvPr id="79" name="object 10">
            <a:extLst>
              <a:ext uri="{FF2B5EF4-FFF2-40B4-BE49-F238E27FC236}">
                <a16:creationId xmlns:a16="http://schemas.microsoft.com/office/drawing/2014/main" id="{36DB1C6E-4CB1-4A63-941F-E211025914A4}"/>
              </a:ext>
            </a:extLst>
          </p:cNvPr>
          <p:cNvPicPr/>
          <p:nvPr/>
        </p:nvPicPr>
        <p:blipFill rotWithShape="1">
          <a:blip cstate="print" r:embed="rId17"/>
          <a:srcRect b="34" t="34"/>
          <a:stretch/>
        </p:blipFill>
        <p:spPr>
          <a:xfrm>
            <a:off x="5551780" y="1874513"/>
            <a:ext cx="1288800" cy="120523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F649E7-BF06-E28B-AF4B-A486D2D69F92}"/>
              </a:ext>
            </a:extLst>
          </p:cNvPr>
          <p:cNvSpPr>
            <a:spLocks noGrp="1"/>
          </p:cNvSpPr>
          <p:nvPr>
            <p:ph idx="17" sz="quarter" type="sldNum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5C498A-8D18-F7F2-7522-5B18DC973F70}"/>
              </a:ext>
            </a:extLst>
          </p:cNvPr>
          <p:cNvSpPr>
            <a:spLocks noGrp="1"/>
          </p:cNvSpPr>
          <p:nvPr>
            <p:ph idx="16" sz="quarter" type="ftr"/>
          </p:nvPr>
        </p:nvSpPr>
        <p:spPr/>
        <p:txBody>
          <a:bodyPr/>
          <a:lstStyle/>
          <a:p>
            <a:pPr algn="l"/>
            <a:r>
              <a:rPr lang="en-US"/>
              <a:t>SITE QUALIFICATION</a:t>
            </a:r>
            <a:endParaRPr dirty="0"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9FDF77-3254-F1C5-8725-9FE266F5DFBA}"/>
              </a:ext>
            </a:extLst>
          </p:cNvPr>
          <p:cNvSpPr txBox="1"/>
          <p:nvPr/>
        </p:nvSpPr>
        <p:spPr>
          <a:xfrm>
            <a:off x="719094" y="1264732"/>
            <a:ext cx="3781422" cy="246105"/>
          </a:xfrm>
          <a:prstGeom prst="rect">
            <a:avLst/>
          </a:prstGeom>
          <a:noFill/>
        </p:spPr>
        <p:txBody>
          <a:bodyPr bIns="91325" lIns="0" rIns="0" tIns="0" wrap="square">
            <a:spAutoFit/>
          </a:bodyPr>
          <a:lstStyle/>
          <a:p>
            <a:pPr marL="12682"/>
            <a:r>
              <a:rPr dirty="0" lang="en-US" sz="1000">
                <a:latin charset="0" panose="02000000000000000000" pitchFamily="2" typeface="Roboto Bold"/>
                <a:ea charset="0" panose="02000000000000000000" pitchFamily="2" typeface="Roboto Bold"/>
                <a:cs typeface="Arial Black"/>
              </a:rPr>
              <a:t>Table 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400E38-69F0-59F0-027A-00C6079563A1}"/>
              </a:ext>
            </a:extLst>
          </p:cNvPr>
          <p:cNvSpPr txBox="1"/>
          <p:nvPr/>
        </p:nvSpPr>
        <p:spPr>
          <a:xfrm>
            <a:off x="719094" y="727401"/>
            <a:ext cx="3781422" cy="322729"/>
          </a:xfrm>
          <a:prstGeom prst="rect">
            <a:avLst/>
          </a:prstGeom>
          <a:noFill/>
        </p:spPr>
        <p:txBody>
          <a:bodyPr bIns="91325" lIns="0" rIns="0" tIns="0" wrap="square">
            <a:spAutoFit/>
          </a:bodyPr>
          <a:lstStyle/>
          <a:p>
            <a:pPr marL="12682"/>
            <a:r>
              <a:rPr lang="en-US" sz="1498">
                <a:latin charset="0" panose="02000000000000000000" pitchFamily="2" typeface="Roboto Light"/>
                <a:ea charset="0" panose="02000000000000000000" pitchFamily="2" typeface="Roboto Bold"/>
                <a:cs typeface="Arial Black"/>
              </a:rPr>
              <a:t>Reference guide</a:t>
            </a:r>
            <a:endParaRPr dirty="0" lang="en-US" sz="1498">
              <a:latin charset="0" panose="02000000000000000000" pitchFamily="2" typeface="Roboto Light"/>
              <a:ea charset="0" panose="02000000000000000000" pitchFamily="2" typeface="Roboto Bold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37663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Nilfisk Toolbox_Standard_4-3">
  <a:themeElements>
    <a:clrScheme name="Nilfisk Color-theme">
      <a:dk1>
        <a:srgbClr val="28313F"/>
      </a:dk1>
      <a:lt1>
        <a:srgbClr val="FFFFFF"/>
      </a:lt1>
      <a:dk2>
        <a:srgbClr val="8997A4"/>
      </a:dk2>
      <a:lt2>
        <a:srgbClr val="B3BBC5"/>
      </a:lt2>
      <a:accent1>
        <a:srgbClr val="6194AA"/>
      </a:accent1>
      <a:accent2>
        <a:srgbClr val="2496BE"/>
      </a:accent2>
      <a:accent3>
        <a:srgbClr val="38AFD9"/>
      </a:accent3>
      <a:accent4>
        <a:srgbClr val="38A8B4"/>
      </a:accent4>
      <a:accent5>
        <a:srgbClr val="68C18B"/>
      </a:accent5>
      <a:accent6>
        <a:srgbClr val="F47358"/>
      </a:accent6>
      <a:hlink>
        <a:srgbClr val="38AFD9"/>
      </a:hlink>
      <a:folHlink>
        <a:srgbClr val="38AFD9"/>
      </a:folHlink>
    </a:clrScheme>
    <a:fontScheme name="Nilfisk">
      <a:majorFont>
        <a:latin typeface="Roboto Bold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ctr"/>
      <a:lstStyle>
        <a:defPPr algn="ctr">
          <a:defRPr sz="200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6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Updated PowerPoint template 07-03-2022" id="{9E190E2A-A7A5-4E87-8010-778499B664C6}" vid="{A3FD54EC-67ED-411F-96C2-E7386872FA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7efd724-ec55-4578-ab7a-10f2c984af51">
      <Terms xmlns="http://schemas.microsoft.com/office/infopath/2007/PartnerControls"/>
    </lcf76f155ced4ddcb4097134ff3c332f>
    <TaxCatchAll xmlns="43102120-262f-4f6d-be7c-40f99fe7fb1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1FA70480891C48935BB403F91A8985" ma:contentTypeVersion="13" ma:contentTypeDescription="Create a new document." ma:contentTypeScope="" ma:versionID="b9812871a970d3979b68df8aaa426929">
  <xsd:schema xmlns:xsd="http://www.w3.org/2001/XMLSchema" xmlns:xs="http://www.w3.org/2001/XMLSchema" xmlns:p="http://schemas.microsoft.com/office/2006/metadata/properties" xmlns:ns2="b7efd724-ec55-4578-ab7a-10f2c984af51" xmlns:ns3="43102120-262f-4f6d-be7c-40f99fe7fb1e" targetNamespace="http://schemas.microsoft.com/office/2006/metadata/properties" ma:root="true" ma:fieldsID="fc0f6c1329cbedf8ef1996cf854676af" ns2:_="" ns3:_="">
    <xsd:import namespace="b7efd724-ec55-4578-ab7a-10f2c984af51"/>
    <xsd:import namespace="43102120-262f-4f6d-be7c-40f99fe7fb1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efd724-ec55-4578-ab7a-10f2c984af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4d3e637-ff8d-4400-8b4f-c20cae65de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102120-262f-4f6d-be7c-40f99fe7fb1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07ec5ed-f84e-4598-910f-e95687870f5f}" ma:internalName="TaxCatchAll" ma:showField="CatchAllData" ma:web="43102120-262f-4f6d-be7c-40f99fe7fb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35D97F-54F6-4139-90B1-4BC360E16E53}">
  <ds:schemaRefs>
    <ds:schemaRef ds:uri="http://purl.org/dc/elements/1.1/"/>
    <ds:schemaRef ds:uri="http://schemas.microsoft.com/office/2006/documentManagement/types"/>
    <ds:schemaRef ds:uri="b38e86ad-ecae-4d8b-a6a2-599c57c8c9ab"/>
    <ds:schemaRef ds:uri="http://www.w3.org/XML/1998/namespace"/>
    <ds:schemaRef ds:uri="http://purl.org/dc/dcmitype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354dde04-e399-458e-afd2-5780735c498f"/>
    <ds:schemaRef ds:uri="http://schemas.microsoft.com/sharepoint/v3"/>
    <ds:schemaRef ds:uri="http://schemas.microsoft.com/office/2006/metadata/properties"/>
    <ds:schemaRef ds:uri="b7efd724-ec55-4578-ab7a-10f2c984af51"/>
    <ds:schemaRef ds:uri="43102120-262f-4f6d-be7c-40f99fe7fb1e"/>
  </ds:schemaRefs>
</ds:datastoreItem>
</file>

<file path=customXml/itemProps2.xml><?xml version="1.0" encoding="utf-8"?>
<ds:datastoreItem xmlns:ds="http://schemas.openxmlformats.org/officeDocument/2006/customXml" ds:itemID="{08D9CF25-2968-4E35-9D7F-AFFFC6CD9F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78F771-C9EA-4DC3-806E-94C3CEB8BD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efd724-ec55-4578-ab7a-10f2c984af51"/>
    <ds:schemaRef ds:uri="43102120-262f-4f6d-be7c-40f99fe7fb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Nilfisk PTT template</Template>
  <TotalTime>279</TotalTime>
  <Words>1281</Words>
  <Application>Microsoft Office PowerPoint</Application>
  <PresentationFormat>Custom</PresentationFormat>
  <Paragraphs>197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Nilfisk Toolbox_Standard_4-3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MS365-02 Inbold</dc:creator>
  <cp:lastModifiedBy>Line Skovbjerg</cp:lastModifiedBy>
  <cp:revision>150</cp:revision>
  <dcterms:created xsi:type="dcterms:W3CDTF">2024-08-06T10:11:54Z</dcterms:created>
  <dcterms:modified xsi:type="dcterms:W3CDTF">2024-12-11T09:35:26Z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ContentTypeId" pid="2">
    <vt:lpwstr>0x010100E71FA70480891C48935BB403F91A8985</vt:lpwstr>
  </property>
  <property fmtid="{D5CDD505-2E9C-101B-9397-08002B2CF9AE}" name="MSIP_Label_8af657d4-2045-4871-9872-e323e3545d60_ActionId" pid="3">
    <vt:lpwstr>dc55aacb-2282-478e-992e-416176343d0e</vt:lpwstr>
  </property>
  <property fmtid="{D5CDD505-2E9C-101B-9397-08002B2CF9AE}" name="MSIP_Label_8af657d4-2045-4871-9872-e323e3545d60_ContentBits" pid="4">
    <vt:lpwstr>0</vt:lpwstr>
  </property>
  <property fmtid="{D5CDD505-2E9C-101B-9397-08002B2CF9AE}" name="MSIP_Label_8af657d4-2045-4871-9872-e323e3545d60_Enabled" pid="5">
    <vt:lpwstr>true</vt:lpwstr>
  </property>
  <property fmtid="{D5CDD505-2E9C-101B-9397-08002B2CF9AE}" name="MSIP_Label_8af657d4-2045-4871-9872-e323e3545d60_Method" pid="6">
    <vt:lpwstr>Privileged</vt:lpwstr>
  </property>
  <property fmtid="{D5CDD505-2E9C-101B-9397-08002B2CF9AE}" name="MSIP_Label_8af657d4-2045-4871-9872-e323e3545d60_Name" pid="7">
    <vt:lpwstr>Open sublabel</vt:lpwstr>
  </property>
  <property fmtid="{D5CDD505-2E9C-101B-9397-08002B2CF9AE}" name="MSIP_Label_8af657d4-2045-4871-9872-e323e3545d60_SetDate" pid="8">
    <vt:lpwstr>2022-03-07T09:52:37Z</vt:lpwstr>
  </property>
  <property fmtid="{D5CDD505-2E9C-101B-9397-08002B2CF9AE}" name="MSIP_Label_8af657d4-2045-4871-9872-e323e3545d60_SiteId" pid="9">
    <vt:lpwstr>753c5d99-05be-4237-b4c5-fdb2e6b32ab2</vt:lpwstr>
  </property>
  <property fmtid="{D5CDD505-2E9C-101B-9397-08002B2CF9AE}" name="MediaServiceImageTags" pid="10">
    <vt:lpwstr/>
  </property>
  <property fmtid="{D5CDD505-2E9C-101B-9397-08002B2CF9AE}" name="NXPowerLiteLastOptimized" pid="11">
    <vt:lpwstr>1414788</vt:lpwstr>
  </property>
  <property fmtid="{D5CDD505-2E9C-101B-9397-08002B2CF9AE}" name="NXPowerLiteSettings" pid="12">
    <vt:lpwstr>F7000400038000</vt:lpwstr>
  </property>
  <property fmtid="{D5CDD505-2E9C-101B-9397-08002B2CF9AE}" name="NXPowerLiteVersion" pid="13">
    <vt:lpwstr>S10.3.1</vt:lpwstr>
  </property>
</Properties>
</file>